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8" roundtripDataSignature="AMtx7miC2nPBy2ZyoZblbgRAcKfC+Ym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B5C1873-814F-4BB4-A9B4-D5DFDD15B33C}">
  <a:tblStyle styleId="{3B5C1873-814F-4BB4-A9B4-D5DFDD15B33C}" styleName="Table_0">
    <a:wholeTbl>
      <a:tcTxStyle b="off" i="off">
        <a:font>
          <a:latin typeface="Calibri"/>
          <a:ea typeface="Calibri"/>
          <a:cs typeface="Calibri"/>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12700">
              <a:solidFill>
                <a:schemeClr val="accent5"/>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5">
              <a:alpha val="20000"/>
            </a:schemeClr>
          </a:solidFill>
        </a:fill>
      </a:tcStyle>
    </a:band1H>
    <a:band2H>
      <a:tcTxStyle b="off" i="off"/>
    </a:band2H>
    <a:band1V>
      <a:tcTxStyle b="off" i="off"/>
      <a:tcStyle>
        <a:fill>
          <a:solidFill>
            <a:schemeClr val="accent5">
              <a:alpha val="20000"/>
            </a:schemeClr>
          </a:solidFill>
        </a:fill>
      </a:tcStyle>
    </a:band1V>
    <a:band2V>
      <a:tcTxStyle b="off" i="off"/>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25400">
              <a:solidFill>
                <a:schemeClr val="accent5"/>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34" Type="http://schemas.openxmlformats.org/officeDocument/2006/relationships/slide" Target="slides/slide29.xml"/><Relationship Id="rId78" Type="http://customschemas.google.com/relationships/presentationmetadata" Target="meta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1ab084034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g31ab084034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1a69c05346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g31a69c05346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1a69c05346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g31a69c05346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1ab084034d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g31ab084034d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1ab084034d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g31ab084034d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1ab084034d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g31ab084034d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1a69c05346_0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8" name="Google Shape;248;g31a69c05346_0_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1a69c05346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0" name="Google Shape;260;g31a69c05346_0_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1a69c05346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2" name="Google Shape;272;g31a69c05346_0_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1a69c05346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4" name="Google Shape;284;g31a69c05346_0_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1a69c05346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6" name="Google Shape;296;g31a69c05346_0_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1a69c05346_0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8" name="Google Shape;308;g31a69c05346_0_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1a69c05346_0_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0" name="Google Shape;320;g31a69c05346_0_1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17d2dd2312_0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2" name="Google Shape;332;g317d2dd2312_0_2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19773b669a_0_2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8" name="Google Shape;338;g319773b669a_0_2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1ab084034d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5" name="Google Shape;355;g31ab084034d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1ab084034d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7" name="Google Shape;367;g31ab084034d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1a69c05346_0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9" name="Google Shape;379;g31a69c05346_0_1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1ab084034d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7" name="Google Shape;397;g31ab084034d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1a69c05346_0_1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9" name="Google Shape;409;g31a69c05346_0_1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1ab084034d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6" name="Google Shape;426;g31ab084034d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1a69c05346_0_1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8" name="Google Shape;438;g31a69c05346_0_1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31ab084034d_0_1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5" name="Google Shape;455;g31ab084034d_0_1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1ab084034d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8" name="Google Shape;468;g31ab084034d_0_1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31ab084034d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0" name="Google Shape;480;g31ab084034d_0_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1ab084034d_0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4" name="Google Shape;494;g31ab084034d_0_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1ab084034d_0_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8" name="Google Shape;508;g31ab084034d_0_1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31ab084034d_0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2" name="Google Shape;522;g31ab084034d_0_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31a69c05346_0_2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6" name="Google Shape;536;g31a69c05346_0_2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31a69c05346_0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2" name="Google Shape;552;g31a69c05346_0_2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31a69c05346_0_2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8" name="Google Shape;568;g31a69c05346_0_2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31ab084034d_0_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5" name="Google Shape;585;g31ab084034d_0_2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31a69c05346_0_2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8" name="Google Shape;598;g31a69c05346_0_2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31a69c05346_0_2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4" name="Google Shape;614;g31a69c05346_0_2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31a69c05346_0_2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0" name="Google Shape;630;g31a69c05346_0_2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31a69c05346_0_2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6" name="Google Shape;646;g31a69c05346_0_2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31a69c05346_0_2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2" name="Google Shape;662;g31a69c05346_0_2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31a69c05346_0_3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8" name="Google Shape;678;g31a69c05346_0_3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31a69c05346_0_3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4" name="Google Shape;694;g31a69c05346_0_3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31a69c05346_0_3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0" name="Google Shape;710;g31a69c05346_0_3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18e8e695fc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g318e8e695fc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6" name="Google Shape;72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317f7e936e3_0_3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2" name="Google Shape;732;g317f7e936e3_0_3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31a69c05346_0_3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7" name="Google Shape;747;g31a69c05346_0_3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31b744e9390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2" name="Google Shape;762;g31b744e9390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31b744e9390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3" name="Google Shape;773;g31b744e9390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31a69c05346_0_3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5" name="Google Shape;785;g31a69c05346_0_3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31a69c05346_0_3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0" name="Google Shape;800;g31a69c05346_0_3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31a69c05346_0_3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1" name="Google Shape;811;g31a69c05346_0_3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319773b669a_0_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6" name="Google Shape;826;g319773b669a_0_2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319773b669a_0_3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1" name="Google Shape;841;g319773b669a_0_3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1a69c05346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g31a69c05346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31a69c05346_0_4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6" name="Google Shape;856;g31a69c05346_0_4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31b744e9390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3" name="Google Shape;873;g31b744e9390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31b744e9390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5" name="Google Shape;885;g31b744e9390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31b744e9390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7" name="Google Shape;897;g31b744e9390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31b744e9390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2" name="Google Shape;912;g31b744e9390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31a69c05346_0_4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4" name="Google Shape;924;g31a69c05346_0_4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31a69c05346_0_4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9" name="Google Shape;939;g31a69c05346_0_4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31a69c05346_0_4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4" name="Google Shape;954;g31a69c05346_0_4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31a69c05346_0_4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9" name="Google Shape;969;g31a69c05346_0_4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31a69c05346_0_4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4" name="Google Shape;984;g31a69c05346_0_4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1a69c05346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g31a69c05346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31a69c05346_0_4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9" name="Google Shape;999;g31a69c05346_0_4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31a69c05346_0_4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4" name="Google Shape;1014;g31a69c05346_0_4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31a69c05346_0_5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0" name="Google Shape;1030;g31a69c05346_0_5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1a69c05346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g31a69c05346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1a69c05346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g31a69c05346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4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4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5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4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4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4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4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5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5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5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2"/>
          <p:cNvSpPr/>
          <p:nvPr>
            <p:ph idx="2" type="pic"/>
          </p:nvPr>
        </p:nvSpPr>
        <p:spPr>
          <a:xfrm>
            <a:off x="5183188" y="987425"/>
            <a:ext cx="6172200" cy="4873625"/>
          </a:xfrm>
          <a:prstGeom prst="rect">
            <a:avLst/>
          </a:prstGeom>
          <a:noFill/>
          <a:ln>
            <a:noFill/>
          </a:ln>
        </p:spPr>
      </p:sp>
      <p:sp>
        <p:nvSpPr>
          <p:cNvPr id="64" name="Google Shape;64;p5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4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4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4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4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4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4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5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4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5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5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5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5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5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ph type="ctrTitle"/>
          </p:nvPr>
        </p:nvSpPr>
        <p:spPr>
          <a:xfrm>
            <a:off x="4000615" y="1440588"/>
            <a:ext cx="7735800" cy="552300"/>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rgbClr val="88BFEC"/>
              </a:buClr>
              <a:buSzPts val="3600"/>
              <a:buFont typeface="Arial"/>
              <a:buNone/>
            </a:pPr>
            <a:r>
              <a:rPr b="1" lang="es-CL" sz="3600">
                <a:solidFill>
                  <a:srgbClr val="88BFEC"/>
                </a:solidFill>
                <a:latin typeface="Arial"/>
                <a:ea typeface="Arial"/>
                <a:cs typeface="Arial"/>
                <a:sym typeface="Arial"/>
              </a:rPr>
              <a:t>APROPIACIÓN CURRICULAR </a:t>
            </a:r>
            <a:endParaRPr/>
          </a:p>
        </p:txBody>
      </p:sp>
      <p:sp>
        <p:nvSpPr>
          <p:cNvPr id="85" name="Google Shape;85;p1"/>
          <p:cNvSpPr txBox="1"/>
          <p:nvPr>
            <p:ph idx="1" type="subTitle"/>
          </p:nvPr>
        </p:nvSpPr>
        <p:spPr>
          <a:xfrm>
            <a:off x="5400124" y="3045975"/>
            <a:ext cx="6336300" cy="200040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2400"/>
              <a:buNone/>
            </a:pPr>
            <a:r>
              <a:rPr lang="es-CL"/>
              <a:t>Sesión: n°5</a:t>
            </a:r>
            <a:endParaRPr/>
          </a:p>
          <a:p>
            <a:pPr indent="0" lvl="0" marL="0" rtl="0" algn="r">
              <a:lnSpc>
                <a:spcPct val="90000"/>
              </a:lnSpc>
              <a:spcBef>
                <a:spcPts val="1000"/>
              </a:spcBef>
              <a:spcAft>
                <a:spcPts val="0"/>
              </a:spcAft>
              <a:buClr>
                <a:schemeClr val="dk1"/>
              </a:buClr>
              <a:buSzPts val="2400"/>
              <a:buNone/>
            </a:pPr>
            <a:r>
              <a:rPr lang="es-CL"/>
              <a:t>Fecha de la sesión: martes 03 de diciembre 2024</a:t>
            </a:r>
            <a:endParaRPr/>
          </a:p>
          <a:p>
            <a:pPr indent="0" lvl="0" marL="0" rtl="0" algn="r">
              <a:lnSpc>
                <a:spcPct val="90000"/>
              </a:lnSpc>
              <a:spcBef>
                <a:spcPts val="1000"/>
              </a:spcBef>
              <a:spcAft>
                <a:spcPts val="0"/>
              </a:spcAft>
              <a:buClr>
                <a:schemeClr val="dk1"/>
              </a:buClr>
              <a:buSzPts val="2400"/>
              <a:buNone/>
            </a:pPr>
            <a:r>
              <a:rPr lang="es-CL"/>
              <a:t>Nombre de la asesora: Nicole Avalos Díaz</a:t>
            </a:r>
            <a:endParaRPr/>
          </a:p>
          <a:p>
            <a:pPr indent="0" lvl="0" marL="0" rtl="0" algn="r">
              <a:lnSpc>
                <a:spcPct val="90000"/>
              </a:lnSpc>
              <a:spcBef>
                <a:spcPts val="1000"/>
              </a:spcBef>
              <a:spcAft>
                <a:spcPts val="0"/>
              </a:spcAft>
              <a:buClr>
                <a:schemeClr val="dk1"/>
              </a:buClr>
              <a:buSzPts val="2400"/>
              <a:buNone/>
            </a:pPr>
            <a:r>
              <a:rPr lang="es-CL"/>
              <a:t>Correo institucional: historia@centcap.cl</a:t>
            </a:r>
            <a:endParaRPr/>
          </a:p>
        </p:txBody>
      </p:sp>
      <p:sp>
        <p:nvSpPr>
          <p:cNvPr id="86" name="Google Shape;86;p1"/>
          <p:cNvSpPr txBox="1"/>
          <p:nvPr/>
        </p:nvSpPr>
        <p:spPr>
          <a:xfrm>
            <a:off x="4421236" y="1992903"/>
            <a:ext cx="7315200" cy="5016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9CCCE4"/>
              </a:buClr>
              <a:buSzPts val="3600"/>
              <a:buFont typeface="Arial"/>
              <a:buNone/>
            </a:pPr>
            <a:r>
              <a:rPr b="0" i="0" lang="es-CL" sz="3600" u="none" cap="none" strike="noStrike">
                <a:solidFill>
                  <a:srgbClr val="9CCCE4"/>
                </a:solidFill>
                <a:latin typeface="Calibri"/>
                <a:ea typeface="Calibri"/>
                <a:cs typeface="Calibri"/>
                <a:sym typeface="Calibri"/>
              </a:rPr>
              <a:t>Historia, Geografía y Ciencias Sociales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g31ab084034d_0_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6" name="Google Shape;176;g31ab084034d_0_0"/>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 name="Google Shape;177;g31ab084034d_0_0"/>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g31ab084034d_0_0"/>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9" name="Google Shape;179;g31ab084034d_0_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0" name="Google Shape;180;g31ab084034d_0_0"/>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g31ab084034d_0_0"/>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2" name="Google Shape;182;g31ab084034d_0_0"/>
          <p:cNvSpPr txBox="1"/>
          <p:nvPr/>
        </p:nvSpPr>
        <p:spPr>
          <a:xfrm>
            <a:off x="379050" y="1044450"/>
            <a:ext cx="11433900" cy="47691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300">
                <a:solidFill>
                  <a:schemeClr val="dk1"/>
                </a:solidFill>
                <a:latin typeface="Calibri"/>
                <a:ea typeface="Calibri"/>
                <a:cs typeface="Calibri"/>
                <a:sym typeface="Calibri"/>
              </a:rPr>
              <a:t>La </a:t>
            </a:r>
            <a:r>
              <a:rPr b="1" lang="es-CL" sz="2300">
                <a:solidFill>
                  <a:schemeClr val="dk1"/>
                </a:solidFill>
                <a:latin typeface="Calibri"/>
                <a:ea typeface="Calibri"/>
                <a:cs typeface="Calibri"/>
                <a:sym typeface="Calibri"/>
              </a:rPr>
              <a:t>democracia directa</a:t>
            </a:r>
            <a:r>
              <a:rPr lang="es-CL" sz="2300">
                <a:solidFill>
                  <a:schemeClr val="dk1"/>
                </a:solidFill>
                <a:latin typeface="Calibri"/>
                <a:ea typeface="Calibri"/>
                <a:cs typeface="Calibri"/>
                <a:sym typeface="Calibri"/>
              </a:rPr>
              <a:t> es un modelo de sistema político en el que los ciudadanos participan de forma activa en la toma de decisiones políticas. Esto implica que cada individuo tiene el derecho y la responsabilidad de participar en la elaboración y aprobación de las leyes y en las políticas públicas. En este sistema, las decisiones se toman mediante mecanismos de votación directa, sin necesidad de intermediarios. Es decir, en este sistema no hay políticos ni representantes públicos porque son todos y cada uno de los ciudadanos los que tienen la responsabilidad de llevar a cabo las decisiones políticas.</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300">
                <a:solidFill>
                  <a:schemeClr val="dk1"/>
                </a:solidFill>
                <a:latin typeface="Calibri"/>
                <a:ea typeface="Calibri"/>
                <a:cs typeface="Calibri"/>
                <a:sym typeface="Calibri"/>
              </a:rPr>
              <a:t>La </a:t>
            </a:r>
            <a:r>
              <a:rPr b="1" lang="es-CL" sz="2300">
                <a:solidFill>
                  <a:schemeClr val="dk1"/>
                </a:solidFill>
                <a:latin typeface="Calibri"/>
                <a:ea typeface="Calibri"/>
                <a:cs typeface="Calibri"/>
                <a:sym typeface="Calibri"/>
              </a:rPr>
              <a:t>democracia representativa</a:t>
            </a:r>
            <a:r>
              <a:rPr lang="es-CL" sz="2300">
                <a:solidFill>
                  <a:schemeClr val="dk1"/>
                </a:solidFill>
                <a:latin typeface="Calibri"/>
                <a:ea typeface="Calibri"/>
                <a:cs typeface="Calibri"/>
                <a:sym typeface="Calibri"/>
              </a:rPr>
              <a:t> ocurre cuando la soberanía de la nación reside en representantes populares, es decir, los políticos, que son elegidos mediante sufragio o votación. Esta puede ser directa (las personas eligen a los representantes) o indirecta (las personas eligen delegados que, a su vez, eligen a los </a:t>
            </a:r>
            <a:r>
              <a:rPr lang="es-CL" sz="2300">
                <a:solidFill>
                  <a:schemeClr val="dk1"/>
                </a:solidFill>
                <a:latin typeface="Calibri"/>
                <a:ea typeface="Calibri"/>
                <a:cs typeface="Calibri"/>
                <a:sym typeface="Calibri"/>
              </a:rPr>
              <a:t>representantes</a:t>
            </a:r>
            <a:r>
              <a:rPr lang="es-CL" sz="2300">
                <a:solidFill>
                  <a:schemeClr val="dk1"/>
                </a:solidFill>
                <a:latin typeface="Calibri"/>
                <a:ea typeface="Calibri"/>
                <a:cs typeface="Calibri"/>
                <a:sym typeface="Calibri"/>
              </a:rPr>
              <a:t>). Los representantes son responsables de legislar y gobernar en beneficio de la nación. En este sistema, los ciudadanos delegan el poder de decisión en sus representantes electos.  </a:t>
            </a:r>
            <a:endParaRPr sz="23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g31a69c05346_0_5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8" name="Google Shape;188;g31a69c05346_0_50"/>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9" name="Google Shape;189;g31a69c05346_0_50"/>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0" name="Google Shape;190;g31a69c05346_0_50"/>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g31a69c05346_0_5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2" name="Google Shape;192;g31a69c05346_0_50"/>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3" name="Google Shape;193;g31a69c05346_0_50"/>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4" name="Google Shape;194;g31a69c05346_0_50"/>
          <p:cNvPicPr preferRelativeResize="0"/>
          <p:nvPr/>
        </p:nvPicPr>
        <p:blipFill>
          <a:blip r:embed="rId3">
            <a:alphaModFix/>
          </a:blip>
          <a:stretch>
            <a:fillRect/>
          </a:stretch>
        </p:blipFill>
        <p:spPr>
          <a:xfrm>
            <a:off x="620838" y="1559725"/>
            <a:ext cx="10950326" cy="3738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g31a69c05346_0_6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0" name="Google Shape;200;g31a69c05346_0_62"/>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1" name="Google Shape;201;g31a69c05346_0_62"/>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2" name="Google Shape;202;g31a69c05346_0_62"/>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3" name="Google Shape;203;g31a69c05346_0_62"/>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4" name="Google Shape;204;g31a69c05346_0_62"/>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5" name="Google Shape;205;g31a69c05346_0_62"/>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6" name="Google Shape;206;g31a69c05346_0_62"/>
          <p:cNvPicPr preferRelativeResize="0"/>
          <p:nvPr/>
        </p:nvPicPr>
        <p:blipFill>
          <a:blip r:embed="rId3">
            <a:alphaModFix/>
          </a:blip>
          <a:stretch>
            <a:fillRect/>
          </a:stretch>
        </p:blipFill>
        <p:spPr>
          <a:xfrm>
            <a:off x="484866" y="1687400"/>
            <a:ext cx="11222276" cy="3483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g31ab084034d_0_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2" name="Google Shape;212;g31ab084034d_0_12"/>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3" name="Google Shape;213;g31ab084034d_0_12"/>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4" name="Google Shape;214;g31ab084034d_0_12"/>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5" name="Google Shape;215;g31ab084034d_0_12"/>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6" name="Google Shape;216;g31ab084034d_0_12"/>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7" name="Google Shape;217;g31ab084034d_0_12"/>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8" name="Google Shape;218;g31ab084034d_0_12"/>
          <p:cNvSpPr txBox="1"/>
          <p:nvPr/>
        </p:nvSpPr>
        <p:spPr>
          <a:xfrm>
            <a:off x="379050" y="1196800"/>
            <a:ext cx="11433900" cy="49644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1900">
                <a:solidFill>
                  <a:schemeClr val="dk1"/>
                </a:solidFill>
                <a:latin typeface="Calibri"/>
                <a:ea typeface="Calibri"/>
                <a:cs typeface="Calibri"/>
                <a:sym typeface="Calibri"/>
              </a:rPr>
              <a:t>La ciudadanía liberal se construye a partir de 4 principios: </a:t>
            </a:r>
            <a:endParaRPr sz="19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900">
              <a:solidFill>
                <a:schemeClr val="dk1"/>
              </a:solidFill>
              <a:latin typeface="Calibri"/>
              <a:ea typeface="Calibri"/>
              <a:cs typeface="Calibri"/>
              <a:sym typeface="Calibri"/>
            </a:endParaRPr>
          </a:p>
          <a:p>
            <a:pPr indent="-349250" lvl="0" marL="457200" marR="0" rtl="0" algn="just">
              <a:lnSpc>
                <a:spcPct val="100000"/>
              </a:lnSpc>
              <a:spcBef>
                <a:spcPts val="0"/>
              </a:spcBef>
              <a:spcAft>
                <a:spcPts val="0"/>
              </a:spcAft>
              <a:buClr>
                <a:schemeClr val="dk1"/>
              </a:buClr>
              <a:buSzPts val="1900"/>
              <a:buFont typeface="Calibri"/>
              <a:buChar char="-"/>
            </a:pPr>
            <a:r>
              <a:rPr lang="es-CL" sz="1900">
                <a:solidFill>
                  <a:schemeClr val="dk1"/>
                </a:solidFill>
                <a:latin typeface="Calibri"/>
                <a:ea typeface="Calibri"/>
                <a:cs typeface="Calibri"/>
                <a:sym typeface="Calibri"/>
              </a:rPr>
              <a:t>Un estatus de igual ciudadanía</a:t>
            </a:r>
            <a:endParaRPr sz="1900">
              <a:solidFill>
                <a:schemeClr val="dk1"/>
              </a:solidFill>
              <a:latin typeface="Calibri"/>
              <a:ea typeface="Calibri"/>
              <a:cs typeface="Calibri"/>
              <a:sym typeface="Calibri"/>
            </a:endParaRPr>
          </a:p>
          <a:p>
            <a:pPr indent="-349250" lvl="0" marL="457200" marR="0" rtl="0" algn="just">
              <a:lnSpc>
                <a:spcPct val="100000"/>
              </a:lnSpc>
              <a:spcBef>
                <a:spcPts val="0"/>
              </a:spcBef>
              <a:spcAft>
                <a:spcPts val="0"/>
              </a:spcAft>
              <a:buClr>
                <a:schemeClr val="dk1"/>
              </a:buClr>
              <a:buSzPts val="1900"/>
              <a:buFont typeface="Calibri"/>
              <a:buChar char="-"/>
            </a:pPr>
            <a:r>
              <a:rPr lang="es-CL" sz="1900">
                <a:solidFill>
                  <a:schemeClr val="dk1"/>
                </a:solidFill>
                <a:latin typeface="Calibri"/>
                <a:ea typeface="Calibri"/>
                <a:cs typeface="Calibri"/>
                <a:sym typeface="Calibri"/>
              </a:rPr>
              <a:t>Una concepción de la persona como ciudadano libre e igual</a:t>
            </a:r>
            <a:endParaRPr sz="1900">
              <a:solidFill>
                <a:schemeClr val="dk1"/>
              </a:solidFill>
              <a:latin typeface="Calibri"/>
              <a:ea typeface="Calibri"/>
              <a:cs typeface="Calibri"/>
              <a:sym typeface="Calibri"/>
            </a:endParaRPr>
          </a:p>
          <a:p>
            <a:pPr indent="-349250" lvl="0" marL="457200" marR="0" rtl="0" algn="just">
              <a:lnSpc>
                <a:spcPct val="100000"/>
              </a:lnSpc>
              <a:spcBef>
                <a:spcPts val="0"/>
              </a:spcBef>
              <a:spcAft>
                <a:spcPts val="0"/>
              </a:spcAft>
              <a:buClr>
                <a:schemeClr val="dk1"/>
              </a:buClr>
              <a:buSzPts val="1900"/>
              <a:buFont typeface="Calibri"/>
              <a:buChar char="-"/>
            </a:pPr>
            <a:r>
              <a:rPr lang="es-CL" sz="1900">
                <a:solidFill>
                  <a:schemeClr val="dk1"/>
                </a:solidFill>
                <a:latin typeface="Calibri"/>
                <a:ea typeface="Calibri"/>
                <a:cs typeface="Calibri"/>
                <a:sym typeface="Calibri"/>
              </a:rPr>
              <a:t>Un ideal de ciudadanía democrática</a:t>
            </a:r>
            <a:endParaRPr sz="1900">
              <a:solidFill>
                <a:schemeClr val="dk1"/>
              </a:solidFill>
              <a:latin typeface="Calibri"/>
              <a:ea typeface="Calibri"/>
              <a:cs typeface="Calibri"/>
              <a:sym typeface="Calibri"/>
            </a:endParaRPr>
          </a:p>
          <a:p>
            <a:pPr indent="-349250" lvl="0" marL="457200" marR="0" rtl="0" algn="just">
              <a:lnSpc>
                <a:spcPct val="100000"/>
              </a:lnSpc>
              <a:spcBef>
                <a:spcPts val="0"/>
              </a:spcBef>
              <a:spcAft>
                <a:spcPts val="0"/>
              </a:spcAft>
              <a:buClr>
                <a:schemeClr val="dk1"/>
              </a:buClr>
              <a:buSzPts val="1900"/>
              <a:buFont typeface="Calibri"/>
              <a:buChar char="-"/>
            </a:pPr>
            <a:r>
              <a:rPr lang="es-CL" sz="1900">
                <a:solidFill>
                  <a:schemeClr val="dk1"/>
                </a:solidFill>
                <a:latin typeface="Calibri"/>
                <a:ea typeface="Calibri"/>
                <a:cs typeface="Calibri"/>
                <a:sym typeface="Calibri"/>
              </a:rPr>
              <a:t>Cooperación por parte del ciudadano a lo largo de su vida en una sociedad ordenada</a:t>
            </a:r>
            <a:endParaRPr sz="19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9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1900">
                <a:solidFill>
                  <a:schemeClr val="dk1"/>
                </a:solidFill>
                <a:latin typeface="Calibri"/>
                <a:ea typeface="Calibri"/>
                <a:cs typeface="Calibri"/>
                <a:sym typeface="Calibri"/>
              </a:rPr>
              <a:t>Según Amancio Vásquez (2010), se trata de un concepto construido en una </a:t>
            </a:r>
            <a:r>
              <a:rPr b="1" lang="es-CL" sz="1900">
                <a:solidFill>
                  <a:schemeClr val="dk1"/>
                </a:solidFill>
                <a:latin typeface="Calibri"/>
                <a:ea typeface="Calibri"/>
                <a:cs typeface="Calibri"/>
                <a:sym typeface="Calibri"/>
              </a:rPr>
              <a:t>lógica contractualista</a:t>
            </a:r>
            <a:r>
              <a:rPr lang="es-CL" sz="1900">
                <a:solidFill>
                  <a:schemeClr val="dk1"/>
                </a:solidFill>
                <a:latin typeface="Calibri"/>
                <a:ea typeface="Calibri"/>
                <a:cs typeface="Calibri"/>
                <a:sym typeface="Calibri"/>
              </a:rPr>
              <a:t> y con base en la defensa de la </a:t>
            </a:r>
            <a:r>
              <a:rPr b="1" lang="es-CL" sz="1900">
                <a:solidFill>
                  <a:schemeClr val="dk1"/>
                </a:solidFill>
                <a:latin typeface="Calibri"/>
                <a:ea typeface="Calibri"/>
                <a:cs typeface="Calibri"/>
                <a:sym typeface="Calibri"/>
              </a:rPr>
              <a:t>igualdad de los derechos fundamentales de cada individuo</a:t>
            </a:r>
            <a:r>
              <a:rPr lang="es-CL" sz="1900">
                <a:solidFill>
                  <a:schemeClr val="dk1"/>
                </a:solidFill>
                <a:latin typeface="Calibri"/>
                <a:ea typeface="Calibri"/>
                <a:cs typeface="Calibri"/>
                <a:sym typeface="Calibri"/>
              </a:rPr>
              <a:t>. Este es el sujeto de derechos dentro de un Estado en cuanto miembro de la comunidad, visión contenida en las primeras declaraciones de derechos de las personas. En este contexto, se le asigna mayor importancia a aquellos derechos vinculados con la </a:t>
            </a:r>
            <a:r>
              <a:rPr b="1" lang="es-CL" sz="1900">
                <a:solidFill>
                  <a:schemeClr val="dk1"/>
                </a:solidFill>
                <a:latin typeface="Calibri"/>
                <a:ea typeface="Calibri"/>
                <a:cs typeface="Calibri"/>
                <a:sym typeface="Calibri"/>
              </a:rPr>
              <a:t>libertad, el sufragio, la propiedad y la libertad de expresión</a:t>
            </a:r>
            <a:r>
              <a:rPr lang="es-CL" sz="1900">
                <a:solidFill>
                  <a:schemeClr val="dk1"/>
                </a:solidFill>
                <a:latin typeface="Calibri"/>
                <a:ea typeface="Calibri"/>
                <a:cs typeface="Calibri"/>
                <a:sym typeface="Calibri"/>
              </a:rPr>
              <a:t>, entre otros. El rol del Estado es asegurar el ejercicio de tales derechos. </a:t>
            </a:r>
            <a:endParaRPr sz="19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9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1900">
                <a:solidFill>
                  <a:schemeClr val="dk1"/>
                </a:solidFill>
                <a:latin typeface="Calibri"/>
                <a:ea typeface="Calibri"/>
                <a:cs typeface="Calibri"/>
                <a:sym typeface="Calibri"/>
              </a:rPr>
              <a:t>Según John Rawls (1971), la persona es alguien que puede ser un ciudadano, esto es, un miembro normal y plenamente cooperante de la sociedad a lo largo del ciclo completo de su vida. Dicho así, las instituciones democráticas deberían favorecer la libertad e igualdad de los ciudadanos mediante el </a:t>
            </a:r>
            <a:r>
              <a:rPr b="1" lang="es-CL" sz="1900">
                <a:solidFill>
                  <a:schemeClr val="dk1"/>
                </a:solidFill>
                <a:latin typeface="Calibri"/>
                <a:ea typeface="Calibri"/>
                <a:cs typeface="Calibri"/>
                <a:sym typeface="Calibri"/>
              </a:rPr>
              <a:t>principio de justicia</a:t>
            </a:r>
            <a:r>
              <a:rPr lang="es-CL" sz="1900">
                <a:solidFill>
                  <a:schemeClr val="dk1"/>
                </a:solidFill>
                <a:latin typeface="Calibri"/>
                <a:ea typeface="Calibri"/>
                <a:cs typeface="Calibri"/>
                <a:sym typeface="Calibri"/>
              </a:rPr>
              <a:t>. Esto se sustenta en las </a:t>
            </a:r>
            <a:r>
              <a:rPr b="1" lang="es-CL" sz="1900">
                <a:solidFill>
                  <a:schemeClr val="dk1"/>
                </a:solidFill>
                <a:latin typeface="Calibri"/>
                <a:ea typeface="Calibri"/>
                <a:cs typeface="Calibri"/>
                <a:sym typeface="Calibri"/>
              </a:rPr>
              <a:t>virtudes de civilidad, tolerancia, razonabilidad y sentido de equidad</a:t>
            </a:r>
            <a:r>
              <a:rPr lang="es-CL" sz="1900">
                <a:solidFill>
                  <a:schemeClr val="dk1"/>
                </a:solidFill>
                <a:latin typeface="Calibri"/>
                <a:ea typeface="Calibri"/>
                <a:cs typeface="Calibri"/>
                <a:sym typeface="Calibri"/>
              </a:rPr>
              <a:t>, a las que todas las personas adhieren.</a:t>
            </a:r>
            <a:endParaRPr sz="1900">
              <a:solidFill>
                <a:schemeClr val="dk1"/>
              </a:solidFill>
              <a:latin typeface="Calibri"/>
              <a:ea typeface="Calibri"/>
              <a:cs typeface="Calibri"/>
              <a:sym typeface="Calibri"/>
            </a:endParaRPr>
          </a:p>
        </p:txBody>
      </p:sp>
      <p:sp>
        <p:nvSpPr>
          <p:cNvPr id="219" name="Google Shape;219;g31ab084034d_0_12"/>
          <p:cNvSpPr txBox="1"/>
          <p:nvPr>
            <p:ph type="title"/>
          </p:nvPr>
        </p:nvSpPr>
        <p:spPr>
          <a:xfrm>
            <a:off x="2266800" y="400550"/>
            <a:ext cx="7658400" cy="504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CCCE4"/>
              </a:buClr>
              <a:buSzPct val="100000"/>
              <a:buFont typeface="Calibri"/>
              <a:buNone/>
            </a:pPr>
            <a:r>
              <a:rPr b="1" lang="es-CL" sz="3500">
                <a:solidFill>
                  <a:srgbClr val="9CCCE4"/>
                </a:solidFill>
              </a:rPr>
              <a:t>CIUDADANÍA SEGÚN EL LIBERALISMO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sp>
        <p:nvSpPr>
          <p:cNvPr id="224" name="Google Shape;224;g31ab084034d_0_2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5" name="Google Shape;225;g31ab084034d_0_24"/>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6" name="Google Shape;226;g31ab084034d_0_24"/>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7" name="Google Shape;227;g31ab084034d_0_24"/>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8" name="Google Shape;228;g31ab084034d_0_24"/>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9" name="Google Shape;229;g31ab084034d_0_24"/>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0" name="Google Shape;230;g31ab084034d_0_24"/>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1" name="Google Shape;231;g31ab084034d_0_24"/>
          <p:cNvSpPr txBox="1"/>
          <p:nvPr/>
        </p:nvSpPr>
        <p:spPr>
          <a:xfrm>
            <a:off x="379050" y="1344913"/>
            <a:ext cx="11433900" cy="49644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000">
                <a:solidFill>
                  <a:schemeClr val="dk1"/>
                </a:solidFill>
                <a:latin typeface="Calibri"/>
                <a:ea typeface="Calibri"/>
                <a:cs typeface="Calibri"/>
                <a:sym typeface="Calibri"/>
              </a:rPr>
              <a:t>El  modelo de ciudadanía comunitario reivindica políticamente el concepto de comunidad y la idea de bien sobre la idea de lo justo. Se promueve el regreso hacia una sociedad cohesionada bajo una idea determinada de bien que dé sentido y oriente la acción social. La identidad personal se va haciendo y constituyendo en diálogo continuo con otros actores significativos y en un determinado contexto social-comunitario. La corriente comunitaria reivindica el </a:t>
            </a:r>
            <a:r>
              <a:rPr b="1" lang="es-CL" sz="2000">
                <a:solidFill>
                  <a:schemeClr val="dk1"/>
                </a:solidFill>
                <a:latin typeface="Calibri"/>
                <a:ea typeface="Calibri"/>
                <a:cs typeface="Calibri"/>
                <a:sym typeface="Calibri"/>
              </a:rPr>
              <a:t>reconocimiento político de los diferentes grupos culturales minoritarios</a:t>
            </a:r>
            <a:r>
              <a:rPr lang="es-CL" sz="2000">
                <a:solidFill>
                  <a:schemeClr val="dk1"/>
                </a:solidFill>
                <a:latin typeface="Calibri"/>
                <a:ea typeface="Calibri"/>
                <a:cs typeface="Calibri"/>
                <a:sym typeface="Calibri"/>
              </a:rPr>
              <a:t> que componen una sociedad: el reconocimiento de su diferencia e igual valor y el derecho a participar en pie de igualdad en el espacio público.</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000">
                <a:solidFill>
                  <a:schemeClr val="dk1"/>
                </a:solidFill>
                <a:latin typeface="Calibri"/>
                <a:ea typeface="Calibri"/>
                <a:cs typeface="Calibri"/>
                <a:sym typeface="Calibri"/>
              </a:rPr>
              <a:t>En este contexto, para llegar a ser ciudadano activo hay que estar motivado, formado cívicamente y gozar de oportunidades de participación en la </a:t>
            </a:r>
            <a:r>
              <a:rPr b="1" lang="es-CL" sz="2000">
                <a:solidFill>
                  <a:schemeClr val="dk1"/>
                </a:solidFill>
                <a:latin typeface="Calibri"/>
                <a:ea typeface="Calibri"/>
                <a:cs typeface="Calibri"/>
                <a:sym typeface="Calibri"/>
              </a:rPr>
              <a:t>construcción del bien común</a:t>
            </a:r>
            <a:r>
              <a:rPr lang="es-CL" sz="2000">
                <a:solidFill>
                  <a:schemeClr val="dk1"/>
                </a:solidFill>
                <a:latin typeface="Calibri"/>
                <a:ea typeface="Calibri"/>
                <a:cs typeface="Calibri"/>
                <a:sym typeface="Calibri"/>
              </a:rPr>
              <a:t> y el cumplimiento de los deberes cívicos desde un ideal moral de servicio a la comunidad.</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000">
                <a:solidFill>
                  <a:schemeClr val="dk1"/>
                </a:solidFill>
                <a:latin typeface="Calibri"/>
                <a:ea typeface="Calibri"/>
                <a:cs typeface="Calibri"/>
                <a:sym typeface="Calibri"/>
              </a:rPr>
              <a:t>Will Kymlicka, discípulo de Charles Taylor, ha propiciado el concepto de </a:t>
            </a:r>
            <a:r>
              <a:rPr b="1" lang="es-CL" sz="2000">
                <a:solidFill>
                  <a:schemeClr val="dk1"/>
                </a:solidFill>
                <a:latin typeface="Calibri"/>
                <a:ea typeface="Calibri"/>
                <a:cs typeface="Calibri"/>
                <a:sym typeface="Calibri"/>
              </a:rPr>
              <a:t>ciudadanía multicultural</a:t>
            </a:r>
            <a:r>
              <a:rPr lang="es-CL" sz="2000">
                <a:solidFill>
                  <a:schemeClr val="dk1"/>
                </a:solidFill>
                <a:latin typeface="Calibri"/>
                <a:ea typeface="Calibri"/>
                <a:cs typeface="Calibri"/>
                <a:sym typeface="Calibri"/>
              </a:rPr>
              <a:t>, la que propicia valorar la diversidad cultural, darle voz a las minorías y a los grupos étnicos para que puedan </a:t>
            </a:r>
            <a:r>
              <a:rPr lang="es-CL" sz="2000">
                <a:solidFill>
                  <a:schemeClr val="dk1"/>
                </a:solidFill>
                <a:latin typeface="Calibri"/>
                <a:ea typeface="Calibri"/>
                <a:cs typeface="Calibri"/>
                <a:sym typeface="Calibri"/>
              </a:rPr>
              <a:t>expresar</a:t>
            </a:r>
            <a:r>
              <a:rPr lang="es-CL" sz="2000">
                <a:solidFill>
                  <a:schemeClr val="dk1"/>
                </a:solidFill>
                <a:latin typeface="Calibri"/>
                <a:ea typeface="Calibri"/>
                <a:cs typeface="Calibri"/>
                <a:sym typeface="Calibri"/>
              </a:rPr>
              <a:t> sus necesidades, intereses y aspiraciones.</a:t>
            </a:r>
            <a:endParaRPr sz="2000">
              <a:solidFill>
                <a:schemeClr val="dk1"/>
              </a:solidFill>
              <a:latin typeface="Calibri"/>
              <a:ea typeface="Calibri"/>
              <a:cs typeface="Calibri"/>
              <a:sym typeface="Calibri"/>
            </a:endParaRPr>
          </a:p>
        </p:txBody>
      </p:sp>
      <p:sp>
        <p:nvSpPr>
          <p:cNvPr id="232" name="Google Shape;232;g31ab084034d_0_24"/>
          <p:cNvSpPr txBox="1"/>
          <p:nvPr>
            <p:ph type="title"/>
          </p:nvPr>
        </p:nvSpPr>
        <p:spPr>
          <a:xfrm>
            <a:off x="2078550" y="400550"/>
            <a:ext cx="8034900" cy="504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CCCE4"/>
              </a:buClr>
              <a:buSzPct val="100000"/>
              <a:buFont typeface="Calibri"/>
              <a:buNone/>
            </a:pPr>
            <a:r>
              <a:rPr b="1" lang="es-CL" sz="3500">
                <a:solidFill>
                  <a:srgbClr val="9CCCE4"/>
                </a:solidFill>
              </a:rPr>
              <a:t>CIUDADANÍA SEGÚN EL COMUNITARISMO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g31ab084034d_0_3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8" name="Google Shape;238;g31ab084034d_0_36"/>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9" name="Google Shape;239;g31ab084034d_0_36"/>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0" name="Google Shape;240;g31ab084034d_0_36"/>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1" name="Google Shape;241;g31ab084034d_0_3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2" name="Google Shape;242;g31ab084034d_0_36"/>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3" name="Google Shape;243;g31ab084034d_0_36"/>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4" name="Google Shape;244;g31ab084034d_0_36"/>
          <p:cNvSpPr txBox="1"/>
          <p:nvPr/>
        </p:nvSpPr>
        <p:spPr>
          <a:xfrm>
            <a:off x="379050" y="1196788"/>
            <a:ext cx="11433900" cy="49644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000">
                <a:solidFill>
                  <a:schemeClr val="dk1"/>
                </a:solidFill>
                <a:latin typeface="Calibri"/>
                <a:ea typeface="Calibri"/>
                <a:cs typeface="Calibri"/>
                <a:sym typeface="Calibri"/>
              </a:rPr>
              <a:t>El principal referente de este enfoque es el filósofo y sociólogo alemán </a:t>
            </a:r>
            <a:r>
              <a:rPr lang="es-CL" sz="2000">
                <a:solidFill>
                  <a:schemeClr val="dk1"/>
                </a:solidFill>
                <a:latin typeface="Calibri"/>
                <a:ea typeface="Calibri"/>
                <a:cs typeface="Calibri"/>
                <a:sym typeface="Calibri"/>
              </a:rPr>
              <a:t>Jürgen</a:t>
            </a:r>
            <a:r>
              <a:rPr lang="es-CL" sz="2000">
                <a:solidFill>
                  <a:schemeClr val="dk1"/>
                </a:solidFill>
                <a:latin typeface="Calibri"/>
                <a:ea typeface="Calibri"/>
                <a:cs typeface="Calibri"/>
                <a:sym typeface="Calibri"/>
              </a:rPr>
              <a:t> Habermas, quien plantea un especial énfasis en la </a:t>
            </a:r>
            <a:r>
              <a:rPr b="1" lang="es-CL" sz="2000">
                <a:solidFill>
                  <a:schemeClr val="dk1"/>
                </a:solidFill>
                <a:latin typeface="Calibri"/>
                <a:ea typeface="Calibri"/>
                <a:cs typeface="Calibri"/>
                <a:sym typeface="Calibri"/>
              </a:rPr>
              <a:t>vida pública y activa de los ciudadanos</a:t>
            </a:r>
            <a:r>
              <a:rPr lang="es-CL" sz="2000">
                <a:solidFill>
                  <a:schemeClr val="dk1"/>
                </a:solidFill>
                <a:latin typeface="Calibri"/>
                <a:ea typeface="Calibri"/>
                <a:cs typeface="Calibri"/>
                <a:sym typeface="Calibri"/>
              </a:rPr>
              <a:t>, lo que necesariamente destaca los deberes de la ciudadanía. Según Habermas, para ser verdaderamente libres, además de poder regir nuestra vida en el ámbito privado, también hemos de poder regir nuestra vida en la esfera pública.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000">
                <a:solidFill>
                  <a:schemeClr val="dk1"/>
                </a:solidFill>
                <a:latin typeface="Calibri"/>
                <a:ea typeface="Calibri"/>
                <a:cs typeface="Calibri"/>
                <a:sym typeface="Calibri"/>
              </a:rPr>
              <a:t>Habermas afirma que existe una “concepción procedimental” del derecho, según la cual el proceso democrático debe asegurar simultáneamente la </a:t>
            </a:r>
            <a:r>
              <a:rPr b="1" lang="es-CL" sz="2000">
                <a:solidFill>
                  <a:schemeClr val="dk1"/>
                </a:solidFill>
                <a:latin typeface="Calibri"/>
                <a:ea typeface="Calibri"/>
                <a:cs typeface="Calibri"/>
                <a:sym typeface="Calibri"/>
              </a:rPr>
              <a:t>autonomía privada y la autonomía pública, tanto del individuo como del grupo social</a:t>
            </a:r>
            <a:r>
              <a:rPr lang="es-CL" sz="2000">
                <a:solidFill>
                  <a:schemeClr val="dk1"/>
                </a:solidFill>
                <a:latin typeface="Calibri"/>
                <a:ea typeface="Calibri"/>
                <a:cs typeface="Calibri"/>
                <a:sym typeface="Calibri"/>
              </a:rPr>
              <a:t>. En este sentido, no son suficientes los derechos liberales, sino que deben completarse con </a:t>
            </a:r>
            <a:r>
              <a:rPr b="1" lang="es-CL" sz="2000">
                <a:solidFill>
                  <a:schemeClr val="dk1"/>
                </a:solidFill>
                <a:latin typeface="Calibri"/>
                <a:ea typeface="Calibri"/>
                <a:cs typeface="Calibri"/>
                <a:sym typeface="Calibri"/>
              </a:rPr>
              <a:t>derechos de participación y comunicación en la esfera pública</a:t>
            </a:r>
            <a:r>
              <a:rPr lang="es-CL" sz="2000">
                <a:solidFill>
                  <a:schemeClr val="dk1"/>
                </a:solidFill>
                <a:latin typeface="Calibri"/>
                <a:ea typeface="Calibri"/>
                <a:cs typeface="Calibri"/>
                <a:sym typeface="Calibri"/>
              </a:rPr>
              <a:t>, de tal forma que se pueda ir constituyendo el propio medio de vida social. Así, se consolida en este enfoque la idea de que los derechos garantizados son el pilar fundamental para la responsabilidad política y la participación de los ciudadanos. De esta manera, las instituciones y la práctica ciudadana se verán efectivamente coordinadas en el espacio dialógico.</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000">
                <a:solidFill>
                  <a:schemeClr val="dk1"/>
                </a:solidFill>
                <a:latin typeface="Calibri"/>
                <a:ea typeface="Calibri"/>
                <a:cs typeface="Calibri"/>
                <a:sym typeface="Calibri"/>
              </a:rPr>
              <a:t>Así, aparece </a:t>
            </a:r>
            <a:r>
              <a:rPr lang="es-CL" sz="2000">
                <a:solidFill>
                  <a:schemeClr val="dk1"/>
                </a:solidFill>
                <a:latin typeface="Calibri"/>
                <a:ea typeface="Calibri"/>
                <a:cs typeface="Calibri"/>
                <a:sym typeface="Calibri"/>
              </a:rPr>
              <a:t>conceptualmente</a:t>
            </a:r>
            <a:r>
              <a:rPr lang="es-CL" sz="2000">
                <a:solidFill>
                  <a:schemeClr val="dk1"/>
                </a:solidFill>
                <a:latin typeface="Calibri"/>
                <a:ea typeface="Calibri"/>
                <a:cs typeface="Calibri"/>
                <a:sym typeface="Calibri"/>
              </a:rPr>
              <a:t> el </a:t>
            </a:r>
            <a:r>
              <a:rPr b="1" lang="es-CL" sz="2000">
                <a:solidFill>
                  <a:schemeClr val="dk1"/>
                </a:solidFill>
                <a:latin typeface="Calibri"/>
                <a:ea typeface="Calibri"/>
                <a:cs typeface="Calibri"/>
                <a:sym typeface="Calibri"/>
              </a:rPr>
              <a:t>ciudadano activo y participativo</a:t>
            </a:r>
            <a:r>
              <a:rPr lang="es-CL" sz="2000">
                <a:solidFill>
                  <a:schemeClr val="dk1"/>
                </a:solidFill>
                <a:latin typeface="Calibri"/>
                <a:ea typeface="Calibri"/>
                <a:cs typeface="Calibri"/>
                <a:sym typeface="Calibri"/>
              </a:rPr>
              <a:t>, contrario del ciudadano que sólo participa en las elecciones. El desplazamiento se da desde una ciudadanía espectadora a una de actores, en un contexto que garantiza condiciones jurídico-políticas de convivencia basadas en el diálogo y la deliberación. </a:t>
            </a:r>
            <a:endParaRPr sz="2000">
              <a:solidFill>
                <a:schemeClr val="dk1"/>
              </a:solidFill>
              <a:latin typeface="Calibri"/>
              <a:ea typeface="Calibri"/>
              <a:cs typeface="Calibri"/>
              <a:sym typeface="Calibri"/>
            </a:endParaRPr>
          </a:p>
        </p:txBody>
      </p:sp>
      <p:sp>
        <p:nvSpPr>
          <p:cNvPr id="245" name="Google Shape;245;g31ab084034d_0_36"/>
          <p:cNvSpPr txBox="1"/>
          <p:nvPr>
            <p:ph type="title"/>
          </p:nvPr>
        </p:nvSpPr>
        <p:spPr>
          <a:xfrm>
            <a:off x="2078550" y="400550"/>
            <a:ext cx="8034900" cy="504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CCCE4"/>
              </a:buClr>
              <a:buSzPct val="100000"/>
              <a:buFont typeface="Calibri"/>
              <a:buNone/>
            </a:pPr>
            <a:r>
              <a:rPr b="1" lang="es-CL" sz="3500">
                <a:solidFill>
                  <a:srgbClr val="9CCCE4"/>
                </a:solidFill>
              </a:rPr>
              <a:t>CIUDADANÍA SEGÚN EL REPUBLICANISMO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9" name="Shape 249"/>
        <p:cNvGrpSpPr/>
        <p:nvPr/>
      </p:nvGrpSpPr>
      <p:grpSpPr>
        <a:xfrm>
          <a:off x="0" y="0"/>
          <a:ext cx="0" cy="0"/>
          <a:chOff x="0" y="0"/>
          <a:chExt cx="0" cy="0"/>
        </a:xfrm>
      </p:grpSpPr>
      <p:sp>
        <p:nvSpPr>
          <p:cNvPr id="250" name="Google Shape;250;g31a69c05346_0_7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1" name="Google Shape;251;g31a69c05346_0_74"/>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2" name="Google Shape;252;g31a69c05346_0_74"/>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3" name="Google Shape;253;g31a69c05346_0_74"/>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4" name="Google Shape;254;g31a69c05346_0_74"/>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5" name="Google Shape;255;g31a69c05346_0_74"/>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6" name="Google Shape;256;g31a69c05346_0_74"/>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7" name="Google Shape;257;g31a69c05346_0_74"/>
          <p:cNvPicPr preferRelativeResize="0"/>
          <p:nvPr/>
        </p:nvPicPr>
        <p:blipFill>
          <a:blip r:embed="rId3">
            <a:alphaModFix/>
          </a:blip>
          <a:stretch>
            <a:fillRect/>
          </a:stretch>
        </p:blipFill>
        <p:spPr>
          <a:xfrm>
            <a:off x="489679" y="1805950"/>
            <a:ext cx="11212649" cy="3246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sp>
        <p:nvSpPr>
          <p:cNvPr id="262" name="Google Shape;262;g31a69c05346_0_8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3" name="Google Shape;263;g31a69c05346_0_86"/>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4" name="Google Shape;264;g31a69c05346_0_86"/>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5" name="Google Shape;265;g31a69c05346_0_86"/>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6" name="Google Shape;266;g31a69c05346_0_8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7" name="Google Shape;267;g31a69c05346_0_86"/>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8" name="Google Shape;268;g31a69c05346_0_86"/>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9" name="Google Shape;269;g31a69c05346_0_86"/>
          <p:cNvPicPr preferRelativeResize="0"/>
          <p:nvPr/>
        </p:nvPicPr>
        <p:blipFill>
          <a:blip r:embed="rId3">
            <a:alphaModFix/>
          </a:blip>
          <a:stretch>
            <a:fillRect/>
          </a:stretch>
        </p:blipFill>
        <p:spPr>
          <a:xfrm>
            <a:off x="654813" y="1555212"/>
            <a:ext cx="10882376" cy="3747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3" name="Shape 273"/>
        <p:cNvGrpSpPr/>
        <p:nvPr/>
      </p:nvGrpSpPr>
      <p:grpSpPr>
        <a:xfrm>
          <a:off x="0" y="0"/>
          <a:ext cx="0" cy="0"/>
          <a:chOff x="0" y="0"/>
          <a:chExt cx="0" cy="0"/>
        </a:xfrm>
      </p:grpSpPr>
      <p:sp>
        <p:nvSpPr>
          <p:cNvPr id="274" name="Google Shape;274;g31a69c05346_0_9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5" name="Google Shape;275;g31a69c05346_0_98"/>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6" name="Google Shape;276;g31a69c05346_0_98"/>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7" name="Google Shape;277;g31a69c05346_0_98"/>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8" name="Google Shape;278;g31a69c05346_0_9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9" name="Google Shape;279;g31a69c05346_0_98"/>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0" name="Google Shape;280;g31a69c05346_0_98"/>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1" name="Google Shape;281;g31a69c05346_0_98"/>
          <p:cNvPicPr preferRelativeResize="0"/>
          <p:nvPr/>
        </p:nvPicPr>
        <p:blipFill>
          <a:blip r:embed="rId3">
            <a:alphaModFix/>
          </a:blip>
          <a:stretch>
            <a:fillRect/>
          </a:stretch>
        </p:blipFill>
        <p:spPr>
          <a:xfrm>
            <a:off x="364529" y="1915392"/>
            <a:ext cx="11462949" cy="3027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5" name="Shape 285"/>
        <p:cNvGrpSpPr/>
        <p:nvPr/>
      </p:nvGrpSpPr>
      <p:grpSpPr>
        <a:xfrm>
          <a:off x="0" y="0"/>
          <a:ext cx="0" cy="0"/>
          <a:chOff x="0" y="0"/>
          <a:chExt cx="0" cy="0"/>
        </a:xfrm>
      </p:grpSpPr>
      <p:sp>
        <p:nvSpPr>
          <p:cNvPr id="286" name="Google Shape;286;g31a69c05346_0_1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7" name="Google Shape;287;g31a69c05346_0_110"/>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8" name="Google Shape;288;g31a69c05346_0_110"/>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9" name="Google Shape;289;g31a69c05346_0_110"/>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0" name="Google Shape;290;g31a69c05346_0_11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1" name="Google Shape;291;g31a69c05346_0_110"/>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 name="Google Shape;292;g31a69c05346_0_110"/>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3" name="Google Shape;293;g31a69c05346_0_110"/>
          <p:cNvPicPr preferRelativeResize="0"/>
          <p:nvPr/>
        </p:nvPicPr>
        <p:blipFill>
          <a:blip r:embed="rId3">
            <a:alphaModFix/>
          </a:blip>
          <a:stretch>
            <a:fillRect/>
          </a:stretch>
        </p:blipFill>
        <p:spPr>
          <a:xfrm>
            <a:off x="370013" y="1526667"/>
            <a:ext cx="11451976" cy="3804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2"/>
          <p:cNvSpPr txBox="1"/>
          <p:nvPr>
            <p:ph type="title"/>
          </p:nvPr>
        </p:nvSpPr>
        <p:spPr>
          <a:xfrm>
            <a:off x="971203" y="177338"/>
            <a:ext cx="10515600" cy="50430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CCCE4"/>
              </a:buClr>
              <a:buSzPct val="100000"/>
              <a:buFont typeface="Calibri"/>
              <a:buNone/>
            </a:pPr>
            <a:r>
              <a:rPr b="1" lang="es-CL" sz="3500">
                <a:solidFill>
                  <a:srgbClr val="9CCCE4"/>
                </a:solidFill>
                <a:latin typeface="Calibri"/>
                <a:ea typeface="Calibri"/>
                <a:cs typeface="Calibri"/>
                <a:sym typeface="Calibri"/>
              </a:rPr>
              <a:t>CRONOGRAMA</a:t>
            </a:r>
            <a:endParaRPr/>
          </a:p>
        </p:txBody>
      </p:sp>
      <p:graphicFrame>
        <p:nvGraphicFramePr>
          <p:cNvPr id="92" name="Google Shape;92;p2"/>
          <p:cNvGraphicFramePr/>
          <p:nvPr/>
        </p:nvGraphicFramePr>
        <p:xfrm>
          <a:off x="465332" y="991694"/>
          <a:ext cx="3000000" cy="3000000"/>
        </p:xfrm>
        <a:graphic>
          <a:graphicData uri="http://schemas.openxmlformats.org/drawingml/2006/table">
            <a:tbl>
              <a:tblPr bandRow="1" firstRow="1">
                <a:noFill/>
                <a:tableStyleId>{3B5C1873-814F-4BB4-A9B4-D5DFDD15B33C}</a:tableStyleId>
              </a:tblPr>
              <a:tblGrid>
                <a:gridCol w="1368100"/>
                <a:gridCol w="1295400"/>
                <a:gridCol w="6628000"/>
              </a:tblGrid>
              <a:tr h="288075">
                <a:tc>
                  <a:txBody>
                    <a:bodyPr/>
                    <a:lstStyle/>
                    <a:p>
                      <a:pPr indent="0" lvl="0" marL="0" marR="0" rtl="0" algn="ctr">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N° de sesión </a:t>
                      </a:r>
                      <a:endParaRPr sz="1600" u="none" cap="none" strike="noStrike">
                        <a:solidFill>
                          <a:srgbClr val="002060"/>
                        </a:solidFill>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Fecha </a:t>
                      </a:r>
                      <a:endParaRPr sz="1600" u="none" cap="none" strike="noStrike">
                        <a:solidFill>
                          <a:srgbClr val="002060"/>
                        </a:solidFill>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Contenido</a:t>
                      </a:r>
                      <a:endParaRPr sz="1600" u="none" cap="none" strike="noStrike">
                        <a:solidFill>
                          <a:srgbClr val="002060"/>
                        </a:solidFill>
                        <a:latin typeface="Calibri"/>
                        <a:ea typeface="Calibri"/>
                        <a:cs typeface="Calibri"/>
                        <a:sym typeface="Calibri"/>
                      </a:endParaRPr>
                    </a:p>
                  </a:txBody>
                  <a:tcPr marT="45725" marB="45725" marR="91450" marL="91450"/>
                </a:tc>
              </a:tr>
              <a:tr h="1545125">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Sesión 1</a:t>
                      </a:r>
                      <a:endParaRPr sz="1600" u="none" cap="none" strike="noStrike">
                        <a:solidFill>
                          <a:srgbClr val="002060"/>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5/11/2024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Bienvenida</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Presentación del curso</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Modalidad de trabajo</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¿Qué es la prueba de conocimientos específicos?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Análisis y diagnóstico con el temario para reconocer fortalezas y debilidades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Ensayo N°1</a:t>
                      </a:r>
                      <a:endParaRPr sz="1600" u="none" cap="none" strike="noStrike">
                        <a:solidFill>
                          <a:srgbClr val="002060"/>
                        </a:solidFill>
                        <a:latin typeface="Calibri"/>
                        <a:ea typeface="Calibri"/>
                        <a:cs typeface="Calibri"/>
                        <a:sym typeface="Calibri"/>
                      </a:endParaRPr>
                    </a:p>
                  </a:txBody>
                  <a:tcPr marT="45725" marB="45725" marR="91450" marL="91450"/>
                </a:tc>
              </a:tr>
              <a:tr h="1293025">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Sesión 2</a:t>
                      </a:r>
                      <a:endParaRPr sz="1600" u="none" cap="none" strike="noStrike">
                        <a:solidFill>
                          <a:srgbClr val="002060"/>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12/11/2024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Revisión de resultados del Ensayo N°1 y retroalimentación colectiva</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Análisis detallado de los contenidos más descendidos.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Revisión de bibliografía y recursos disponibles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Plenario para dudas y comentarios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Ensayo N°2</a:t>
                      </a:r>
                      <a:endParaRPr sz="1600" u="none" cap="none" strike="noStrike">
                        <a:solidFill>
                          <a:srgbClr val="002060"/>
                        </a:solidFill>
                        <a:latin typeface="Calibri"/>
                        <a:ea typeface="Calibri"/>
                        <a:cs typeface="Calibri"/>
                        <a:sym typeface="Calibri"/>
                      </a:endParaRPr>
                    </a:p>
                  </a:txBody>
                  <a:tcPr marT="45725" marB="45725" marR="91450" marL="91450"/>
                </a:tc>
              </a:tr>
              <a:tr h="707100">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Sesión 3</a:t>
                      </a:r>
                      <a:endParaRPr sz="1600" u="none" cap="none" strike="noStrike">
                        <a:solidFill>
                          <a:srgbClr val="002060"/>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19/11/2024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Retroalimentación del Ensayo N°2</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Plenario para dudas y comentarios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Ensayo N°3</a:t>
                      </a:r>
                      <a:endParaRPr sz="1600" u="none" cap="none" strike="noStrike">
                        <a:solidFill>
                          <a:srgbClr val="002060"/>
                        </a:solidFill>
                        <a:latin typeface="Calibri"/>
                        <a:ea typeface="Calibri"/>
                        <a:cs typeface="Calibri"/>
                        <a:sym typeface="Calibri"/>
                      </a:endParaRPr>
                    </a:p>
                  </a:txBody>
                  <a:tcPr marT="45725" marB="45725" marR="91450" marL="91450"/>
                </a:tc>
              </a:tr>
              <a:tr h="707100">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Sesión 4</a:t>
                      </a:r>
                      <a:endParaRPr sz="1600" u="none" cap="none" strike="noStrike">
                        <a:solidFill>
                          <a:srgbClr val="002060"/>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26/11/2024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Retroalimentación del Ensayo N°3</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Plenario para dudas y comentarios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Ensayo N°4</a:t>
                      </a:r>
                      <a:endParaRPr sz="1600" u="none" cap="none" strike="noStrike">
                        <a:solidFill>
                          <a:srgbClr val="002060"/>
                        </a:solidFill>
                        <a:latin typeface="Calibri"/>
                        <a:ea typeface="Calibri"/>
                        <a:cs typeface="Calibri"/>
                        <a:sym typeface="Calibri"/>
                      </a:endParaRPr>
                    </a:p>
                  </a:txBody>
                  <a:tcPr marT="45725" marB="45725" marR="91450" marL="91450"/>
                </a:tc>
              </a:tr>
              <a:tr h="707100">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Sesión 5</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3/12/2024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Retroalimentación del Ensayo N°4</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Plenario para dudas y comentarios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Encuesta de satisfacción</a:t>
                      </a:r>
                      <a:endParaRPr sz="1400" u="none" cap="none" strike="noStrike"/>
                    </a:p>
                  </a:txBody>
                  <a:tcPr marT="45725" marB="45725" marR="91450" marL="91450"/>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7" name="Shape 297"/>
        <p:cNvGrpSpPr/>
        <p:nvPr/>
      </p:nvGrpSpPr>
      <p:grpSpPr>
        <a:xfrm>
          <a:off x="0" y="0"/>
          <a:ext cx="0" cy="0"/>
          <a:chOff x="0" y="0"/>
          <a:chExt cx="0" cy="0"/>
        </a:xfrm>
      </p:grpSpPr>
      <p:sp>
        <p:nvSpPr>
          <p:cNvPr id="298" name="Google Shape;298;g31a69c05346_0_12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9" name="Google Shape;299;g31a69c05346_0_122"/>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0" name="Google Shape;300;g31a69c05346_0_122"/>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1" name="Google Shape;301;g31a69c05346_0_122"/>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2" name="Google Shape;302;g31a69c05346_0_122"/>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3" name="Google Shape;303;g31a69c05346_0_122"/>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4" name="Google Shape;304;g31a69c05346_0_122"/>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5" name="Google Shape;305;g31a69c05346_0_122"/>
          <p:cNvPicPr preferRelativeResize="0"/>
          <p:nvPr/>
        </p:nvPicPr>
        <p:blipFill>
          <a:blip r:embed="rId3">
            <a:alphaModFix/>
          </a:blip>
          <a:stretch>
            <a:fillRect/>
          </a:stretch>
        </p:blipFill>
        <p:spPr>
          <a:xfrm>
            <a:off x="455842" y="1643263"/>
            <a:ext cx="11280324" cy="3571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 name="Shape 309"/>
        <p:cNvGrpSpPr/>
        <p:nvPr/>
      </p:nvGrpSpPr>
      <p:grpSpPr>
        <a:xfrm>
          <a:off x="0" y="0"/>
          <a:ext cx="0" cy="0"/>
          <a:chOff x="0" y="0"/>
          <a:chExt cx="0" cy="0"/>
        </a:xfrm>
      </p:grpSpPr>
      <p:sp>
        <p:nvSpPr>
          <p:cNvPr id="310" name="Google Shape;310;g31a69c05346_0_13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1" name="Google Shape;311;g31a69c05346_0_134"/>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2" name="Google Shape;312;g31a69c05346_0_134"/>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3" name="Google Shape;313;g31a69c05346_0_134"/>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4" name="Google Shape;314;g31a69c05346_0_134"/>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5" name="Google Shape;315;g31a69c05346_0_134"/>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6" name="Google Shape;316;g31a69c05346_0_134"/>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7" name="Google Shape;317;g31a69c05346_0_134"/>
          <p:cNvPicPr preferRelativeResize="0"/>
          <p:nvPr/>
        </p:nvPicPr>
        <p:blipFill>
          <a:blip r:embed="rId3">
            <a:alphaModFix/>
          </a:blip>
          <a:stretch>
            <a:fillRect/>
          </a:stretch>
        </p:blipFill>
        <p:spPr>
          <a:xfrm>
            <a:off x="447200" y="1419579"/>
            <a:ext cx="11297599" cy="4018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1" name="Shape 321"/>
        <p:cNvGrpSpPr/>
        <p:nvPr/>
      </p:nvGrpSpPr>
      <p:grpSpPr>
        <a:xfrm>
          <a:off x="0" y="0"/>
          <a:ext cx="0" cy="0"/>
          <a:chOff x="0" y="0"/>
          <a:chExt cx="0" cy="0"/>
        </a:xfrm>
      </p:grpSpPr>
      <p:sp>
        <p:nvSpPr>
          <p:cNvPr id="322" name="Google Shape;322;g31a69c05346_0_14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3" name="Google Shape;323;g31a69c05346_0_146"/>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4" name="Google Shape;324;g31a69c05346_0_146"/>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5" name="Google Shape;325;g31a69c05346_0_146"/>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6" name="Google Shape;326;g31a69c05346_0_14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7" name="Google Shape;327;g31a69c05346_0_146"/>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8" name="Google Shape;328;g31a69c05346_0_146"/>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9" name="Google Shape;329;g31a69c05346_0_146"/>
          <p:cNvPicPr preferRelativeResize="0"/>
          <p:nvPr/>
        </p:nvPicPr>
        <p:blipFill>
          <a:blip r:embed="rId3">
            <a:alphaModFix/>
          </a:blip>
          <a:stretch>
            <a:fillRect/>
          </a:stretch>
        </p:blipFill>
        <p:spPr>
          <a:xfrm>
            <a:off x="417513" y="1705175"/>
            <a:ext cx="11356975" cy="3447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3" name="Shape 333"/>
        <p:cNvGrpSpPr/>
        <p:nvPr/>
      </p:nvGrpSpPr>
      <p:grpSpPr>
        <a:xfrm>
          <a:off x="0" y="0"/>
          <a:ext cx="0" cy="0"/>
          <a:chOff x="0" y="0"/>
          <a:chExt cx="0" cy="0"/>
        </a:xfrm>
      </p:grpSpPr>
      <p:sp>
        <p:nvSpPr>
          <p:cNvPr id="334" name="Google Shape;334;g317d2dd2312_0_207"/>
          <p:cNvSpPr txBox="1"/>
          <p:nvPr>
            <p:ph type="ctrTitle"/>
          </p:nvPr>
        </p:nvSpPr>
        <p:spPr>
          <a:xfrm>
            <a:off x="3922915" y="2876552"/>
            <a:ext cx="7735800" cy="552300"/>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rgbClr val="88BFEC"/>
              </a:buClr>
              <a:buSzPts val="3600"/>
              <a:buFont typeface="Arial"/>
              <a:buNone/>
            </a:pPr>
            <a:r>
              <a:rPr b="1" lang="es-CL" sz="3600">
                <a:solidFill>
                  <a:srgbClr val="88BFEC"/>
                </a:solidFill>
                <a:latin typeface="Arial"/>
                <a:ea typeface="Arial"/>
                <a:cs typeface="Arial"/>
                <a:sym typeface="Arial"/>
              </a:rPr>
              <a:t>ENSAYO N°4: </a:t>
            </a:r>
            <a:br>
              <a:rPr b="1" lang="es-CL" sz="3600">
                <a:solidFill>
                  <a:srgbClr val="88BFEC"/>
                </a:solidFill>
                <a:latin typeface="Arial"/>
                <a:ea typeface="Arial"/>
                <a:cs typeface="Arial"/>
                <a:sym typeface="Arial"/>
              </a:rPr>
            </a:br>
            <a:r>
              <a:rPr b="1" lang="es-CL" sz="3600">
                <a:solidFill>
                  <a:srgbClr val="88BFEC"/>
                </a:solidFill>
                <a:latin typeface="Arial"/>
                <a:ea typeface="Arial"/>
                <a:cs typeface="Arial"/>
                <a:sym typeface="Arial"/>
              </a:rPr>
              <a:t>EDUCACIÓN BÁSICA</a:t>
            </a:r>
            <a:endParaRPr/>
          </a:p>
        </p:txBody>
      </p:sp>
      <p:sp>
        <p:nvSpPr>
          <p:cNvPr id="335" name="Google Shape;335;g317d2dd2312_0_207"/>
          <p:cNvSpPr txBox="1"/>
          <p:nvPr/>
        </p:nvSpPr>
        <p:spPr>
          <a:xfrm>
            <a:off x="7010400" y="3811647"/>
            <a:ext cx="4648200" cy="5016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9CCCE4"/>
              </a:buClr>
              <a:buSzPts val="3600"/>
              <a:buFont typeface="Arial"/>
              <a:buNone/>
            </a:pPr>
            <a:r>
              <a:rPr b="0" i="0" lang="es-CL" sz="3600" u="none" cap="none" strike="noStrike">
                <a:solidFill>
                  <a:srgbClr val="9CCCE4"/>
                </a:solidFill>
                <a:latin typeface="Calibri"/>
                <a:ea typeface="Calibri"/>
                <a:cs typeface="Calibri"/>
                <a:sym typeface="Calibri"/>
              </a:rPr>
              <a:t>Historia, Geografía y Ciencias Sociales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9" name="Shape 339"/>
        <p:cNvGrpSpPr/>
        <p:nvPr/>
      </p:nvGrpSpPr>
      <p:grpSpPr>
        <a:xfrm>
          <a:off x="0" y="0"/>
          <a:ext cx="0" cy="0"/>
          <a:chOff x="0" y="0"/>
          <a:chExt cx="0" cy="0"/>
        </a:xfrm>
      </p:grpSpPr>
      <p:sp>
        <p:nvSpPr>
          <p:cNvPr id="340" name="Google Shape;340;g319773b669a_0_253"/>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1" name="Google Shape;341;g319773b669a_0_253"/>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2" name="Google Shape;342;g319773b669a_0_253"/>
          <p:cNvSpPr/>
          <p:nvPr/>
        </p:nvSpPr>
        <p:spPr>
          <a:xfrm flipH="1" rot="-2700000">
            <a:off x="891672" y="422133"/>
            <a:ext cx="645306" cy="645306"/>
          </a:xfrm>
          <a:prstGeom prst="rect">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3" name="Google Shape;343;g319773b669a_0_253"/>
          <p:cNvSpPr/>
          <p:nvPr/>
        </p:nvSpPr>
        <p:spPr>
          <a:xfrm flipH="1" rot="-2700000">
            <a:off x="10043564" y="655106"/>
            <a:ext cx="687308" cy="687308"/>
          </a:xfrm>
          <a:prstGeom prst="rect">
            <a:avLst/>
          </a:pr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4" name="Google Shape;344;g319773b669a_0_253"/>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5" name="Google Shape;345;g319773b669a_0_253"/>
          <p:cNvSpPr/>
          <p:nvPr/>
        </p:nvSpPr>
        <p:spPr>
          <a:xfrm flipH="1">
            <a:off x="7976257" y="6115501"/>
            <a:ext cx="1494600" cy="742500"/>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6" name="Google Shape;346;g319773b669a_0_253"/>
          <p:cNvSpPr/>
          <p:nvPr/>
        </p:nvSpPr>
        <p:spPr>
          <a:xfrm flipH="1">
            <a:off x="7604183" y="6453143"/>
            <a:ext cx="814800" cy="405000"/>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7" name="Google Shape;347;g319773b669a_0_253"/>
          <p:cNvPicPr preferRelativeResize="0"/>
          <p:nvPr/>
        </p:nvPicPr>
        <p:blipFill>
          <a:blip r:embed="rId3">
            <a:alphaModFix/>
          </a:blip>
          <a:stretch>
            <a:fillRect/>
          </a:stretch>
        </p:blipFill>
        <p:spPr>
          <a:xfrm>
            <a:off x="528150" y="737077"/>
            <a:ext cx="7076027" cy="5602751"/>
          </a:xfrm>
          <a:prstGeom prst="rect">
            <a:avLst/>
          </a:prstGeom>
          <a:noFill/>
          <a:ln>
            <a:noFill/>
          </a:ln>
        </p:spPr>
      </p:pic>
      <p:sp>
        <p:nvSpPr>
          <p:cNvPr id="348" name="Google Shape;348;g319773b669a_0_253"/>
          <p:cNvSpPr txBox="1"/>
          <p:nvPr/>
        </p:nvSpPr>
        <p:spPr>
          <a:xfrm>
            <a:off x="7836900" y="512750"/>
            <a:ext cx="4355100" cy="47691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000">
                <a:solidFill>
                  <a:schemeClr val="dk1"/>
                </a:solidFill>
                <a:latin typeface="Calibri"/>
                <a:ea typeface="Calibri"/>
                <a:cs typeface="Calibri"/>
                <a:sym typeface="Calibri"/>
              </a:rPr>
              <a:t>Observe el siguiente climograma: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000">
                <a:solidFill>
                  <a:schemeClr val="dk1"/>
                </a:solidFill>
                <a:latin typeface="Calibri"/>
                <a:ea typeface="Calibri"/>
                <a:cs typeface="Calibri"/>
                <a:sym typeface="Calibri"/>
              </a:rPr>
              <a:t>Estación Chapiquiña</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000">
                <a:solidFill>
                  <a:schemeClr val="dk1"/>
                </a:solidFill>
                <a:latin typeface="Calibri"/>
                <a:ea typeface="Calibri"/>
                <a:cs typeface="Calibri"/>
                <a:sym typeface="Calibri"/>
              </a:rPr>
              <a:t>Altitud: 3362 m</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000">
                <a:solidFill>
                  <a:schemeClr val="dk1"/>
                </a:solidFill>
                <a:latin typeface="Calibri"/>
                <a:ea typeface="Calibri"/>
                <a:cs typeface="Calibri"/>
                <a:sym typeface="Calibri"/>
              </a:rPr>
              <a:t>Temperaturas promedio: 9,4°C</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000">
                <a:solidFill>
                  <a:schemeClr val="dk1"/>
                </a:solidFill>
                <a:latin typeface="Calibri"/>
                <a:ea typeface="Calibri"/>
                <a:cs typeface="Calibri"/>
                <a:sym typeface="Calibri"/>
              </a:rPr>
              <a:t>Precipitaciones: 178 mm anuales</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000">
                <a:solidFill>
                  <a:schemeClr val="dk1"/>
                </a:solidFill>
                <a:latin typeface="Calibri"/>
                <a:ea typeface="Calibri"/>
                <a:cs typeface="Calibri"/>
                <a:sym typeface="Calibri"/>
              </a:rPr>
              <a:t>De acuerdo con la información anterior, ¿por qué es posible clasificar el clima de Chapiquiña como </a:t>
            </a:r>
            <a:r>
              <a:rPr b="1" lang="es-CL" sz="2000">
                <a:solidFill>
                  <a:schemeClr val="dk1"/>
                </a:solidFill>
                <a:latin typeface="Calibri"/>
                <a:ea typeface="Calibri"/>
                <a:cs typeface="Calibri"/>
                <a:sym typeface="Calibri"/>
              </a:rPr>
              <a:t>desértico de altura</a:t>
            </a:r>
            <a:r>
              <a:rPr lang="es-CL"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Por la escasa amplitud térmica anual que presenta</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Por el volumen total de las precipitaciones que se registran</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Por la regularidad de las temperaturas registradas durante el año</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Por la marcada estacionalidad en la ocurrencia de las precipitaciones</a:t>
            </a:r>
            <a:endParaRPr sz="2000">
              <a:solidFill>
                <a:schemeClr val="dk1"/>
              </a:solidFill>
              <a:latin typeface="Calibri"/>
              <a:ea typeface="Calibri"/>
              <a:cs typeface="Calibri"/>
              <a:sym typeface="Calibri"/>
            </a:endParaRPr>
          </a:p>
        </p:txBody>
      </p:sp>
      <p:sp>
        <p:nvSpPr>
          <p:cNvPr id="349" name="Google Shape;349;g319773b669a_0_253"/>
          <p:cNvSpPr txBox="1"/>
          <p:nvPr/>
        </p:nvSpPr>
        <p:spPr>
          <a:xfrm>
            <a:off x="6421189" y="5746200"/>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350" name="Google Shape;350;g319773b669a_0_253"/>
          <p:cNvSpPr txBox="1"/>
          <p:nvPr/>
        </p:nvSpPr>
        <p:spPr>
          <a:xfrm>
            <a:off x="6421189" y="49125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351" name="Google Shape;351;g319773b669a_0_253"/>
          <p:cNvSpPr txBox="1"/>
          <p:nvPr/>
        </p:nvSpPr>
        <p:spPr>
          <a:xfrm>
            <a:off x="6421189" y="36463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352" name="Google Shape;352;g319773b669a_0_253"/>
          <p:cNvSpPr txBox="1"/>
          <p:nvPr/>
        </p:nvSpPr>
        <p:spPr>
          <a:xfrm>
            <a:off x="6421196" y="4279462"/>
            <a:ext cx="1415700" cy="369300"/>
          </a:xfrm>
          <a:prstGeom prst="rect">
            <a:avLst/>
          </a:prstGeom>
          <a:solidFill>
            <a:srgbClr val="ED7D3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6" name="Shape 356"/>
        <p:cNvGrpSpPr/>
        <p:nvPr/>
      </p:nvGrpSpPr>
      <p:grpSpPr>
        <a:xfrm>
          <a:off x="0" y="0"/>
          <a:ext cx="0" cy="0"/>
          <a:chOff x="0" y="0"/>
          <a:chExt cx="0" cy="0"/>
        </a:xfrm>
      </p:grpSpPr>
      <p:sp>
        <p:nvSpPr>
          <p:cNvPr id="357" name="Google Shape;357;g31ab084034d_0_48"/>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8" name="Google Shape;358;g31ab084034d_0_48"/>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9" name="Google Shape;359;g31ab084034d_0_48"/>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0" name="Google Shape;360;g31ab084034d_0_48"/>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1" name="Google Shape;361;g31ab084034d_0_4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2" name="Google Shape;362;g31ab084034d_0_48"/>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3" name="Google Shape;363;g31ab084034d_0_48"/>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4" name="Google Shape;364;g31ab084034d_0_48"/>
          <p:cNvSpPr txBox="1"/>
          <p:nvPr/>
        </p:nvSpPr>
        <p:spPr>
          <a:xfrm>
            <a:off x="776925" y="796825"/>
            <a:ext cx="10857000" cy="47691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500">
                <a:solidFill>
                  <a:schemeClr val="dk1"/>
                </a:solidFill>
                <a:latin typeface="Calibri"/>
                <a:ea typeface="Calibri"/>
                <a:cs typeface="Calibri"/>
                <a:sym typeface="Calibri"/>
              </a:rPr>
              <a:t>En términos generales, el clima del Norte de Chile es árido, el cual se subdivide en 4 tipos:</a:t>
            </a:r>
            <a:endParaRPr sz="25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500">
              <a:solidFill>
                <a:schemeClr val="dk1"/>
              </a:solidFill>
              <a:latin typeface="Calibri"/>
              <a:ea typeface="Calibri"/>
              <a:cs typeface="Calibri"/>
              <a:sym typeface="Calibri"/>
            </a:endParaRPr>
          </a:p>
          <a:p>
            <a:pPr indent="-387350" lvl="0" marL="457200" marR="0" rtl="0" algn="just">
              <a:lnSpc>
                <a:spcPct val="100000"/>
              </a:lnSpc>
              <a:spcBef>
                <a:spcPts val="0"/>
              </a:spcBef>
              <a:spcAft>
                <a:spcPts val="0"/>
              </a:spcAft>
              <a:buClr>
                <a:schemeClr val="dk1"/>
              </a:buClr>
              <a:buSzPts val="2500"/>
              <a:buFont typeface="Calibri"/>
              <a:buAutoNum type="arabicPeriod"/>
            </a:pPr>
            <a:r>
              <a:rPr b="1" lang="es-CL" sz="2500">
                <a:solidFill>
                  <a:schemeClr val="dk1"/>
                </a:solidFill>
                <a:latin typeface="Calibri"/>
                <a:ea typeface="Calibri"/>
                <a:cs typeface="Calibri"/>
                <a:sym typeface="Calibri"/>
              </a:rPr>
              <a:t>Desértico costero</a:t>
            </a:r>
            <a:r>
              <a:rPr lang="es-CL" sz="2500">
                <a:solidFill>
                  <a:schemeClr val="dk1"/>
                </a:solidFill>
                <a:latin typeface="Calibri"/>
                <a:ea typeface="Calibri"/>
                <a:cs typeface="Calibri"/>
                <a:sym typeface="Calibri"/>
              </a:rPr>
              <a:t>: en esta zona existe una gran cantidad de días con nublados abundantes que se extienden por la costa desde el extremo norte hasta casi la altitud 30° Sur</a:t>
            </a:r>
            <a:endParaRPr sz="2500">
              <a:solidFill>
                <a:schemeClr val="dk1"/>
              </a:solidFill>
              <a:latin typeface="Calibri"/>
              <a:ea typeface="Calibri"/>
              <a:cs typeface="Calibri"/>
              <a:sym typeface="Calibri"/>
            </a:endParaRPr>
          </a:p>
          <a:p>
            <a:pPr indent="-387350" lvl="0" marL="457200" marR="0" rtl="0" algn="just">
              <a:lnSpc>
                <a:spcPct val="100000"/>
              </a:lnSpc>
              <a:spcBef>
                <a:spcPts val="0"/>
              </a:spcBef>
              <a:spcAft>
                <a:spcPts val="0"/>
              </a:spcAft>
              <a:buClr>
                <a:schemeClr val="dk1"/>
              </a:buClr>
              <a:buSzPts val="2500"/>
              <a:buFont typeface="Calibri"/>
              <a:buAutoNum type="arabicPeriod"/>
            </a:pPr>
            <a:r>
              <a:rPr b="1" lang="es-CL" sz="2500">
                <a:solidFill>
                  <a:schemeClr val="dk1"/>
                </a:solidFill>
                <a:latin typeface="Calibri"/>
                <a:ea typeface="Calibri"/>
                <a:cs typeface="Calibri"/>
                <a:sym typeface="Calibri"/>
              </a:rPr>
              <a:t>Desértico normal</a:t>
            </a:r>
            <a:r>
              <a:rPr lang="es-CL" sz="2500">
                <a:solidFill>
                  <a:schemeClr val="dk1"/>
                </a:solidFill>
                <a:latin typeface="Calibri"/>
                <a:ea typeface="Calibri"/>
                <a:cs typeface="Calibri"/>
                <a:sym typeface="Calibri"/>
              </a:rPr>
              <a:t>: se extiende casi paralelamente a la costa en lo que corresponde a la depresión intermedia, desde el extremo norte hasta la altura de Chañaral al sur.</a:t>
            </a:r>
            <a:endParaRPr sz="2500">
              <a:solidFill>
                <a:schemeClr val="dk1"/>
              </a:solidFill>
              <a:latin typeface="Calibri"/>
              <a:ea typeface="Calibri"/>
              <a:cs typeface="Calibri"/>
              <a:sym typeface="Calibri"/>
            </a:endParaRPr>
          </a:p>
          <a:p>
            <a:pPr indent="-387350" lvl="0" marL="457200" marR="0" rtl="0" algn="just">
              <a:lnSpc>
                <a:spcPct val="100000"/>
              </a:lnSpc>
              <a:spcBef>
                <a:spcPts val="0"/>
              </a:spcBef>
              <a:spcAft>
                <a:spcPts val="0"/>
              </a:spcAft>
              <a:buClr>
                <a:schemeClr val="dk1"/>
              </a:buClr>
              <a:buSzPts val="2500"/>
              <a:buFont typeface="Calibri"/>
              <a:buAutoNum type="arabicPeriod"/>
            </a:pPr>
            <a:r>
              <a:rPr b="1" lang="es-CL" sz="2500">
                <a:solidFill>
                  <a:schemeClr val="dk1"/>
                </a:solidFill>
                <a:latin typeface="Calibri"/>
                <a:ea typeface="Calibri"/>
                <a:cs typeface="Calibri"/>
                <a:sym typeface="Calibri"/>
              </a:rPr>
              <a:t>Desértico de altura</a:t>
            </a:r>
            <a:r>
              <a:rPr lang="es-CL" sz="2500">
                <a:solidFill>
                  <a:schemeClr val="dk1"/>
                </a:solidFill>
                <a:latin typeface="Calibri"/>
                <a:ea typeface="Calibri"/>
                <a:cs typeface="Calibri"/>
                <a:sym typeface="Calibri"/>
              </a:rPr>
              <a:t>: se encuentra más hacia el este, en el altiplano y cuencas andinas, se caracteriza por las bajas temperaturas y por la pluviosidad en verano (invierno altiplánico).</a:t>
            </a:r>
            <a:endParaRPr sz="2500">
              <a:solidFill>
                <a:schemeClr val="dk1"/>
              </a:solidFill>
              <a:latin typeface="Calibri"/>
              <a:ea typeface="Calibri"/>
              <a:cs typeface="Calibri"/>
              <a:sym typeface="Calibri"/>
            </a:endParaRPr>
          </a:p>
          <a:p>
            <a:pPr indent="-387350" lvl="0" marL="457200" marR="0" rtl="0" algn="just">
              <a:lnSpc>
                <a:spcPct val="100000"/>
              </a:lnSpc>
              <a:spcBef>
                <a:spcPts val="0"/>
              </a:spcBef>
              <a:spcAft>
                <a:spcPts val="0"/>
              </a:spcAft>
              <a:buClr>
                <a:schemeClr val="dk1"/>
              </a:buClr>
              <a:buSzPts val="2500"/>
              <a:buFont typeface="Calibri"/>
              <a:buAutoNum type="arabicPeriod"/>
            </a:pPr>
            <a:r>
              <a:rPr b="1" lang="es-CL" sz="2500">
                <a:solidFill>
                  <a:schemeClr val="dk1"/>
                </a:solidFill>
                <a:latin typeface="Calibri"/>
                <a:ea typeface="Calibri"/>
                <a:cs typeface="Calibri"/>
                <a:sym typeface="Calibri"/>
              </a:rPr>
              <a:t>Desértico bajo</a:t>
            </a:r>
            <a:r>
              <a:rPr lang="es-CL" sz="2500">
                <a:solidFill>
                  <a:schemeClr val="dk1"/>
                </a:solidFill>
                <a:latin typeface="Calibri"/>
                <a:ea typeface="Calibri"/>
                <a:cs typeface="Calibri"/>
                <a:sym typeface="Calibri"/>
              </a:rPr>
              <a:t>: corresponde al tipo desértico de menor significación, se presenta en la región de Atacama y se caracteriza por la presencia de lluvias en invierno  </a:t>
            </a:r>
            <a:endParaRPr sz="25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g31ab084034d_0_65"/>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0" name="Google Shape;370;g31ab084034d_0_6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1" name="Google Shape;371;g31ab084034d_0_65"/>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2" name="Google Shape;372;g31ab084034d_0_65"/>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3" name="Google Shape;373;g31ab084034d_0_6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4" name="Google Shape;374;g31ab084034d_0_65"/>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5" name="Google Shape;375;g31ab084034d_0_65"/>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6" name="Google Shape;376;g31ab084034d_0_65"/>
          <p:cNvSpPr txBox="1"/>
          <p:nvPr/>
        </p:nvSpPr>
        <p:spPr>
          <a:xfrm>
            <a:off x="776925" y="600900"/>
            <a:ext cx="10857000" cy="5656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300">
                <a:solidFill>
                  <a:schemeClr val="dk1"/>
                </a:solidFill>
                <a:latin typeface="Calibri"/>
                <a:ea typeface="Calibri"/>
                <a:cs typeface="Calibri"/>
                <a:sym typeface="Calibri"/>
              </a:rPr>
              <a:t>La </a:t>
            </a:r>
            <a:r>
              <a:rPr b="1" lang="es-CL" sz="2300">
                <a:solidFill>
                  <a:schemeClr val="dk1"/>
                </a:solidFill>
                <a:latin typeface="Calibri"/>
                <a:ea typeface="Calibri"/>
                <a:cs typeface="Calibri"/>
                <a:sym typeface="Calibri"/>
              </a:rPr>
              <a:t>amplitud u oscilación térmica</a:t>
            </a:r>
            <a:r>
              <a:rPr lang="es-CL" sz="2300">
                <a:solidFill>
                  <a:schemeClr val="dk1"/>
                </a:solidFill>
                <a:latin typeface="Calibri"/>
                <a:ea typeface="Calibri"/>
                <a:cs typeface="Calibri"/>
                <a:sym typeface="Calibri"/>
              </a:rPr>
              <a:t> es la diferencia numérica entre los valores mínimos y máximos de temperatura observados durante un período de tiempo. La amplitud térmica depende de los siguientes factores:</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AutoNum type="arabicPeriod"/>
            </a:pPr>
            <a:r>
              <a:rPr b="1" lang="es-CL" sz="2300">
                <a:solidFill>
                  <a:schemeClr val="dk1"/>
                </a:solidFill>
                <a:latin typeface="Calibri"/>
                <a:ea typeface="Calibri"/>
                <a:cs typeface="Calibri"/>
                <a:sym typeface="Calibri"/>
              </a:rPr>
              <a:t>Mar</a:t>
            </a:r>
            <a:r>
              <a:rPr lang="es-CL" sz="2300">
                <a:solidFill>
                  <a:schemeClr val="dk1"/>
                </a:solidFill>
                <a:latin typeface="Calibri"/>
                <a:ea typeface="Calibri"/>
                <a:cs typeface="Calibri"/>
                <a:sym typeface="Calibri"/>
              </a:rPr>
              <a:t>: al tener una mayor capacidad calorífica y conductividad calórica, provoca una disminución de la amplitud térmica diaria y anual. Mientras la corteza terrestre se enfría y se calienta rápidamente, el mar lo hace a un ritmo más lento, por lo que en las zonas costeras no hay mayor diferencia entre las t° máximas y mínimas, cosa que sí ocurre en zonas de interior. </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AutoNum type="arabicPeriod"/>
            </a:pPr>
            <a:r>
              <a:rPr b="1" lang="es-CL" sz="2300">
                <a:solidFill>
                  <a:schemeClr val="dk1"/>
                </a:solidFill>
                <a:latin typeface="Calibri"/>
                <a:ea typeface="Calibri"/>
                <a:cs typeface="Calibri"/>
                <a:sym typeface="Calibri"/>
              </a:rPr>
              <a:t>Topografía</a:t>
            </a:r>
            <a:r>
              <a:rPr lang="es-CL" sz="2300">
                <a:solidFill>
                  <a:schemeClr val="dk1"/>
                </a:solidFill>
                <a:latin typeface="Calibri"/>
                <a:ea typeface="Calibri"/>
                <a:cs typeface="Calibri"/>
                <a:sym typeface="Calibri"/>
              </a:rPr>
              <a:t>: en las laderas de las montañas, la oscilación térmica es menor que en los llanos, ya que son zonas que están menos expuestas a las inclemencias del tiempo.</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AutoNum type="arabicPeriod"/>
            </a:pPr>
            <a:r>
              <a:rPr b="1" lang="es-CL" sz="2300">
                <a:solidFill>
                  <a:schemeClr val="dk1"/>
                </a:solidFill>
                <a:latin typeface="Calibri"/>
                <a:ea typeface="Calibri"/>
                <a:cs typeface="Calibri"/>
                <a:sym typeface="Calibri"/>
              </a:rPr>
              <a:t>Nubosidad</a:t>
            </a:r>
            <a:r>
              <a:rPr lang="es-CL" sz="2300">
                <a:solidFill>
                  <a:schemeClr val="dk1"/>
                </a:solidFill>
                <a:latin typeface="Calibri"/>
                <a:ea typeface="Calibri"/>
                <a:cs typeface="Calibri"/>
                <a:sym typeface="Calibri"/>
              </a:rPr>
              <a:t>: a mayor nubosidad, menor será la amplitud, puesto que las nubes tapan el sol, impidiendo que sus rayos lleguen a la tierra.</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AutoNum type="arabicPeriod"/>
            </a:pPr>
            <a:r>
              <a:rPr b="1" lang="es-CL" sz="2300">
                <a:solidFill>
                  <a:schemeClr val="dk1"/>
                </a:solidFill>
                <a:latin typeface="Calibri"/>
                <a:ea typeface="Calibri"/>
                <a:cs typeface="Calibri"/>
                <a:sym typeface="Calibri"/>
              </a:rPr>
              <a:t>Latitud</a:t>
            </a:r>
            <a:r>
              <a:rPr lang="es-CL" sz="2300">
                <a:solidFill>
                  <a:schemeClr val="dk1"/>
                </a:solidFill>
                <a:latin typeface="Calibri"/>
                <a:ea typeface="Calibri"/>
                <a:cs typeface="Calibri"/>
                <a:sym typeface="Calibri"/>
              </a:rPr>
              <a:t>: cuanto más cerca de los polos y de la Línea del Ecuador, menor será la amplitud térmica. Por el contrario, en regiones con un clima templado la t° máxima y mínima pueden llegar a ser muy diferentes.</a:t>
            </a:r>
            <a:endParaRPr sz="23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0" name="Shape 380"/>
        <p:cNvGrpSpPr/>
        <p:nvPr/>
      </p:nvGrpSpPr>
      <p:grpSpPr>
        <a:xfrm>
          <a:off x="0" y="0"/>
          <a:ext cx="0" cy="0"/>
          <a:chOff x="0" y="0"/>
          <a:chExt cx="0" cy="0"/>
        </a:xfrm>
      </p:grpSpPr>
      <p:sp>
        <p:nvSpPr>
          <p:cNvPr id="381" name="Google Shape;381;g31a69c05346_0_160"/>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2" name="Google Shape;382;g31a69c05346_0_160"/>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3" name="Google Shape;383;g31a69c05346_0_160"/>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4" name="Google Shape;384;g31a69c05346_0_160"/>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5" name="Google Shape;385;g31a69c05346_0_16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6" name="Google Shape;386;g31a69c05346_0_160"/>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7" name="Google Shape;387;g31a69c05346_0_160"/>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8" name="Google Shape;388;g31a69c05346_0_160"/>
          <p:cNvPicPr preferRelativeResize="0"/>
          <p:nvPr/>
        </p:nvPicPr>
        <p:blipFill rotWithShape="1">
          <a:blip r:embed="rId3">
            <a:alphaModFix/>
          </a:blip>
          <a:srcRect b="0" l="0" r="-3114" t="0"/>
          <a:stretch/>
        </p:blipFill>
        <p:spPr>
          <a:xfrm>
            <a:off x="276300" y="769475"/>
            <a:ext cx="7530150" cy="5319050"/>
          </a:xfrm>
          <a:prstGeom prst="rect">
            <a:avLst/>
          </a:prstGeom>
          <a:noFill/>
          <a:ln>
            <a:noFill/>
          </a:ln>
        </p:spPr>
      </p:pic>
      <p:sp>
        <p:nvSpPr>
          <p:cNvPr id="389" name="Google Shape;389;g31a69c05346_0_160"/>
          <p:cNvSpPr txBox="1"/>
          <p:nvPr/>
        </p:nvSpPr>
        <p:spPr>
          <a:xfrm>
            <a:off x="7976250" y="1044450"/>
            <a:ext cx="3861000" cy="47691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000">
                <a:solidFill>
                  <a:schemeClr val="dk1"/>
                </a:solidFill>
                <a:latin typeface="Calibri"/>
                <a:ea typeface="Calibri"/>
                <a:cs typeface="Calibri"/>
                <a:sym typeface="Calibri"/>
              </a:rPr>
              <a:t>Considerando que el río Serrano describe el comportamiento predominante en los sistemas fluviales en la zona austral de Chile, ¿qué característica predomina en los ríos de esa zona geográfica?</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La alta capacidad erosiva del caudal</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La alimentación predominantemente glaciar</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La presencia de un régimen torrencial</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La ausencia marcada de un período de estiaje*</a:t>
            </a:r>
            <a:endParaRPr sz="2000">
              <a:solidFill>
                <a:schemeClr val="dk1"/>
              </a:solidFill>
              <a:latin typeface="Calibri"/>
              <a:ea typeface="Calibri"/>
              <a:cs typeface="Calibri"/>
              <a:sym typeface="Calibri"/>
            </a:endParaRPr>
          </a:p>
        </p:txBody>
      </p:sp>
      <p:sp>
        <p:nvSpPr>
          <p:cNvPr id="390" name="Google Shape;390;g31a69c05346_0_160"/>
          <p:cNvSpPr txBox="1"/>
          <p:nvPr/>
        </p:nvSpPr>
        <p:spPr>
          <a:xfrm>
            <a:off x="6560539" y="3909525"/>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391" name="Google Shape;391;g31a69c05346_0_160"/>
          <p:cNvSpPr txBox="1"/>
          <p:nvPr/>
        </p:nvSpPr>
        <p:spPr>
          <a:xfrm>
            <a:off x="6560539" y="32443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392" name="Google Shape;392;g31a69c05346_0_160"/>
          <p:cNvSpPr txBox="1"/>
          <p:nvPr/>
        </p:nvSpPr>
        <p:spPr>
          <a:xfrm>
            <a:off x="6560539" y="518135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393" name="Google Shape;393;g31a69c05346_0_160"/>
          <p:cNvSpPr txBox="1"/>
          <p:nvPr/>
        </p:nvSpPr>
        <p:spPr>
          <a:xfrm>
            <a:off x="6560546" y="4545449"/>
            <a:ext cx="1415700" cy="369300"/>
          </a:xfrm>
          <a:prstGeom prst="rect">
            <a:avLst/>
          </a:prstGeom>
          <a:solidFill>
            <a:srgbClr val="ED7D3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394" name="Google Shape;394;g31a69c05346_0_160"/>
          <p:cNvSpPr txBox="1"/>
          <p:nvPr/>
        </p:nvSpPr>
        <p:spPr>
          <a:xfrm>
            <a:off x="276300" y="5975875"/>
            <a:ext cx="5559300" cy="65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CL" sz="1800">
                <a:solidFill>
                  <a:schemeClr val="dk1"/>
                </a:solidFill>
                <a:latin typeface="Calibri"/>
                <a:ea typeface="Calibri"/>
                <a:cs typeface="Calibri"/>
                <a:sym typeface="Calibri"/>
              </a:rPr>
              <a:t>*Estiaje: nivel más bajo o caudal mínimo que en ciertas épocas del año tiene un río, estero o laguna</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8" name="Shape 398"/>
        <p:cNvGrpSpPr/>
        <p:nvPr/>
      </p:nvGrpSpPr>
      <p:grpSpPr>
        <a:xfrm>
          <a:off x="0" y="0"/>
          <a:ext cx="0" cy="0"/>
          <a:chOff x="0" y="0"/>
          <a:chExt cx="0" cy="0"/>
        </a:xfrm>
      </p:grpSpPr>
      <p:sp>
        <p:nvSpPr>
          <p:cNvPr id="399" name="Google Shape;399;g31ab084034d_0_80"/>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0" name="Google Shape;400;g31ab084034d_0_80"/>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1" name="Google Shape;401;g31ab084034d_0_80"/>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2" name="Google Shape;402;g31ab084034d_0_80"/>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3" name="Google Shape;403;g31ab084034d_0_8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4" name="Google Shape;404;g31ab084034d_0_80"/>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5" name="Google Shape;405;g31ab084034d_0_80"/>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6" name="Google Shape;406;g31ab084034d_0_80"/>
          <p:cNvSpPr txBox="1"/>
          <p:nvPr/>
        </p:nvSpPr>
        <p:spPr>
          <a:xfrm>
            <a:off x="776925" y="600900"/>
            <a:ext cx="10857000" cy="5656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300">
                <a:solidFill>
                  <a:schemeClr val="dk1"/>
                </a:solidFill>
                <a:latin typeface="Calibri"/>
                <a:ea typeface="Calibri"/>
                <a:cs typeface="Calibri"/>
                <a:sym typeface="Calibri"/>
              </a:rPr>
              <a:t>En los ríos de la zona austral de Chile (Los Ríos, Los Lagos, Aysén y Magallanes), predomina una gran cantidad de aguas frías y de caudal elevado. Estas características están influenciadas por varios factores, como el clima lluvioso, el deshielo de los glaciares y la topografía de la región.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300">
                <a:solidFill>
                  <a:schemeClr val="dk1"/>
                </a:solidFill>
                <a:latin typeface="Calibri"/>
                <a:ea typeface="Calibri"/>
                <a:cs typeface="Calibri"/>
                <a:sym typeface="Calibri"/>
              </a:rPr>
              <a:t>Las principales características de los ríos en esta zona son: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AutoNum type="arabicPeriod"/>
            </a:pPr>
            <a:r>
              <a:rPr b="1" lang="es-CL" sz="2300">
                <a:solidFill>
                  <a:schemeClr val="dk1"/>
                </a:solidFill>
                <a:latin typeface="Calibri"/>
                <a:ea typeface="Calibri"/>
                <a:cs typeface="Calibri"/>
                <a:sym typeface="Calibri"/>
              </a:rPr>
              <a:t>Aguas frías y turbias</a:t>
            </a:r>
            <a:r>
              <a:rPr lang="es-CL" sz="2300">
                <a:solidFill>
                  <a:schemeClr val="dk1"/>
                </a:solidFill>
                <a:latin typeface="Calibri"/>
                <a:ea typeface="Calibri"/>
                <a:cs typeface="Calibri"/>
                <a:sym typeface="Calibri"/>
              </a:rPr>
              <a:t>: muchos de estos ríos provienen de los deshielos de los glaciares de la Cordillera de los Andes, lo que les da una temperatura baja y una alta turbidez debido a los sedimentos arrastrados.</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AutoNum type="arabicPeriod"/>
            </a:pPr>
            <a:r>
              <a:rPr b="1" lang="es-CL" sz="2300">
                <a:solidFill>
                  <a:schemeClr val="dk1"/>
                </a:solidFill>
                <a:latin typeface="Calibri"/>
                <a:ea typeface="Calibri"/>
                <a:cs typeface="Calibri"/>
                <a:sym typeface="Calibri"/>
              </a:rPr>
              <a:t>Alto caudal</a:t>
            </a:r>
            <a:r>
              <a:rPr lang="es-CL" sz="2300">
                <a:solidFill>
                  <a:schemeClr val="dk1"/>
                </a:solidFill>
                <a:latin typeface="Calibri"/>
                <a:ea typeface="Calibri"/>
                <a:cs typeface="Calibri"/>
                <a:sym typeface="Calibri"/>
              </a:rPr>
              <a:t>: el clima húmedo de la zona austral genera una gran cantidad de precipitaciones a lo largo del año lo que, combinado con el deshielo, resulta en ríos con caudales elevados y, en muchos casos, con un régimen de crecidas en invierno. </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AutoNum type="arabicPeriod"/>
            </a:pPr>
            <a:r>
              <a:rPr b="1" lang="es-CL" sz="2300">
                <a:solidFill>
                  <a:schemeClr val="dk1"/>
                </a:solidFill>
                <a:latin typeface="Calibri"/>
                <a:ea typeface="Calibri"/>
                <a:cs typeface="Calibri"/>
                <a:sym typeface="Calibri"/>
              </a:rPr>
              <a:t>Cortes abruptos y rápidos</a:t>
            </a:r>
            <a:r>
              <a:rPr lang="es-CL" sz="2300">
                <a:solidFill>
                  <a:schemeClr val="dk1"/>
                </a:solidFill>
                <a:latin typeface="Calibri"/>
                <a:ea typeface="Calibri"/>
                <a:cs typeface="Calibri"/>
                <a:sym typeface="Calibri"/>
              </a:rPr>
              <a:t>: muchos de estos ríos tienen cursos rápidos debido a la geografía montañosa y accidentada, lo que favorece la formación de rápidos y cascadas. </a:t>
            </a:r>
            <a:endParaRPr sz="23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0" name="Shape 410"/>
        <p:cNvGrpSpPr/>
        <p:nvPr/>
      </p:nvGrpSpPr>
      <p:grpSpPr>
        <a:xfrm>
          <a:off x="0" y="0"/>
          <a:ext cx="0" cy="0"/>
          <a:chOff x="0" y="0"/>
          <a:chExt cx="0" cy="0"/>
        </a:xfrm>
      </p:grpSpPr>
      <p:sp>
        <p:nvSpPr>
          <p:cNvPr id="411" name="Google Shape;411;g31a69c05346_0_174"/>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2" name="Google Shape;412;g31a69c05346_0_174"/>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3" name="Google Shape;413;g31a69c05346_0_174"/>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4" name="Google Shape;414;g31a69c05346_0_174"/>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5" name="Google Shape;415;g31a69c05346_0_174"/>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6" name="Google Shape;416;g31a69c05346_0_174"/>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7" name="Google Shape;417;g31a69c05346_0_174"/>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8" name="Google Shape;418;g31a69c05346_0_174"/>
          <p:cNvSpPr txBox="1"/>
          <p:nvPr/>
        </p:nvSpPr>
        <p:spPr>
          <a:xfrm>
            <a:off x="260925" y="4081625"/>
            <a:ext cx="11889000" cy="2648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000">
                <a:solidFill>
                  <a:schemeClr val="dk1"/>
                </a:solidFill>
                <a:latin typeface="Calibri"/>
                <a:ea typeface="Calibri"/>
                <a:cs typeface="Calibri"/>
                <a:sym typeface="Calibri"/>
              </a:rPr>
              <a:t>¿Cuál de las siguientes conclusiones sobre la evolución demográfica de Chile es factible sostener a partir de la información anterior?</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El crecimiento vegetativo de la población se reducirá</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La esperanza de vida se prolongará</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La población económicamente activa crecerá</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El volumen total de la población disminuirá</a:t>
            </a:r>
            <a:endParaRPr sz="2000">
              <a:solidFill>
                <a:schemeClr val="dk1"/>
              </a:solidFill>
              <a:latin typeface="Calibri"/>
              <a:ea typeface="Calibri"/>
              <a:cs typeface="Calibri"/>
              <a:sym typeface="Calibri"/>
            </a:endParaRPr>
          </a:p>
        </p:txBody>
      </p:sp>
      <p:pic>
        <p:nvPicPr>
          <p:cNvPr id="419" name="Google Shape;419;g31a69c05346_0_174"/>
          <p:cNvPicPr preferRelativeResize="0"/>
          <p:nvPr/>
        </p:nvPicPr>
        <p:blipFill rotWithShape="1">
          <a:blip r:embed="rId3">
            <a:alphaModFix/>
          </a:blip>
          <a:srcRect b="4083" l="2057" r="409" t="5769"/>
          <a:stretch/>
        </p:blipFill>
        <p:spPr>
          <a:xfrm>
            <a:off x="1490600" y="288475"/>
            <a:ext cx="9210801" cy="3505425"/>
          </a:xfrm>
          <a:prstGeom prst="rect">
            <a:avLst/>
          </a:prstGeom>
          <a:noFill/>
          <a:ln>
            <a:noFill/>
          </a:ln>
        </p:spPr>
      </p:pic>
      <p:sp>
        <p:nvSpPr>
          <p:cNvPr id="420" name="Google Shape;420;g31a69c05346_0_174"/>
          <p:cNvSpPr txBox="1"/>
          <p:nvPr/>
        </p:nvSpPr>
        <p:spPr>
          <a:xfrm>
            <a:off x="6329639" y="4938875"/>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421" name="Google Shape;421;g31a69c05346_0_174"/>
          <p:cNvSpPr txBox="1"/>
          <p:nvPr/>
        </p:nvSpPr>
        <p:spPr>
          <a:xfrm>
            <a:off x="5497564" y="57462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422" name="Google Shape;422;g31a69c05346_0_174"/>
          <p:cNvSpPr txBox="1"/>
          <p:nvPr/>
        </p:nvSpPr>
        <p:spPr>
          <a:xfrm>
            <a:off x="4521614" y="53769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423" name="Google Shape;423;g31a69c05346_0_174"/>
          <p:cNvSpPr txBox="1"/>
          <p:nvPr/>
        </p:nvSpPr>
        <p:spPr>
          <a:xfrm>
            <a:off x="5302571" y="6115499"/>
            <a:ext cx="1415700" cy="369300"/>
          </a:xfrm>
          <a:prstGeom prst="rect">
            <a:avLst/>
          </a:prstGeom>
          <a:solidFill>
            <a:srgbClr val="ED7D3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6"/>
          <p:cNvSpPr txBox="1"/>
          <p:nvPr>
            <p:ph type="ctrTitle"/>
          </p:nvPr>
        </p:nvSpPr>
        <p:spPr>
          <a:xfrm>
            <a:off x="3922915" y="2876552"/>
            <a:ext cx="7735685" cy="552448"/>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rgbClr val="88BFEC"/>
              </a:buClr>
              <a:buSzPts val="3600"/>
              <a:buFont typeface="Arial"/>
              <a:buNone/>
            </a:pPr>
            <a:r>
              <a:rPr b="1" lang="es-CL" sz="3600">
                <a:solidFill>
                  <a:srgbClr val="88BFEC"/>
                </a:solidFill>
                <a:latin typeface="Arial"/>
                <a:ea typeface="Arial"/>
                <a:cs typeface="Arial"/>
                <a:sym typeface="Arial"/>
              </a:rPr>
              <a:t>ENSAYO N°4: </a:t>
            </a:r>
            <a:br>
              <a:rPr b="1" lang="es-CL" sz="3600">
                <a:solidFill>
                  <a:srgbClr val="88BFEC"/>
                </a:solidFill>
                <a:latin typeface="Arial"/>
                <a:ea typeface="Arial"/>
                <a:cs typeface="Arial"/>
                <a:sym typeface="Arial"/>
              </a:rPr>
            </a:br>
            <a:r>
              <a:rPr b="1" lang="es-CL" sz="3600">
                <a:solidFill>
                  <a:srgbClr val="88BFEC"/>
                </a:solidFill>
                <a:latin typeface="Arial"/>
                <a:ea typeface="Arial"/>
                <a:cs typeface="Arial"/>
                <a:sym typeface="Arial"/>
              </a:rPr>
              <a:t>EDUCACIÓN CIUDADANA</a:t>
            </a:r>
            <a:endParaRPr/>
          </a:p>
        </p:txBody>
      </p:sp>
      <p:sp>
        <p:nvSpPr>
          <p:cNvPr id="98" name="Google Shape;98;p6"/>
          <p:cNvSpPr txBox="1"/>
          <p:nvPr/>
        </p:nvSpPr>
        <p:spPr>
          <a:xfrm>
            <a:off x="7010400" y="3811647"/>
            <a:ext cx="4648200" cy="501535"/>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9CCCE4"/>
              </a:buClr>
              <a:buSzPts val="3600"/>
              <a:buFont typeface="Arial"/>
              <a:buNone/>
            </a:pPr>
            <a:r>
              <a:rPr b="0" i="0" lang="es-CL" sz="3600" u="none" cap="none" strike="noStrike">
                <a:solidFill>
                  <a:srgbClr val="9CCCE4"/>
                </a:solidFill>
                <a:latin typeface="Calibri"/>
                <a:ea typeface="Calibri"/>
                <a:cs typeface="Calibri"/>
                <a:sym typeface="Calibri"/>
              </a:rPr>
              <a:t>Historia, Geografía y Ciencias Sociales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7" name="Shape 427"/>
        <p:cNvGrpSpPr/>
        <p:nvPr/>
      </p:nvGrpSpPr>
      <p:grpSpPr>
        <a:xfrm>
          <a:off x="0" y="0"/>
          <a:ext cx="0" cy="0"/>
          <a:chOff x="0" y="0"/>
          <a:chExt cx="0" cy="0"/>
        </a:xfrm>
      </p:grpSpPr>
      <p:sp>
        <p:nvSpPr>
          <p:cNvPr id="428" name="Google Shape;428;g31ab084034d_0_94"/>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9" name="Google Shape;429;g31ab084034d_0_94"/>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0" name="Google Shape;430;g31ab084034d_0_94"/>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1" name="Google Shape;431;g31ab084034d_0_94"/>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2" name="Google Shape;432;g31ab084034d_0_94"/>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3" name="Google Shape;433;g31ab084034d_0_94"/>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4" name="Google Shape;434;g31ab084034d_0_94"/>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5" name="Google Shape;435;g31ab084034d_0_94"/>
          <p:cNvSpPr txBox="1"/>
          <p:nvPr/>
        </p:nvSpPr>
        <p:spPr>
          <a:xfrm>
            <a:off x="776925" y="1774800"/>
            <a:ext cx="10857000" cy="33084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600">
                <a:solidFill>
                  <a:schemeClr val="dk1"/>
                </a:solidFill>
                <a:latin typeface="Calibri"/>
                <a:ea typeface="Calibri"/>
                <a:cs typeface="Calibri"/>
                <a:sym typeface="Calibri"/>
              </a:rPr>
              <a:t>El </a:t>
            </a:r>
            <a:r>
              <a:rPr b="1" lang="es-CL" sz="2600">
                <a:solidFill>
                  <a:schemeClr val="dk1"/>
                </a:solidFill>
                <a:latin typeface="Calibri"/>
                <a:ea typeface="Calibri"/>
                <a:cs typeface="Calibri"/>
                <a:sym typeface="Calibri"/>
              </a:rPr>
              <a:t>crecimiento vegetativo</a:t>
            </a:r>
            <a:r>
              <a:rPr lang="es-CL" sz="2600">
                <a:solidFill>
                  <a:schemeClr val="dk1"/>
                </a:solidFill>
                <a:latin typeface="Calibri"/>
                <a:ea typeface="Calibri"/>
                <a:cs typeface="Calibri"/>
                <a:sym typeface="Calibri"/>
              </a:rPr>
              <a:t> se refiere al aumento de la población de un lugar debido a la diferencia entre el número de nacimientos y el número de muertes, sin tener en cuenta los movimientos migratorios:</a:t>
            </a:r>
            <a:endParaRPr sz="26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6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lang="es-CL" sz="2600">
                <a:solidFill>
                  <a:schemeClr val="dk1"/>
                </a:solidFill>
                <a:latin typeface="Calibri"/>
                <a:ea typeface="Calibri"/>
                <a:cs typeface="Calibri"/>
                <a:sym typeface="Calibri"/>
              </a:rPr>
              <a:t>CRECIMIENTO VEGETATIVO = NACIMIENTOS - MUERTES</a:t>
            </a:r>
            <a:endParaRPr sz="26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6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600">
                <a:solidFill>
                  <a:schemeClr val="dk1"/>
                </a:solidFill>
                <a:latin typeface="Calibri"/>
                <a:ea typeface="Calibri"/>
                <a:cs typeface="Calibri"/>
                <a:sym typeface="Calibri"/>
              </a:rPr>
              <a:t>Respecto a la gráfica anterior, muestra una disminución de nacimientos y un aumento de las defunciones, lo que podría llevar a concluir que en un futuro el crecimiento vegetativo se reducirá.</a:t>
            </a:r>
            <a:endParaRPr sz="26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9" name="Shape 439"/>
        <p:cNvGrpSpPr/>
        <p:nvPr/>
      </p:nvGrpSpPr>
      <p:grpSpPr>
        <a:xfrm>
          <a:off x="0" y="0"/>
          <a:ext cx="0" cy="0"/>
          <a:chOff x="0" y="0"/>
          <a:chExt cx="0" cy="0"/>
        </a:xfrm>
      </p:grpSpPr>
      <p:sp>
        <p:nvSpPr>
          <p:cNvPr id="440" name="Google Shape;440;g31a69c05346_0_187"/>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1" name="Google Shape;441;g31a69c05346_0_187"/>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2" name="Google Shape;442;g31a69c05346_0_187"/>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3" name="Google Shape;443;g31a69c05346_0_187"/>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4" name="Google Shape;444;g31a69c05346_0_18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5" name="Google Shape;445;g31a69c05346_0_187"/>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6" name="Google Shape;446;g31a69c05346_0_187"/>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7" name="Google Shape;447;g31a69c05346_0_187"/>
          <p:cNvSpPr txBox="1"/>
          <p:nvPr/>
        </p:nvSpPr>
        <p:spPr>
          <a:xfrm>
            <a:off x="7976250" y="1569100"/>
            <a:ext cx="3832800" cy="2648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200">
                <a:solidFill>
                  <a:schemeClr val="dk1"/>
                </a:solidFill>
                <a:latin typeface="Calibri"/>
                <a:ea typeface="Calibri"/>
                <a:cs typeface="Calibri"/>
                <a:sym typeface="Calibri"/>
              </a:rPr>
              <a:t>¿Qué opción describe la estructura de población representada en la pirámide de población anterior?</a:t>
            </a:r>
            <a:endParaRPr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lang="es-CL" sz="2200">
                <a:solidFill>
                  <a:schemeClr val="dk1"/>
                </a:solidFill>
                <a:latin typeface="Calibri"/>
                <a:ea typeface="Calibri"/>
                <a:cs typeface="Calibri"/>
                <a:sym typeface="Calibri"/>
              </a:rPr>
              <a:t>Constrictiva con descenso de natalidad</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lang="es-CL" sz="2200">
                <a:solidFill>
                  <a:schemeClr val="dk1"/>
                </a:solidFill>
                <a:latin typeface="Calibri"/>
                <a:ea typeface="Calibri"/>
                <a:cs typeface="Calibri"/>
                <a:sym typeface="Calibri"/>
              </a:rPr>
              <a:t>Estacionaria com promoción de la natalidad</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lang="es-CL" sz="2200">
                <a:solidFill>
                  <a:schemeClr val="dk1"/>
                </a:solidFill>
                <a:latin typeface="Calibri"/>
                <a:ea typeface="Calibri"/>
                <a:cs typeface="Calibri"/>
                <a:sym typeface="Calibri"/>
              </a:rPr>
              <a:t>Progresiva con alto nivel de dependencia</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lang="es-CL" sz="2200">
                <a:solidFill>
                  <a:schemeClr val="dk1"/>
                </a:solidFill>
                <a:latin typeface="Calibri"/>
                <a:ea typeface="Calibri"/>
                <a:cs typeface="Calibri"/>
                <a:sym typeface="Calibri"/>
              </a:rPr>
              <a:t>Expansiva con elevada esperanza de vida</a:t>
            </a:r>
            <a:endParaRPr sz="2200">
              <a:solidFill>
                <a:schemeClr val="dk1"/>
              </a:solidFill>
              <a:latin typeface="Calibri"/>
              <a:ea typeface="Calibri"/>
              <a:cs typeface="Calibri"/>
              <a:sym typeface="Calibri"/>
            </a:endParaRPr>
          </a:p>
        </p:txBody>
      </p:sp>
      <p:pic>
        <p:nvPicPr>
          <p:cNvPr id="448" name="Google Shape;448;g31a69c05346_0_187"/>
          <p:cNvPicPr preferRelativeResize="0"/>
          <p:nvPr/>
        </p:nvPicPr>
        <p:blipFill rotWithShape="1">
          <a:blip r:embed="rId3">
            <a:alphaModFix/>
          </a:blip>
          <a:srcRect b="0" l="3836" r="0" t="0"/>
          <a:stretch/>
        </p:blipFill>
        <p:spPr>
          <a:xfrm>
            <a:off x="310075" y="885825"/>
            <a:ext cx="6961324" cy="5086350"/>
          </a:xfrm>
          <a:prstGeom prst="rect">
            <a:avLst/>
          </a:prstGeom>
          <a:noFill/>
          <a:ln>
            <a:noFill/>
          </a:ln>
        </p:spPr>
      </p:pic>
      <p:sp>
        <p:nvSpPr>
          <p:cNvPr id="449" name="Google Shape;449;g31a69c05346_0_187"/>
          <p:cNvSpPr txBox="1"/>
          <p:nvPr/>
        </p:nvSpPr>
        <p:spPr>
          <a:xfrm>
            <a:off x="6560539" y="3423225"/>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450" name="Google Shape;450;g31a69c05346_0_187"/>
          <p:cNvSpPr txBox="1"/>
          <p:nvPr/>
        </p:nvSpPr>
        <p:spPr>
          <a:xfrm>
            <a:off x="6560539" y="40174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451" name="Google Shape;451;g31a69c05346_0_187"/>
          <p:cNvSpPr txBox="1"/>
          <p:nvPr/>
        </p:nvSpPr>
        <p:spPr>
          <a:xfrm>
            <a:off x="6560539" y="54075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452" name="Google Shape;452;g31a69c05346_0_187"/>
          <p:cNvSpPr txBox="1"/>
          <p:nvPr/>
        </p:nvSpPr>
        <p:spPr>
          <a:xfrm>
            <a:off x="6560546" y="4712512"/>
            <a:ext cx="1415700" cy="369300"/>
          </a:xfrm>
          <a:prstGeom prst="rect">
            <a:avLst/>
          </a:prstGeom>
          <a:solidFill>
            <a:srgbClr val="ED7D3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6" name="Shape 456"/>
        <p:cNvGrpSpPr/>
        <p:nvPr/>
      </p:nvGrpSpPr>
      <p:grpSpPr>
        <a:xfrm>
          <a:off x="0" y="0"/>
          <a:ext cx="0" cy="0"/>
          <a:chOff x="0" y="0"/>
          <a:chExt cx="0" cy="0"/>
        </a:xfrm>
      </p:grpSpPr>
      <p:sp>
        <p:nvSpPr>
          <p:cNvPr id="457" name="Google Shape;457;g31ab084034d_0_176"/>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8" name="Google Shape;458;g31ab084034d_0_176"/>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9" name="Google Shape;459;g31ab084034d_0_176"/>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0" name="Google Shape;460;g31ab084034d_0_176"/>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1" name="Google Shape;461;g31ab084034d_0_17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2" name="Google Shape;462;g31ab084034d_0_176"/>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3" name="Google Shape;463;g31ab084034d_0_176"/>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4" name="Google Shape;464;g31ab084034d_0_176"/>
          <p:cNvSpPr txBox="1"/>
          <p:nvPr/>
        </p:nvSpPr>
        <p:spPr>
          <a:xfrm>
            <a:off x="7976250" y="2104650"/>
            <a:ext cx="3832800" cy="2648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200">
                <a:solidFill>
                  <a:schemeClr val="dk1"/>
                </a:solidFill>
                <a:latin typeface="Calibri"/>
                <a:ea typeface="Calibri"/>
                <a:cs typeface="Calibri"/>
                <a:sym typeface="Calibri"/>
              </a:rPr>
              <a:t>Una </a:t>
            </a:r>
            <a:r>
              <a:rPr b="1" lang="es-CL" sz="2200">
                <a:solidFill>
                  <a:schemeClr val="dk1"/>
                </a:solidFill>
                <a:latin typeface="Calibri"/>
                <a:ea typeface="Calibri"/>
                <a:cs typeface="Calibri"/>
                <a:sym typeface="Calibri"/>
              </a:rPr>
              <a:t>pirámide de población constrictiva</a:t>
            </a:r>
            <a:r>
              <a:rPr lang="es-CL" sz="2200">
                <a:solidFill>
                  <a:schemeClr val="dk1"/>
                </a:solidFill>
                <a:latin typeface="Calibri"/>
                <a:ea typeface="Calibri"/>
                <a:cs typeface="Calibri"/>
                <a:sym typeface="Calibri"/>
              </a:rPr>
              <a:t> es aquella en la que la base es estrecha y se ensancha hacia la cima. Esto se debe a que la población es envejecida y la tasa de natalidad es baja. </a:t>
            </a:r>
            <a:endParaRPr sz="2200">
              <a:solidFill>
                <a:schemeClr val="dk1"/>
              </a:solidFill>
              <a:latin typeface="Calibri"/>
              <a:ea typeface="Calibri"/>
              <a:cs typeface="Calibri"/>
              <a:sym typeface="Calibri"/>
            </a:endParaRPr>
          </a:p>
        </p:txBody>
      </p:sp>
      <p:pic>
        <p:nvPicPr>
          <p:cNvPr id="465" name="Google Shape;465;g31ab084034d_0_176"/>
          <p:cNvPicPr preferRelativeResize="0"/>
          <p:nvPr/>
        </p:nvPicPr>
        <p:blipFill rotWithShape="1">
          <a:blip r:embed="rId3">
            <a:alphaModFix/>
          </a:blip>
          <a:srcRect b="0" l="3836" r="0" t="0"/>
          <a:stretch/>
        </p:blipFill>
        <p:spPr>
          <a:xfrm>
            <a:off x="310075" y="885825"/>
            <a:ext cx="6961324" cy="50863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9" name="Shape 469"/>
        <p:cNvGrpSpPr/>
        <p:nvPr/>
      </p:nvGrpSpPr>
      <p:grpSpPr>
        <a:xfrm>
          <a:off x="0" y="0"/>
          <a:ext cx="0" cy="0"/>
          <a:chOff x="0" y="0"/>
          <a:chExt cx="0" cy="0"/>
        </a:xfrm>
      </p:grpSpPr>
      <p:sp>
        <p:nvSpPr>
          <p:cNvPr id="470" name="Google Shape;470;g31ab084034d_0_105"/>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1" name="Google Shape;471;g31ab084034d_0_10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2" name="Google Shape;472;g31ab084034d_0_105"/>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3" name="Google Shape;473;g31ab084034d_0_105"/>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4" name="Google Shape;474;g31ab084034d_0_10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5" name="Google Shape;475;g31ab084034d_0_105"/>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6" name="Google Shape;476;g31ab084034d_0_105"/>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77" name="Google Shape;477;g31ab084034d_0_105"/>
          <p:cNvPicPr preferRelativeResize="0"/>
          <p:nvPr/>
        </p:nvPicPr>
        <p:blipFill>
          <a:blip r:embed="rId3">
            <a:alphaModFix/>
          </a:blip>
          <a:stretch>
            <a:fillRect/>
          </a:stretch>
        </p:blipFill>
        <p:spPr>
          <a:xfrm>
            <a:off x="2364054" y="0"/>
            <a:ext cx="7463893" cy="6858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1" name="Shape 481"/>
        <p:cNvGrpSpPr/>
        <p:nvPr/>
      </p:nvGrpSpPr>
      <p:grpSpPr>
        <a:xfrm>
          <a:off x="0" y="0"/>
          <a:ext cx="0" cy="0"/>
          <a:chOff x="0" y="0"/>
          <a:chExt cx="0" cy="0"/>
        </a:xfrm>
      </p:grpSpPr>
      <p:sp>
        <p:nvSpPr>
          <p:cNvPr id="482" name="Google Shape;482;g31ab084034d_0_119"/>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3" name="Google Shape;483;g31ab084034d_0_119"/>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4" name="Google Shape;484;g31ab084034d_0_119"/>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5" name="Google Shape;485;g31ab084034d_0_119"/>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6" name="Google Shape;486;g31ab084034d_0_119"/>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7" name="Google Shape;487;g31ab084034d_0_119"/>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8" name="Google Shape;488;g31ab084034d_0_119"/>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9" name="Google Shape;489;g31ab084034d_0_119"/>
          <p:cNvSpPr txBox="1"/>
          <p:nvPr/>
        </p:nvSpPr>
        <p:spPr>
          <a:xfrm>
            <a:off x="555125" y="2149588"/>
            <a:ext cx="4567800" cy="32733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lang="es-CL" sz="2200">
                <a:solidFill>
                  <a:schemeClr val="dk1"/>
                </a:solidFill>
                <a:latin typeface="Calibri"/>
                <a:ea typeface="Calibri"/>
                <a:cs typeface="Calibri"/>
                <a:sym typeface="Calibri"/>
              </a:rPr>
              <a:t>Progresiva</a:t>
            </a:r>
            <a:r>
              <a:rPr lang="es-CL" sz="2200">
                <a:solidFill>
                  <a:schemeClr val="dk1"/>
                </a:solidFill>
                <a:latin typeface="Calibri"/>
                <a:ea typeface="Calibri"/>
                <a:cs typeface="Calibri"/>
                <a:sym typeface="Calibri"/>
              </a:rPr>
              <a:t>: las barras de los intervalos de edades van disminuyendo de forma progresiva, es decir, la cantidad de personas de los intervalos se va reduciendo a medida que aumenta la edad. Son típicas de países subdesarrollados, pues suelen tener una natalidad descontrolada y una alta tasa de mortalidad. </a:t>
            </a:r>
            <a:endParaRPr sz="2200">
              <a:solidFill>
                <a:schemeClr val="dk1"/>
              </a:solidFill>
              <a:latin typeface="Calibri"/>
              <a:ea typeface="Calibri"/>
              <a:cs typeface="Calibri"/>
              <a:sym typeface="Calibri"/>
            </a:endParaRPr>
          </a:p>
        </p:txBody>
      </p:sp>
      <p:pic>
        <p:nvPicPr>
          <p:cNvPr id="490" name="Google Shape;490;g31ab084034d_0_119"/>
          <p:cNvPicPr preferRelativeResize="0"/>
          <p:nvPr/>
        </p:nvPicPr>
        <p:blipFill>
          <a:blip r:embed="rId3">
            <a:alphaModFix/>
          </a:blip>
          <a:stretch>
            <a:fillRect/>
          </a:stretch>
        </p:blipFill>
        <p:spPr>
          <a:xfrm>
            <a:off x="5710037" y="903401"/>
            <a:ext cx="6027025" cy="5765674"/>
          </a:xfrm>
          <a:prstGeom prst="rect">
            <a:avLst/>
          </a:prstGeom>
          <a:solidFill>
            <a:schemeClr val="lt1"/>
          </a:solidFill>
          <a:ln>
            <a:noFill/>
          </a:ln>
        </p:spPr>
      </p:pic>
      <p:sp>
        <p:nvSpPr>
          <p:cNvPr id="491" name="Google Shape;491;g31ab084034d_0_119"/>
          <p:cNvSpPr txBox="1"/>
          <p:nvPr>
            <p:ph type="title"/>
          </p:nvPr>
        </p:nvSpPr>
        <p:spPr>
          <a:xfrm>
            <a:off x="2266800" y="183300"/>
            <a:ext cx="7658400" cy="504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CCCE4"/>
              </a:buClr>
              <a:buSzPct val="100000"/>
              <a:buFont typeface="Calibri"/>
              <a:buNone/>
            </a:pPr>
            <a:r>
              <a:rPr b="1" lang="es-CL" sz="3500">
                <a:solidFill>
                  <a:srgbClr val="9CCCE4"/>
                </a:solidFill>
              </a:rPr>
              <a:t>TIPOS DE PIRÁMIDE DE POBLACIÓN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5" name="Shape 495"/>
        <p:cNvGrpSpPr/>
        <p:nvPr/>
      </p:nvGrpSpPr>
      <p:grpSpPr>
        <a:xfrm>
          <a:off x="0" y="0"/>
          <a:ext cx="0" cy="0"/>
          <a:chOff x="0" y="0"/>
          <a:chExt cx="0" cy="0"/>
        </a:xfrm>
      </p:grpSpPr>
      <p:sp>
        <p:nvSpPr>
          <p:cNvPr id="496" name="Google Shape;496;g31ab084034d_0_134"/>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7" name="Google Shape;497;g31ab084034d_0_134"/>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8" name="Google Shape;498;g31ab084034d_0_134"/>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9" name="Google Shape;499;g31ab084034d_0_134"/>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0" name="Google Shape;500;g31ab084034d_0_134"/>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1" name="Google Shape;501;g31ab084034d_0_134"/>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2" name="Google Shape;502;g31ab084034d_0_134"/>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3" name="Google Shape;503;g31ab084034d_0_134"/>
          <p:cNvSpPr txBox="1"/>
          <p:nvPr/>
        </p:nvSpPr>
        <p:spPr>
          <a:xfrm>
            <a:off x="555125" y="2997694"/>
            <a:ext cx="4567800" cy="15771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lang="es-CL" sz="2200">
                <a:solidFill>
                  <a:schemeClr val="dk1"/>
                </a:solidFill>
                <a:latin typeface="Calibri"/>
                <a:ea typeface="Calibri"/>
                <a:cs typeface="Calibri"/>
                <a:sym typeface="Calibri"/>
              </a:rPr>
              <a:t>Regresiva: </a:t>
            </a:r>
            <a:r>
              <a:rPr lang="es-CL" sz="2200">
                <a:solidFill>
                  <a:schemeClr val="dk1"/>
                </a:solidFill>
                <a:latin typeface="Calibri"/>
                <a:ea typeface="Calibri"/>
                <a:cs typeface="Calibri"/>
                <a:sym typeface="Calibri"/>
              </a:rPr>
              <a:t>los grupos de edades de la base son más pequeños que los grupos del medio de la pirámide. Son más típicas de países desarrollados.  </a:t>
            </a:r>
            <a:r>
              <a:rPr lang="es-CL"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p:txBody>
      </p:sp>
      <p:sp>
        <p:nvSpPr>
          <p:cNvPr id="504" name="Google Shape;504;g31ab084034d_0_134"/>
          <p:cNvSpPr txBox="1"/>
          <p:nvPr>
            <p:ph type="title"/>
          </p:nvPr>
        </p:nvSpPr>
        <p:spPr>
          <a:xfrm>
            <a:off x="2266800" y="183300"/>
            <a:ext cx="7658400" cy="504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CCCE4"/>
              </a:buClr>
              <a:buSzPct val="100000"/>
              <a:buFont typeface="Calibri"/>
              <a:buNone/>
            </a:pPr>
            <a:r>
              <a:rPr b="1" lang="es-CL" sz="3500">
                <a:solidFill>
                  <a:srgbClr val="9CCCE4"/>
                </a:solidFill>
              </a:rPr>
              <a:t>TIPOS DE PIRÁMIDE DE POBLACIÓN</a:t>
            </a:r>
            <a:endParaRPr/>
          </a:p>
        </p:txBody>
      </p:sp>
      <p:pic>
        <p:nvPicPr>
          <p:cNvPr id="505" name="Google Shape;505;g31ab084034d_0_134"/>
          <p:cNvPicPr preferRelativeResize="0"/>
          <p:nvPr/>
        </p:nvPicPr>
        <p:blipFill rotWithShape="1">
          <a:blip r:embed="rId3">
            <a:alphaModFix/>
          </a:blip>
          <a:srcRect b="0" l="4743" r="0" t="0"/>
          <a:stretch/>
        </p:blipFill>
        <p:spPr>
          <a:xfrm>
            <a:off x="5267000" y="1154775"/>
            <a:ext cx="6703651" cy="5432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9" name="Shape 509"/>
        <p:cNvGrpSpPr/>
        <p:nvPr/>
      </p:nvGrpSpPr>
      <p:grpSpPr>
        <a:xfrm>
          <a:off x="0" y="0"/>
          <a:ext cx="0" cy="0"/>
          <a:chOff x="0" y="0"/>
          <a:chExt cx="0" cy="0"/>
        </a:xfrm>
      </p:grpSpPr>
      <p:sp>
        <p:nvSpPr>
          <p:cNvPr id="510" name="Google Shape;510;g31ab084034d_0_148"/>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1" name="Google Shape;511;g31ab084034d_0_148"/>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2" name="Google Shape;512;g31ab084034d_0_148"/>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3" name="Google Shape;513;g31ab084034d_0_148"/>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4" name="Google Shape;514;g31ab084034d_0_14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5" name="Google Shape;515;g31ab084034d_0_148"/>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6" name="Google Shape;516;g31ab084034d_0_148"/>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7" name="Google Shape;517;g31ab084034d_0_148"/>
          <p:cNvSpPr txBox="1"/>
          <p:nvPr/>
        </p:nvSpPr>
        <p:spPr>
          <a:xfrm>
            <a:off x="676850" y="2174057"/>
            <a:ext cx="4567800" cy="32244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lang="es-CL" sz="2200">
                <a:solidFill>
                  <a:schemeClr val="dk1"/>
                </a:solidFill>
                <a:latin typeface="Calibri"/>
                <a:ea typeface="Calibri"/>
                <a:cs typeface="Calibri"/>
                <a:sym typeface="Calibri"/>
              </a:rPr>
              <a:t>Estacionaria</a:t>
            </a:r>
            <a:r>
              <a:rPr lang="es-CL" sz="2200">
                <a:solidFill>
                  <a:schemeClr val="dk1"/>
                </a:solidFill>
                <a:latin typeface="Calibri"/>
                <a:ea typeface="Calibri"/>
                <a:cs typeface="Calibri"/>
                <a:sym typeface="Calibri"/>
              </a:rPr>
              <a:t>: tiene una estructura similar en toda la pirámide, lo que significa que la población está repartida de manera muy equilibrada por todos los intervalos de edades, aunque los grupos de edades avanzadas son más pequeños porque la mortalidad es más alta. Son típicas de países en vías de desarrollo. </a:t>
            </a:r>
            <a:r>
              <a:rPr b="1" lang="es-CL" sz="2200">
                <a:solidFill>
                  <a:schemeClr val="dk1"/>
                </a:solidFill>
                <a:latin typeface="Calibri"/>
                <a:ea typeface="Calibri"/>
                <a:cs typeface="Calibri"/>
                <a:sym typeface="Calibri"/>
              </a:rPr>
              <a:t>  </a:t>
            </a:r>
            <a:r>
              <a:rPr lang="es-CL"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p:txBody>
      </p:sp>
      <p:sp>
        <p:nvSpPr>
          <p:cNvPr id="518" name="Google Shape;518;g31ab084034d_0_148"/>
          <p:cNvSpPr txBox="1"/>
          <p:nvPr>
            <p:ph type="title"/>
          </p:nvPr>
        </p:nvSpPr>
        <p:spPr>
          <a:xfrm>
            <a:off x="2266800" y="183300"/>
            <a:ext cx="7658400" cy="504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CCCE4"/>
              </a:buClr>
              <a:buSzPct val="100000"/>
              <a:buFont typeface="Calibri"/>
              <a:buNone/>
            </a:pPr>
            <a:r>
              <a:rPr b="1" lang="es-CL" sz="3500">
                <a:solidFill>
                  <a:srgbClr val="9CCCE4"/>
                </a:solidFill>
              </a:rPr>
              <a:t>TIPOS DE PIRÁMIDE DE POBLACIÓN</a:t>
            </a:r>
            <a:endParaRPr/>
          </a:p>
        </p:txBody>
      </p:sp>
      <p:pic>
        <p:nvPicPr>
          <p:cNvPr id="519" name="Google Shape;519;g31ab084034d_0_148"/>
          <p:cNvPicPr preferRelativeResize="0"/>
          <p:nvPr/>
        </p:nvPicPr>
        <p:blipFill>
          <a:blip r:embed="rId3">
            <a:alphaModFix/>
          </a:blip>
          <a:stretch>
            <a:fillRect/>
          </a:stretch>
        </p:blipFill>
        <p:spPr>
          <a:xfrm>
            <a:off x="5540913" y="982913"/>
            <a:ext cx="6365275" cy="560667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3" name="Shape 523"/>
        <p:cNvGrpSpPr/>
        <p:nvPr/>
      </p:nvGrpSpPr>
      <p:grpSpPr>
        <a:xfrm>
          <a:off x="0" y="0"/>
          <a:ext cx="0" cy="0"/>
          <a:chOff x="0" y="0"/>
          <a:chExt cx="0" cy="0"/>
        </a:xfrm>
      </p:grpSpPr>
      <p:sp>
        <p:nvSpPr>
          <p:cNvPr id="524" name="Google Shape;524;g31ab084034d_0_162"/>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5" name="Google Shape;525;g31ab084034d_0_162"/>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6" name="Google Shape;526;g31ab084034d_0_162"/>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7" name="Google Shape;527;g31ab084034d_0_162"/>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8" name="Google Shape;528;g31ab084034d_0_162"/>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9" name="Google Shape;529;g31ab084034d_0_162"/>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0" name="Google Shape;530;g31ab084034d_0_162"/>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1" name="Google Shape;531;g31ab084034d_0_162"/>
          <p:cNvSpPr txBox="1"/>
          <p:nvPr/>
        </p:nvSpPr>
        <p:spPr>
          <a:xfrm>
            <a:off x="453675" y="2066474"/>
            <a:ext cx="4567800" cy="35613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lang="es-CL" sz="2200">
                <a:solidFill>
                  <a:schemeClr val="dk1"/>
                </a:solidFill>
                <a:latin typeface="Calibri"/>
                <a:ea typeface="Calibri"/>
                <a:cs typeface="Calibri"/>
                <a:sym typeface="Calibri"/>
              </a:rPr>
              <a:t>Desequilibrada o Desajustada: </a:t>
            </a:r>
            <a:r>
              <a:rPr lang="es-CL" sz="2200">
                <a:solidFill>
                  <a:schemeClr val="dk1"/>
                </a:solidFill>
                <a:latin typeface="Calibri"/>
                <a:ea typeface="Calibri"/>
                <a:cs typeface="Calibri"/>
                <a:sym typeface="Calibri"/>
              </a:rPr>
              <a:t>presenta una alteración significativa en su estructura, tiene una estructura irregular, por lo que no se puede definir mediante un patrón. Suelen ser de países que han enfrentado una guerra o han tenido un fuerte movimiento migratorio, lo que provoca un desajuste de los intervalos de edades.</a:t>
            </a:r>
            <a:r>
              <a:rPr lang="es-CL"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p:txBody>
      </p:sp>
      <p:sp>
        <p:nvSpPr>
          <p:cNvPr id="532" name="Google Shape;532;g31ab084034d_0_162"/>
          <p:cNvSpPr txBox="1"/>
          <p:nvPr>
            <p:ph type="title"/>
          </p:nvPr>
        </p:nvSpPr>
        <p:spPr>
          <a:xfrm>
            <a:off x="2266800" y="183300"/>
            <a:ext cx="7658400" cy="504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CCCE4"/>
              </a:buClr>
              <a:buSzPct val="100000"/>
              <a:buFont typeface="Calibri"/>
              <a:buNone/>
            </a:pPr>
            <a:r>
              <a:rPr b="1" lang="es-CL" sz="3500">
                <a:solidFill>
                  <a:srgbClr val="9CCCE4"/>
                </a:solidFill>
              </a:rPr>
              <a:t>TIPOS DE PIRÁMIDE DE POBLACIÓN</a:t>
            </a:r>
            <a:endParaRPr/>
          </a:p>
        </p:txBody>
      </p:sp>
      <p:pic>
        <p:nvPicPr>
          <p:cNvPr id="533" name="Google Shape;533;g31ab084034d_0_162"/>
          <p:cNvPicPr preferRelativeResize="0"/>
          <p:nvPr/>
        </p:nvPicPr>
        <p:blipFill>
          <a:blip r:embed="rId3">
            <a:alphaModFix/>
          </a:blip>
          <a:stretch>
            <a:fillRect/>
          </a:stretch>
        </p:blipFill>
        <p:spPr>
          <a:xfrm>
            <a:off x="5325823" y="1191513"/>
            <a:ext cx="6368576" cy="53112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7" name="Shape 537"/>
        <p:cNvGrpSpPr/>
        <p:nvPr/>
      </p:nvGrpSpPr>
      <p:grpSpPr>
        <a:xfrm>
          <a:off x="0" y="0"/>
          <a:ext cx="0" cy="0"/>
          <a:chOff x="0" y="0"/>
          <a:chExt cx="0" cy="0"/>
        </a:xfrm>
      </p:grpSpPr>
      <p:sp>
        <p:nvSpPr>
          <p:cNvPr id="538" name="Google Shape;538;g31a69c05346_0_200"/>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9" name="Google Shape;539;g31a69c05346_0_200"/>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0" name="Google Shape;540;g31a69c05346_0_200"/>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1" name="Google Shape;541;g31a69c05346_0_200"/>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2" name="Google Shape;542;g31a69c05346_0_20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3" name="Google Shape;543;g31a69c05346_0_200"/>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4" name="Google Shape;544;g31a69c05346_0_200"/>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45" name="Google Shape;545;g31a69c05346_0_200"/>
          <p:cNvPicPr preferRelativeResize="0"/>
          <p:nvPr/>
        </p:nvPicPr>
        <p:blipFill>
          <a:blip r:embed="rId3">
            <a:alphaModFix/>
          </a:blip>
          <a:stretch>
            <a:fillRect/>
          </a:stretch>
        </p:blipFill>
        <p:spPr>
          <a:xfrm>
            <a:off x="566225" y="548513"/>
            <a:ext cx="11059551" cy="5760975"/>
          </a:xfrm>
          <a:prstGeom prst="rect">
            <a:avLst/>
          </a:prstGeom>
          <a:noFill/>
          <a:ln>
            <a:noFill/>
          </a:ln>
        </p:spPr>
      </p:pic>
      <p:sp>
        <p:nvSpPr>
          <p:cNvPr id="546" name="Google Shape;546;g31a69c05346_0_200"/>
          <p:cNvSpPr txBox="1"/>
          <p:nvPr/>
        </p:nvSpPr>
        <p:spPr>
          <a:xfrm>
            <a:off x="6110764" y="5851125"/>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547" name="Google Shape;547;g31a69c05346_0_200"/>
          <p:cNvSpPr txBox="1"/>
          <p:nvPr/>
        </p:nvSpPr>
        <p:spPr>
          <a:xfrm>
            <a:off x="5728664" y="488003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548" name="Google Shape;548;g31a69c05346_0_200"/>
          <p:cNvSpPr txBox="1"/>
          <p:nvPr/>
        </p:nvSpPr>
        <p:spPr>
          <a:xfrm>
            <a:off x="5008564" y="53655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549" name="Google Shape;549;g31a69c05346_0_200"/>
          <p:cNvSpPr txBox="1"/>
          <p:nvPr/>
        </p:nvSpPr>
        <p:spPr>
          <a:xfrm>
            <a:off x="6188471" y="4394487"/>
            <a:ext cx="1415700" cy="369300"/>
          </a:xfrm>
          <a:prstGeom prst="rect">
            <a:avLst/>
          </a:prstGeom>
          <a:solidFill>
            <a:srgbClr val="ED7D3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3" name="Shape 553"/>
        <p:cNvGrpSpPr/>
        <p:nvPr/>
      </p:nvGrpSpPr>
      <p:grpSpPr>
        <a:xfrm>
          <a:off x="0" y="0"/>
          <a:ext cx="0" cy="0"/>
          <a:chOff x="0" y="0"/>
          <a:chExt cx="0" cy="0"/>
        </a:xfrm>
      </p:grpSpPr>
      <p:sp>
        <p:nvSpPr>
          <p:cNvPr id="554" name="Google Shape;554;g31a69c05346_0_213"/>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5" name="Google Shape;555;g31a69c05346_0_213"/>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6" name="Google Shape;556;g31a69c05346_0_213"/>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7" name="Google Shape;557;g31a69c05346_0_213"/>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8" name="Google Shape;558;g31a69c05346_0_213"/>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9" name="Google Shape;559;g31a69c05346_0_213"/>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0" name="Google Shape;560;g31a69c05346_0_213"/>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61" name="Google Shape;561;g31a69c05346_0_213"/>
          <p:cNvPicPr preferRelativeResize="0"/>
          <p:nvPr/>
        </p:nvPicPr>
        <p:blipFill>
          <a:blip r:embed="rId3">
            <a:alphaModFix/>
          </a:blip>
          <a:stretch>
            <a:fillRect/>
          </a:stretch>
        </p:blipFill>
        <p:spPr>
          <a:xfrm>
            <a:off x="725613" y="1788575"/>
            <a:ext cx="10959626" cy="3280850"/>
          </a:xfrm>
          <a:prstGeom prst="rect">
            <a:avLst/>
          </a:prstGeom>
          <a:noFill/>
          <a:ln>
            <a:noFill/>
          </a:ln>
        </p:spPr>
      </p:pic>
      <p:sp>
        <p:nvSpPr>
          <p:cNvPr id="562" name="Google Shape;562;g31a69c05346_0_213"/>
          <p:cNvSpPr txBox="1"/>
          <p:nvPr/>
        </p:nvSpPr>
        <p:spPr>
          <a:xfrm>
            <a:off x="7604164" y="2932825"/>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563" name="Google Shape;563;g31a69c05346_0_213"/>
          <p:cNvSpPr txBox="1"/>
          <p:nvPr/>
        </p:nvSpPr>
        <p:spPr>
          <a:xfrm>
            <a:off x="8418971" y="3515387"/>
            <a:ext cx="1415700" cy="369300"/>
          </a:xfrm>
          <a:prstGeom prst="rect">
            <a:avLst/>
          </a:prstGeom>
          <a:solidFill>
            <a:srgbClr val="ED7D3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564" name="Google Shape;564;g31a69c05346_0_213"/>
          <p:cNvSpPr txBox="1"/>
          <p:nvPr/>
        </p:nvSpPr>
        <p:spPr>
          <a:xfrm>
            <a:off x="6661989" y="39872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565" name="Google Shape;565;g31a69c05346_0_213"/>
          <p:cNvSpPr txBox="1"/>
          <p:nvPr/>
        </p:nvSpPr>
        <p:spPr>
          <a:xfrm>
            <a:off x="8485514" y="4524175"/>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 name="Google Shape;104;p7"/>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p7"/>
          <p:cNvSpPr/>
          <p:nvPr/>
        </p:nvSpPr>
        <p:spPr>
          <a:xfrm flipH="1" rot="-2700000">
            <a:off x="891641" y="422146"/>
            <a:ext cx="645368" cy="645368"/>
          </a:xfrm>
          <a:prstGeom prst="rect">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p7"/>
          <p:cNvSpPr/>
          <p:nvPr/>
        </p:nvSpPr>
        <p:spPr>
          <a:xfrm flipH="1" rot="-2700000">
            <a:off x="10043482" y="655140"/>
            <a:ext cx="687472" cy="687472"/>
          </a:xfrm>
          <a:prstGeom prst="rect">
            <a:avLst/>
          </a:pr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p7"/>
          <p:cNvSpPr/>
          <p:nvPr/>
        </p:nvSpPr>
        <p:spPr>
          <a:xfrm flipH="1">
            <a:off x="7976344" y="6115501"/>
            <a:ext cx="1494513" cy="742499"/>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7"/>
          <p:cNvSpPr/>
          <p:nvPr/>
        </p:nvSpPr>
        <p:spPr>
          <a:xfrm flipH="1">
            <a:off x="7604080" y="6453143"/>
            <a:ext cx="814903" cy="404857"/>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0" name="Google Shape;110;p7"/>
          <p:cNvPicPr preferRelativeResize="0"/>
          <p:nvPr/>
        </p:nvPicPr>
        <p:blipFill>
          <a:blip r:embed="rId3">
            <a:alphaModFix/>
          </a:blip>
          <a:stretch>
            <a:fillRect/>
          </a:stretch>
        </p:blipFill>
        <p:spPr>
          <a:xfrm>
            <a:off x="269113" y="1292363"/>
            <a:ext cx="11653775" cy="42732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9" name="Shape 569"/>
        <p:cNvGrpSpPr/>
        <p:nvPr/>
      </p:nvGrpSpPr>
      <p:grpSpPr>
        <a:xfrm>
          <a:off x="0" y="0"/>
          <a:ext cx="0" cy="0"/>
          <a:chOff x="0" y="0"/>
          <a:chExt cx="0" cy="0"/>
        </a:xfrm>
      </p:grpSpPr>
      <p:sp>
        <p:nvSpPr>
          <p:cNvPr id="570" name="Google Shape;570;g31a69c05346_0_225"/>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1" name="Google Shape;571;g31a69c05346_0_22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2" name="Google Shape;572;g31a69c05346_0_225"/>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3" name="Google Shape;573;g31a69c05346_0_225"/>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4" name="Google Shape;574;g31a69c05346_0_22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5" name="Google Shape;575;g31a69c05346_0_225"/>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6" name="Google Shape;576;g31a69c05346_0_225"/>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77" name="Google Shape;577;g31a69c05346_0_225"/>
          <p:cNvPicPr preferRelativeResize="0"/>
          <p:nvPr/>
        </p:nvPicPr>
        <p:blipFill rotWithShape="1">
          <a:blip r:embed="rId3">
            <a:alphaModFix/>
          </a:blip>
          <a:srcRect b="0" l="2238" r="0" t="2931"/>
          <a:stretch/>
        </p:blipFill>
        <p:spPr>
          <a:xfrm>
            <a:off x="1863338" y="288475"/>
            <a:ext cx="8465325" cy="4255675"/>
          </a:xfrm>
          <a:prstGeom prst="rect">
            <a:avLst/>
          </a:prstGeom>
          <a:noFill/>
          <a:ln>
            <a:noFill/>
          </a:ln>
        </p:spPr>
      </p:pic>
      <p:sp>
        <p:nvSpPr>
          <p:cNvPr id="578" name="Google Shape;578;g31a69c05346_0_225"/>
          <p:cNvSpPr txBox="1"/>
          <p:nvPr/>
        </p:nvSpPr>
        <p:spPr>
          <a:xfrm>
            <a:off x="645975" y="4544150"/>
            <a:ext cx="11118900" cy="22674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200">
                <a:solidFill>
                  <a:schemeClr val="dk1"/>
                </a:solidFill>
                <a:latin typeface="Calibri"/>
                <a:ea typeface="Calibri"/>
                <a:cs typeface="Calibri"/>
                <a:sym typeface="Calibri"/>
              </a:rPr>
              <a:t>¿Qué característica de la economía chilena se infiere a partir de la lectura del gráfico anterior?</a:t>
            </a:r>
            <a:endParaRPr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lang="es-CL" sz="2200">
                <a:solidFill>
                  <a:schemeClr val="dk1"/>
                </a:solidFill>
                <a:latin typeface="Calibri"/>
                <a:ea typeface="Calibri"/>
                <a:cs typeface="Calibri"/>
                <a:sym typeface="Calibri"/>
              </a:rPr>
              <a:t>La adquisición de bienes con alto valor agregado desde el exterior</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lang="es-CL" sz="2200">
                <a:solidFill>
                  <a:schemeClr val="dk1"/>
                </a:solidFill>
                <a:latin typeface="Calibri"/>
                <a:ea typeface="Calibri"/>
                <a:cs typeface="Calibri"/>
                <a:sym typeface="Calibri"/>
              </a:rPr>
              <a:t>La vulnerabilidad de la economía local ante los ciclos económicos globales</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lang="es-CL" sz="2200">
                <a:solidFill>
                  <a:schemeClr val="dk1"/>
                </a:solidFill>
                <a:latin typeface="Calibri"/>
                <a:ea typeface="Calibri"/>
                <a:cs typeface="Calibri"/>
                <a:sym typeface="Calibri"/>
              </a:rPr>
              <a:t>La dependencia de los recursos naturales en materia de exportación</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lang="es-CL" sz="2200">
                <a:solidFill>
                  <a:schemeClr val="dk1"/>
                </a:solidFill>
                <a:latin typeface="Calibri"/>
                <a:ea typeface="Calibri"/>
                <a:cs typeface="Calibri"/>
                <a:sym typeface="Calibri"/>
              </a:rPr>
              <a:t>La permeabilidad del valor de la moneda local al ritmo comercial externo</a:t>
            </a:r>
            <a:endParaRPr sz="2200">
              <a:solidFill>
                <a:schemeClr val="dk1"/>
              </a:solidFill>
              <a:latin typeface="Calibri"/>
              <a:ea typeface="Calibri"/>
              <a:cs typeface="Calibri"/>
              <a:sym typeface="Calibri"/>
            </a:endParaRPr>
          </a:p>
        </p:txBody>
      </p:sp>
      <p:sp>
        <p:nvSpPr>
          <p:cNvPr id="579" name="Google Shape;579;g31a69c05346_0_225"/>
          <p:cNvSpPr txBox="1"/>
          <p:nvPr/>
        </p:nvSpPr>
        <p:spPr>
          <a:xfrm>
            <a:off x="9679364" y="5632250"/>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580" name="Google Shape;580;g31a69c05346_0_225"/>
          <p:cNvSpPr txBox="1"/>
          <p:nvPr/>
        </p:nvSpPr>
        <p:spPr>
          <a:xfrm>
            <a:off x="8711289" y="52384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581" name="Google Shape;581;g31a69c05346_0_225"/>
          <p:cNvSpPr txBox="1"/>
          <p:nvPr/>
        </p:nvSpPr>
        <p:spPr>
          <a:xfrm>
            <a:off x="9553539" y="63021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582" name="Google Shape;582;g31a69c05346_0_225"/>
          <p:cNvSpPr txBox="1"/>
          <p:nvPr/>
        </p:nvSpPr>
        <p:spPr>
          <a:xfrm>
            <a:off x="9108821" y="6001562"/>
            <a:ext cx="1415700" cy="369300"/>
          </a:xfrm>
          <a:prstGeom prst="rect">
            <a:avLst/>
          </a:prstGeom>
          <a:solidFill>
            <a:srgbClr val="ED7D3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6" name="Shape 586"/>
        <p:cNvGrpSpPr/>
        <p:nvPr/>
      </p:nvGrpSpPr>
      <p:grpSpPr>
        <a:xfrm>
          <a:off x="0" y="0"/>
          <a:ext cx="0" cy="0"/>
          <a:chOff x="0" y="0"/>
          <a:chExt cx="0" cy="0"/>
        </a:xfrm>
      </p:grpSpPr>
      <p:sp>
        <p:nvSpPr>
          <p:cNvPr id="587" name="Google Shape;587;g31ab084034d_0_201"/>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8" name="Google Shape;588;g31ab084034d_0_201"/>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9" name="Google Shape;589;g31ab084034d_0_201"/>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0" name="Google Shape;590;g31ab084034d_0_201"/>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1" name="Google Shape;591;g31ab084034d_0_20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2" name="Google Shape;592;g31ab084034d_0_201"/>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3" name="Google Shape;593;g31ab084034d_0_201"/>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94" name="Google Shape;594;g31ab084034d_0_201"/>
          <p:cNvPicPr preferRelativeResize="0"/>
          <p:nvPr/>
        </p:nvPicPr>
        <p:blipFill rotWithShape="1">
          <a:blip r:embed="rId3">
            <a:alphaModFix/>
          </a:blip>
          <a:srcRect b="0" l="2238" r="0" t="2931"/>
          <a:stretch/>
        </p:blipFill>
        <p:spPr>
          <a:xfrm>
            <a:off x="1863338" y="288475"/>
            <a:ext cx="8465325" cy="4255675"/>
          </a:xfrm>
          <a:prstGeom prst="rect">
            <a:avLst/>
          </a:prstGeom>
          <a:noFill/>
          <a:ln>
            <a:noFill/>
          </a:ln>
        </p:spPr>
      </p:pic>
      <p:sp>
        <p:nvSpPr>
          <p:cNvPr id="595" name="Google Shape;595;g31ab084034d_0_201"/>
          <p:cNvSpPr txBox="1"/>
          <p:nvPr/>
        </p:nvSpPr>
        <p:spPr>
          <a:xfrm>
            <a:off x="536563" y="4929650"/>
            <a:ext cx="11118900" cy="1678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200">
                <a:solidFill>
                  <a:schemeClr val="dk1"/>
                </a:solidFill>
                <a:latin typeface="Calibri"/>
                <a:ea typeface="Calibri"/>
                <a:cs typeface="Calibri"/>
                <a:sym typeface="Calibri"/>
              </a:rPr>
              <a:t>A partir del análisis del gráfico, se puede observar una fuerte dependencia de las exportaciones sobre el comportamiento de la balanza comercial en Chile. Esto sugiere que el desempeño económico del país está vinculado a los bienes que exporta generando, en consecuencia, una alta dependencia respecto de los ciclos económicos globales. </a:t>
            </a:r>
            <a:endParaRPr sz="22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9" name="Shape 599"/>
        <p:cNvGrpSpPr/>
        <p:nvPr/>
      </p:nvGrpSpPr>
      <p:grpSpPr>
        <a:xfrm>
          <a:off x="0" y="0"/>
          <a:ext cx="0" cy="0"/>
          <a:chOff x="0" y="0"/>
          <a:chExt cx="0" cy="0"/>
        </a:xfrm>
      </p:grpSpPr>
      <p:sp>
        <p:nvSpPr>
          <p:cNvPr id="600" name="Google Shape;600;g31a69c05346_0_239"/>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1" name="Google Shape;601;g31a69c05346_0_239"/>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2" name="Google Shape;602;g31a69c05346_0_239"/>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3" name="Google Shape;603;g31a69c05346_0_239"/>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4" name="Google Shape;604;g31a69c05346_0_239"/>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5" name="Google Shape;605;g31a69c05346_0_239"/>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6" name="Google Shape;606;g31a69c05346_0_239"/>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07" name="Google Shape;607;g31a69c05346_0_239"/>
          <p:cNvPicPr preferRelativeResize="0"/>
          <p:nvPr/>
        </p:nvPicPr>
        <p:blipFill>
          <a:blip r:embed="rId3">
            <a:alphaModFix/>
          </a:blip>
          <a:stretch>
            <a:fillRect/>
          </a:stretch>
        </p:blipFill>
        <p:spPr>
          <a:xfrm>
            <a:off x="971278" y="551053"/>
            <a:ext cx="10249439" cy="5755900"/>
          </a:xfrm>
          <a:prstGeom prst="rect">
            <a:avLst/>
          </a:prstGeom>
          <a:noFill/>
          <a:ln>
            <a:noFill/>
          </a:ln>
        </p:spPr>
      </p:pic>
      <p:sp>
        <p:nvSpPr>
          <p:cNvPr id="608" name="Google Shape;608;g31a69c05346_0_239"/>
          <p:cNvSpPr txBox="1"/>
          <p:nvPr/>
        </p:nvSpPr>
        <p:spPr>
          <a:xfrm>
            <a:off x="3429564" y="4975625"/>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609" name="Google Shape;609;g31a69c05346_0_239"/>
          <p:cNvSpPr txBox="1"/>
          <p:nvPr/>
        </p:nvSpPr>
        <p:spPr>
          <a:xfrm>
            <a:off x="6560539" y="460633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610" name="Google Shape;610;g31a69c05346_0_239"/>
          <p:cNvSpPr txBox="1"/>
          <p:nvPr/>
        </p:nvSpPr>
        <p:spPr>
          <a:xfrm>
            <a:off x="3750614" y="59376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611" name="Google Shape;611;g31a69c05346_0_239"/>
          <p:cNvSpPr txBox="1"/>
          <p:nvPr/>
        </p:nvSpPr>
        <p:spPr>
          <a:xfrm>
            <a:off x="5010246" y="5453737"/>
            <a:ext cx="1415700" cy="369300"/>
          </a:xfrm>
          <a:prstGeom prst="rect">
            <a:avLst/>
          </a:prstGeom>
          <a:solidFill>
            <a:srgbClr val="ED7D3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5" name="Shape 615"/>
        <p:cNvGrpSpPr/>
        <p:nvPr/>
      </p:nvGrpSpPr>
      <p:grpSpPr>
        <a:xfrm>
          <a:off x="0" y="0"/>
          <a:ext cx="0" cy="0"/>
          <a:chOff x="0" y="0"/>
          <a:chExt cx="0" cy="0"/>
        </a:xfrm>
      </p:grpSpPr>
      <p:sp>
        <p:nvSpPr>
          <p:cNvPr id="616" name="Google Shape;616;g31a69c05346_0_252"/>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7" name="Google Shape;617;g31a69c05346_0_252"/>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8" name="Google Shape;618;g31a69c05346_0_252"/>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9" name="Google Shape;619;g31a69c05346_0_252"/>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0" name="Google Shape;620;g31a69c05346_0_252"/>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1" name="Google Shape;621;g31a69c05346_0_252"/>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2" name="Google Shape;622;g31a69c05346_0_252"/>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23" name="Google Shape;623;g31a69c05346_0_252"/>
          <p:cNvPicPr preferRelativeResize="0"/>
          <p:nvPr/>
        </p:nvPicPr>
        <p:blipFill>
          <a:blip r:embed="rId3">
            <a:alphaModFix/>
          </a:blip>
          <a:stretch>
            <a:fillRect/>
          </a:stretch>
        </p:blipFill>
        <p:spPr>
          <a:xfrm>
            <a:off x="711900" y="1795225"/>
            <a:ext cx="10987049" cy="3267550"/>
          </a:xfrm>
          <a:prstGeom prst="rect">
            <a:avLst/>
          </a:prstGeom>
          <a:noFill/>
          <a:ln>
            <a:noFill/>
          </a:ln>
        </p:spPr>
      </p:pic>
      <p:sp>
        <p:nvSpPr>
          <p:cNvPr id="624" name="Google Shape;624;g31a69c05346_0_252"/>
          <p:cNvSpPr txBox="1"/>
          <p:nvPr/>
        </p:nvSpPr>
        <p:spPr>
          <a:xfrm>
            <a:off x="6384364" y="4592625"/>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625" name="Google Shape;625;g31a69c05346_0_252"/>
          <p:cNvSpPr txBox="1"/>
          <p:nvPr/>
        </p:nvSpPr>
        <p:spPr>
          <a:xfrm>
            <a:off x="7505896" y="2998662"/>
            <a:ext cx="1415700" cy="369300"/>
          </a:xfrm>
          <a:prstGeom prst="rect">
            <a:avLst/>
          </a:prstGeom>
          <a:solidFill>
            <a:srgbClr val="ED7D3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626" name="Google Shape;626;g31a69c05346_0_252"/>
          <p:cNvSpPr txBox="1"/>
          <p:nvPr/>
        </p:nvSpPr>
        <p:spPr>
          <a:xfrm>
            <a:off x="6384364" y="35309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627" name="Google Shape;627;g31a69c05346_0_252"/>
          <p:cNvSpPr txBox="1"/>
          <p:nvPr/>
        </p:nvSpPr>
        <p:spPr>
          <a:xfrm>
            <a:off x="5901339" y="40618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1" name="Shape 631"/>
        <p:cNvGrpSpPr/>
        <p:nvPr/>
      </p:nvGrpSpPr>
      <p:grpSpPr>
        <a:xfrm>
          <a:off x="0" y="0"/>
          <a:ext cx="0" cy="0"/>
          <a:chOff x="0" y="0"/>
          <a:chExt cx="0" cy="0"/>
        </a:xfrm>
      </p:grpSpPr>
      <p:sp>
        <p:nvSpPr>
          <p:cNvPr id="632" name="Google Shape;632;g31a69c05346_0_264"/>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3" name="Google Shape;633;g31a69c05346_0_264"/>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4" name="Google Shape;634;g31a69c05346_0_264"/>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5" name="Google Shape;635;g31a69c05346_0_264"/>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6" name="Google Shape;636;g31a69c05346_0_264"/>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7" name="Google Shape;637;g31a69c05346_0_264"/>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8" name="Google Shape;638;g31a69c05346_0_264"/>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39" name="Google Shape;639;g31a69c05346_0_264"/>
          <p:cNvPicPr preferRelativeResize="0"/>
          <p:nvPr/>
        </p:nvPicPr>
        <p:blipFill>
          <a:blip r:embed="rId3">
            <a:alphaModFix/>
          </a:blip>
          <a:stretch>
            <a:fillRect/>
          </a:stretch>
        </p:blipFill>
        <p:spPr>
          <a:xfrm>
            <a:off x="542084" y="511725"/>
            <a:ext cx="11107841" cy="5834550"/>
          </a:xfrm>
          <a:prstGeom prst="rect">
            <a:avLst/>
          </a:prstGeom>
          <a:noFill/>
          <a:ln>
            <a:noFill/>
          </a:ln>
        </p:spPr>
      </p:pic>
      <p:sp>
        <p:nvSpPr>
          <p:cNvPr id="640" name="Google Shape;640;g31a69c05346_0_264"/>
          <p:cNvSpPr txBox="1"/>
          <p:nvPr/>
        </p:nvSpPr>
        <p:spPr>
          <a:xfrm>
            <a:off x="3228939" y="4665550"/>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641" name="Google Shape;641;g31a69c05346_0_264"/>
          <p:cNvSpPr txBox="1"/>
          <p:nvPr/>
        </p:nvSpPr>
        <p:spPr>
          <a:xfrm>
            <a:off x="2746039" y="523533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642" name="Google Shape;642;g31a69c05346_0_264"/>
          <p:cNvSpPr txBox="1"/>
          <p:nvPr/>
        </p:nvSpPr>
        <p:spPr>
          <a:xfrm>
            <a:off x="2898439" y="58051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643" name="Google Shape;643;g31a69c05346_0_264"/>
          <p:cNvSpPr txBox="1"/>
          <p:nvPr/>
        </p:nvSpPr>
        <p:spPr>
          <a:xfrm>
            <a:off x="2616021" y="4095787"/>
            <a:ext cx="1415700" cy="369300"/>
          </a:xfrm>
          <a:prstGeom prst="rect">
            <a:avLst/>
          </a:prstGeom>
          <a:solidFill>
            <a:srgbClr val="ED7D3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7" name="Shape 647"/>
        <p:cNvGrpSpPr/>
        <p:nvPr/>
      </p:nvGrpSpPr>
      <p:grpSpPr>
        <a:xfrm>
          <a:off x="0" y="0"/>
          <a:ext cx="0" cy="0"/>
          <a:chOff x="0" y="0"/>
          <a:chExt cx="0" cy="0"/>
        </a:xfrm>
      </p:grpSpPr>
      <p:sp>
        <p:nvSpPr>
          <p:cNvPr id="648" name="Google Shape;648;g31a69c05346_0_276"/>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9" name="Google Shape;649;g31a69c05346_0_276"/>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0" name="Google Shape;650;g31a69c05346_0_276"/>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1" name="Google Shape;651;g31a69c05346_0_276"/>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2" name="Google Shape;652;g31a69c05346_0_27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3" name="Google Shape;653;g31a69c05346_0_276"/>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4" name="Google Shape;654;g31a69c05346_0_276"/>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55" name="Google Shape;655;g31a69c05346_0_276"/>
          <p:cNvPicPr preferRelativeResize="0"/>
          <p:nvPr/>
        </p:nvPicPr>
        <p:blipFill>
          <a:blip r:embed="rId3">
            <a:alphaModFix/>
          </a:blip>
          <a:stretch>
            <a:fillRect/>
          </a:stretch>
        </p:blipFill>
        <p:spPr>
          <a:xfrm>
            <a:off x="1131112" y="122062"/>
            <a:ext cx="10148625" cy="6613875"/>
          </a:xfrm>
          <a:prstGeom prst="rect">
            <a:avLst/>
          </a:prstGeom>
          <a:noFill/>
          <a:ln>
            <a:noFill/>
          </a:ln>
        </p:spPr>
      </p:pic>
      <p:sp>
        <p:nvSpPr>
          <p:cNvPr id="656" name="Google Shape;656;g31a69c05346_0_276"/>
          <p:cNvSpPr txBox="1"/>
          <p:nvPr/>
        </p:nvSpPr>
        <p:spPr>
          <a:xfrm>
            <a:off x="3727314" y="5652775"/>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657" name="Google Shape;657;g31a69c05346_0_276"/>
          <p:cNvSpPr txBox="1"/>
          <p:nvPr/>
        </p:nvSpPr>
        <p:spPr>
          <a:xfrm>
            <a:off x="4381246" y="5007362"/>
            <a:ext cx="1415700" cy="369300"/>
          </a:xfrm>
          <a:prstGeom prst="rect">
            <a:avLst/>
          </a:prstGeom>
          <a:solidFill>
            <a:srgbClr val="ED7D3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658" name="Google Shape;658;g31a69c05346_0_276"/>
          <p:cNvSpPr txBox="1"/>
          <p:nvPr/>
        </p:nvSpPr>
        <p:spPr>
          <a:xfrm>
            <a:off x="2543139" y="63021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659" name="Google Shape;659;g31a69c05346_0_276"/>
          <p:cNvSpPr txBox="1"/>
          <p:nvPr/>
        </p:nvSpPr>
        <p:spPr>
          <a:xfrm>
            <a:off x="9470839" y="39471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3" name="Shape 663"/>
        <p:cNvGrpSpPr/>
        <p:nvPr/>
      </p:nvGrpSpPr>
      <p:grpSpPr>
        <a:xfrm>
          <a:off x="0" y="0"/>
          <a:ext cx="0" cy="0"/>
          <a:chOff x="0" y="0"/>
          <a:chExt cx="0" cy="0"/>
        </a:xfrm>
      </p:grpSpPr>
      <p:sp>
        <p:nvSpPr>
          <p:cNvPr id="664" name="Google Shape;664;g31a69c05346_0_288"/>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5" name="Google Shape;665;g31a69c05346_0_288"/>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6" name="Google Shape;666;g31a69c05346_0_288"/>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7" name="Google Shape;667;g31a69c05346_0_288"/>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8" name="Google Shape;668;g31a69c05346_0_28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9" name="Google Shape;669;g31a69c05346_0_288"/>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0" name="Google Shape;670;g31a69c05346_0_288"/>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71" name="Google Shape;671;g31a69c05346_0_288"/>
          <p:cNvPicPr preferRelativeResize="0"/>
          <p:nvPr/>
        </p:nvPicPr>
        <p:blipFill>
          <a:blip r:embed="rId3">
            <a:alphaModFix/>
          </a:blip>
          <a:stretch>
            <a:fillRect/>
          </a:stretch>
        </p:blipFill>
        <p:spPr>
          <a:xfrm>
            <a:off x="602104" y="1886416"/>
            <a:ext cx="11206649" cy="3085175"/>
          </a:xfrm>
          <a:prstGeom prst="rect">
            <a:avLst/>
          </a:prstGeom>
          <a:noFill/>
          <a:ln>
            <a:noFill/>
          </a:ln>
        </p:spPr>
      </p:pic>
      <p:sp>
        <p:nvSpPr>
          <p:cNvPr id="672" name="Google Shape;672;g31a69c05346_0_288"/>
          <p:cNvSpPr txBox="1"/>
          <p:nvPr/>
        </p:nvSpPr>
        <p:spPr>
          <a:xfrm>
            <a:off x="3101264" y="3899525"/>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673" name="Google Shape;673;g31a69c05346_0_288"/>
          <p:cNvSpPr txBox="1"/>
          <p:nvPr/>
        </p:nvSpPr>
        <p:spPr>
          <a:xfrm>
            <a:off x="3699664" y="446433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674" name="Google Shape;674;g31a69c05346_0_288"/>
          <p:cNvSpPr txBox="1"/>
          <p:nvPr/>
        </p:nvSpPr>
        <p:spPr>
          <a:xfrm>
            <a:off x="3953514" y="353023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675" name="Google Shape;675;g31a69c05346_0_288"/>
          <p:cNvSpPr txBox="1"/>
          <p:nvPr/>
        </p:nvSpPr>
        <p:spPr>
          <a:xfrm>
            <a:off x="3447921" y="3039237"/>
            <a:ext cx="1415700" cy="369300"/>
          </a:xfrm>
          <a:prstGeom prst="rect">
            <a:avLst/>
          </a:prstGeom>
          <a:solidFill>
            <a:srgbClr val="ED7D3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9" name="Shape 679"/>
        <p:cNvGrpSpPr/>
        <p:nvPr/>
      </p:nvGrpSpPr>
      <p:grpSpPr>
        <a:xfrm>
          <a:off x="0" y="0"/>
          <a:ext cx="0" cy="0"/>
          <a:chOff x="0" y="0"/>
          <a:chExt cx="0" cy="0"/>
        </a:xfrm>
      </p:grpSpPr>
      <p:sp>
        <p:nvSpPr>
          <p:cNvPr id="680" name="Google Shape;680;g31a69c05346_0_300"/>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1" name="Google Shape;681;g31a69c05346_0_300"/>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2" name="Google Shape;682;g31a69c05346_0_300"/>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3" name="Google Shape;683;g31a69c05346_0_300"/>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4" name="Google Shape;684;g31a69c05346_0_30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5" name="Google Shape;685;g31a69c05346_0_300"/>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6" name="Google Shape;686;g31a69c05346_0_300"/>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87" name="Google Shape;687;g31a69c05346_0_300"/>
          <p:cNvPicPr preferRelativeResize="0"/>
          <p:nvPr/>
        </p:nvPicPr>
        <p:blipFill>
          <a:blip r:embed="rId3">
            <a:alphaModFix/>
          </a:blip>
          <a:stretch>
            <a:fillRect/>
          </a:stretch>
        </p:blipFill>
        <p:spPr>
          <a:xfrm>
            <a:off x="504500" y="857250"/>
            <a:ext cx="11401850" cy="5143500"/>
          </a:xfrm>
          <a:prstGeom prst="rect">
            <a:avLst/>
          </a:prstGeom>
          <a:noFill/>
          <a:ln>
            <a:noFill/>
          </a:ln>
        </p:spPr>
      </p:pic>
      <p:sp>
        <p:nvSpPr>
          <p:cNvPr id="688" name="Google Shape;688;g31a69c05346_0_300"/>
          <p:cNvSpPr txBox="1"/>
          <p:nvPr/>
        </p:nvSpPr>
        <p:spPr>
          <a:xfrm>
            <a:off x="10776289" y="4896500"/>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689" name="Google Shape;689;g31a69c05346_0_300"/>
          <p:cNvSpPr txBox="1"/>
          <p:nvPr/>
        </p:nvSpPr>
        <p:spPr>
          <a:xfrm>
            <a:off x="10184171" y="3627662"/>
            <a:ext cx="1415700" cy="369300"/>
          </a:xfrm>
          <a:prstGeom prst="rect">
            <a:avLst/>
          </a:prstGeom>
          <a:solidFill>
            <a:srgbClr val="ED7D3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690" name="Google Shape;690;g31a69c05346_0_300"/>
          <p:cNvSpPr txBox="1"/>
          <p:nvPr/>
        </p:nvSpPr>
        <p:spPr>
          <a:xfrm>
            <a:off x="10649189" y="43824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691" name="Google Shape;691;g31a69c05346_0_300"/>
          <p:cNvSpPr txBox="1"/>
          <p:nvPr/>
        </p:nvSpPr>
        <p:spPr>
          <a:xfrm>
            <a:off x="10184164" y="57462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5" name="Shape 695"/>
        <p:cNvGrpSpPr/>
        <p:nvPr/>
      </p:nvGrpSpPr>
      <p:grpSpPr>
        <a:xfrm>
          <a:off x="0" y="0"/>
          <a:ext cx="0" cy="0"/>
          <a:chOff x="0" y="0"/>
          <a:chExt cx="0" cy="0"/>
        </a:xfrm>
      </p:grpSpPr>
      <p:sp>
        <p:nvSpPr>
          <p:cNvPr id="696" name="Google Shape;696;g31a69c05346_0_312"/>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7" name="Google Shape;697;g31a69c05346_0_312"/>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8" name="Google Shape;698;g31a69c05346_0_312"/>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9" name="Google Shape;699;g31a69c05346_0_312"/>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0" name="Google Shape;700;g31a69c05346_0_312"/>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1" name="Google Shape;701;g31a69c05346_0_312"/>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2" name="Google Shape;702;g31a69c05346_0_312"/>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03" name="Google Shape;703;g31a69c05346_0_312"/>
          <p:cNvPicPr preferRelativeResize="0"/>
          <p:nvPr/>
        </p:nvPicPr>
        <p:blipFill>
          <a:blip r:embed="rId3">
            <a:alphaModFix/>
          </a:blip>
          <a:stretch>
            <a:fillRect/>
          </a:stretch>
        </p:blipFill>
        <p:spPr>
          <a:xfrm>
            <a:off x="579079" y="1631104"/>
            <a:ext cx="11033850" cy="3071400"/>
          </a:xfrm>
          <a:prstGeom prst="rect">
            <a:avLst/>
          </a:prstGeom>
          <a:noFill/>
          <a:ln>
            <a:noFill/>
          </a:ln>
        </p:spPr>
      </p:pic>
      <p:sp>
        <p:nvSpPr>
          <p:cNvPr id="704" name="Google Shape;704;g31a69c05346_0_312"/>
          <p:cNvSpPr txBox="1"/>
          <p:nvPr/>
        </p:nvSpPr>
        <p:spPr>
          <a:xfrm>
            <a:off x="8846439" y="4158975"/>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705" name="Google Shape;705;g31a69c05346_0_312"/>
          <p:cNvSpPr txBox="1"/>
          <p:nvPr/>
        </p:nvSpPr>
        <p:spPr>
          <a:xfrm>
            <a:off x="7768014" y="36722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706" name="Google Shape;706;g31a69c05346_0_312"/>
          <p:cNvSpPr txBox="1"/>
          <p:nvPr/>
        </p:nvSpPr>
        <p:spPr>
          <a:xfrm>
            <a:off x="8846439" y="27492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707" name="Google Shape;707;g31a69c05346_0_312"/>
          <p:cNvSpPr txBox="1"/>
          <p:nvPr/>
        </p:nvSpPr>
        <p:spPr>
          <a:xfrm>
            <a:off x="9271146" y="3244362"/>
            <a:ext cx="1415700" cy="369300"/>
          </a:xfrm>
          <a:prstGeom prst="rect">
            <a:avLst/>
          </a:prstGeom>
          <a:solidFill>
            <a:srgbClr val="ED7D3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1" name="Shape 711"/>
        <p:cNvGrpSpPr/>
        <p:nvPr/>
      </p:nvGrpSpPr>
      <p:grpSpPr>
        <a:xfrm>
          <a:off x="0" y="0"/>
          <a:ext cx="0" cy="0"/>
          <a:chOff x="0" y="0"/>
          <a:chExt cx="0" cy="0"/>
        </a:xfrm>
      </p:grpSpPr>
      <p:sp>
        <p:nvSpPr>
          <p:cNvPr id="712" name="Google Shape;712;g31a69c05346_0_324"/>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3" name="Google Shape;713;g31a69c05346_0_324"/>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4" name="Google Shape;714;g31a69c05346_0_324"/>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5" name="Google Shape;715;g31a69c05346_0_324"/>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6" name="Google Shape;716;g31a69c05346_0_324"/>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7" name="Google Shape;717;g31a69c05346_0_324"/>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8" name="Google Shape;718;g31a69c05346_0_324"/>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19" name="Google Shape;719;g31a69c05346_0_324"/>
          <p:cNvPicPr preferRelativeResize="0"/>
          <p:nvPr/>
        </p:nvPicPr>
        <p:blipFill>
          <a:blip r:embed="rId3">
            <a:alphaModFix/>
          </a:blip>
          <a:stretch>
            <a:fillRect/>
          </a:stretch>
        </p:blipFill>
        <p:spPr>
          <a:xfrm>
            <a:off x="328913" y="971788"/>
            <a:ext cx="11753017" cy="4914425"/>
          </a:xfrm>
          <a:prstGeom prst="rect">
            <a:avLst/>
          </a:prstGeom>
          <a:noFill/>
          <a:ln>
            <a:noFill/>
          </a:ln>
        </p:spPr>
      </p:pic>
      <p:sp>
        <p:nvSpPr>
          <p:cNvPr id="720" name="Google Shape;720;g31a69c05346_0_324"/>
          <p:cNvSpPr txBox="1"/>
          <p:nvPr/>
        </p:nvSpPr>
        <p:spPr>
          <a:xfrm>
            <a:off x="1924464" y="4878950"/>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721" name="Google Shape;721;g31a69c05346_0_324"/>
          <p:cNvSpPr txBox="1"/>
          <p:nvPr/>
        </p:nvSpPr>
        <p:spPr>
          <a:xfrm>
            <a:off x="8589539" y="40275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722" name="Google Shape;722;g31a69c05346_0_324"/>
          <p:cNvSpPr txBox="1"/>
          <p:nvPr/>
        </p:nvSpPr>
        <p:spPr>
          <a:xfrm>
            <a:off x="8015689" y="35306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723" name="Google Shape;723;g31a69c05346_0_324"/>
          <p:cNvSpPr txBox="1"/>
          <p:nvPr/>
        </p:nvSpPr>
        <p:spPr>
          <a:xfrm>
            <a:off x="6467921" y="5248262"/>
            <a:ext cx="1415700" cy="369300"/>
          </a:xfrm>
          <a:prstGeom prst="rect">
            <a:avLst/>
          </a:prstGeom>
          <a:solidFill>
            <a:srgbClr val="ED7D3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0000"/>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g318e8e695fc_0_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 name="Google Shape;116;g318e8e695fc_0_7"/>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7" name="Google Shape;117;g318e8e695fc_0_7"/>
          <p:cNvSpPr/>
          <p:nvPr/>
        </p:nvSpPr>
        <p:spPr>
          <a:xfrm flipH="1" rot="-2700000">
            <a:off x="891672" y="422133"/>
            <a:ext cx="645306" cy="645306"/>
          </a:xfrm>
          <a:prstGeom prst="rect">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 name="Google Shape;118;g318e8e695fc_0_7"/>
          <p:cNvSpPr/>
          <p:nvPr/>
        </p:nvSpPr>
        <p:spPr>
          <a:xfrm flipH="1" rot="-2700000">
            <a:off x="10043564" y="655106"/>
            <a:ext cx="687308" cy="687308"/>
          </a:xfrm>
          <a:prstGeom prst="rect">
            <a:avLst/>
          </a:pr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 name="Google Shape;119;g318e8e695fc_0_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g318e8e695fc_0_7"/>
          <p:cNvSpPr/>
          <p:nvPr/>
        </p:nvSpPr>
        <p:spPr>
          <a:xfrm flipH="1">
            <a:off x="7976257" y="6115501"/>
            <a:ext cx="1494600" cy="742500"/>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g318e8e695fc_0_7"/>
          <p:cNvSpPr/>
          <p:nvPr/>
        </p:nvSpPr>
        <p:spPr>
          <a:xfrm flipH="1">
            <a:off x="7604183" y="6453143"/>
            <a:ext cx="814800" cy="405000"/>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2" name="Google Shape;122;g318e8e695fc_0_7"/>
          <p:cNvPicPr preferRelativeResize="0"/>
          <p:nvPr/>
        </p:nvPicPr>
        <p:blipFill>
          <a:blip r:embed="rId3">
            <a:alphaModFix/>
          </a:blip>
          <a:stretch>
            <a:fillRect/>
          </a:stretch>
        </p:blipFill>
        <p:spPr>
          <a:xfrm>
            <a:off x="355275" y="1389075"/>
            <a:ext cx="11481450" cy="40798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7" name="Shape 727"/>
        <p:cNvGrpSpPr/>
        <p:nvPr/>
      </p:nvGrpSpPr>
      <p:grpSpPr>
        <a:xfrm>
          <a:off x="0" y="0"/>
          <a:ext cx="0" cy="0"/>
          <a:chOff x="0" y="0"/>
          <a:chExt cx="0" cy="0"/>
        </a:xfrm>
      </p:grpSpPr>
      <p:sp>
        <p:nvSpPr>
          <p:cNvPr id="728" name="Google Shape;728;p25"/>
          <p:cNvSpPr txBox="1"/>
          <p:nvPr>
            <p:ph type="ctrTitle"/>
          </p:nvPr>
        </p:nvSpPr>
        <p:spPr>
          <a:xfrm>
            <a:off x="3922915" y="2876552"/>
            <a:ext cx="7735685" cy="552448"/>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rgbClr val="88BFEC"/>
              </a:buClr>
              <a:buSzPts val="3600"/>
              <a:buFont typeface="Arial"/>
              <a:buNone/>
            </a:pPr>
            <a:r>
              <a:rPr b="1" lang="es-CL" sz="3600">
                <a:solidFill>
                  <a:srgbClr val="88BFEC"/>
                </a:solidFill>
                <a:latin typeface="Arial"/>
                <a:ea typeface="Arial"/>
                <a:cs typeface="Arial"/>
                <a:sym typeface="Arial"/>
              </a:rPr>
              <a:t>ENSAYO N°4: </a:t>
            </a:r>
            <a:br>
              <a:rPr b="1" lang="es-CL" sz="3600">
                <a:solidFill>
                  <a:srgbClr val="88BFEC"/>
                </a:solidFill>
                <a:latin typeface="Arial"/>
                <a:ea typeface="Arial"/>
                <a:cs typeface="Arial"/>
                <a:sym typeface="Arial"/>
              </a:rPr>
            </a:br>
            <a:r>
              <a:rPr b="1" lang="es-CL" sz="3600">
                <a:solidFill>
                  <a:srgbClr val="88BFEC"/>
                </a:solidFill>
                <a:latin typeface="Arial"/>
                <a:ea typeface="Arial"/>
                <a:cs typeface="Arial"/>
                <a:sym typeface="Arial"/>
              </a:rPr>
              <a:t>EDUCACIÓN MEDIA</a:t>
            </a:r>
            <a:endParaRPr/>
          </a:p>
        </p:txBody>
      </p:sp>
      <p:sp>
        <p:nvSpPr>
          <p:cNvPr id="729" name="Google Shape;729;p25"/>
          <p:cNvSpPr txBox="1"/>
          <p:nvPr/>
        </p:nvSpPr>
        <p:spPr>
          <a:xfrm>
            <a:off x="7010400" y="3811647"/>
            <a:ext cx="4648200" cy="501535"/>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9CCCE4"/>
              </a:buClr>
              <a:buSzPts val="3600"/>
              <a:buFont typeface="Arial"/>
              <a:buNone/>
            </a:pPr>
            <a:r>
              <a:rPr b="0" i="0" lang="es-CL" sz="3600" u="none" cap="none" strike="noStrike">
                <a:solidFill>
                  <a:srgbClr val="9CCCE4"/>
                </a:solidFill>
                <a:latin typeface="Calibri"/>
                <a:ea typeface="Calibri"/>
                <a:cs typeface="Calibri"/>
                <a:sym typeface="Calibri"/>
              </a:rPr>
              <a:t>Historia, Geografía y Ciencias Sociales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3" name="Shape 733"/>
        <p:cNvGrpSpPr/>
        <p:nvPr/>
      </p:nvGrpSpPr>
      <p:grpSpPr>
        <a:xfrm>
          <a:off x="0" y="0"/>
          <a:ext cx="0" cy="0"/>
          <a:chOff x="0" y="0"/>
          <a:chExt cx="0" cy="0"/>
        </a:xfrm>
      </p:grpSpPr>
      <p:pic>
        <p:nvPicPr>
          <p:cNvPr id="734" name="Google Shape;734;g317f7e936e3_0_399"/>
          <p:cNvPicPr preferRelativeResize="0"/>
          <p:nvPr/>
        </p:nvPicPr>
        <p:blipFill>
          <a:blip r:embed="rId3">
            <a:alphaModFix/>
          </a:blip>
          <a:stretch>
            <a:fillRect/>
          </a:stretch>
        </p:blipFill>
        <p:spPr>
          <a:xfrm>
            <a:off x="599901" y="308600"/>
            <a:ext cx="10992200" cy="6240800"/>
          </a:xfrm>
          <a:prstGeom prst="rect">
            <a:avLst/>
          </a:prstGeom>
          <a:noFill/>
          <a:ln>
            <a:noFill/>
          </a:ln>
        </p:spPr>
      </p:pic>
      <p:sp>
        <p:nvSpPr>
          <p:cNvPr id="735" name="Google Shape;735;g317f7e936e3_0_399"/>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6" name="Google Shape;736;g317f7e936e3_0_399"/>
          <p:cNvSpPr/>
          <p:nvPr/>
        </p:nvSpPr>
        <p:spPr>
          <a:xfrm flipH="1" rot="-2700000">
            <a:off x="891672" y="422133"/>
            <a:ext cx="645306" cy="645306"/>
          </a:xfrm>
          <a:prstGeom prst="rect">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7" name="Google Shape;737;g317f7e936e3_0_399"/>
          <p:cNvSpPr/>
          <p:nvPr/>
        </p:nvSpPr>
        <p:spPr>
          <a:xfrm flipH="1" rot="-2700000">
            <a:off x="10043564" y="655106"/>
            <a:ext cx="687308" cy="687308"/>
          </a:xfrm>
          <a:prstGeom prst="rect">
            <a:avLst/>
          </a:pr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8" name="Google Shape;738;g317f7e936e3_0_399"/>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9" name="Google Shape;739;g317f7e936e3_0_399"/>
          <p:cNvSpPr/>
          <p:nvPr/>
        </p:nvSpPr>
        <p:spPr>
          <a:xfrm flipH="1">
            <a:off x="7976257" y="6115501"/>
            <a:ext cx="1494600" cy="742500"/>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0" name="Google Shape;740;g317f7e936e3_0_399"/>
          <p:cNvSpPr/>
          <p:nvPr/>
        </p:nvSpPr>
        <p:spPr>
          <a:xfrm flipH="1">
            <a:off x="7604183" y="6453143"/>
            <a:ext cx="814800" cy="405000"/>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1" name="Google Shape;741;g317f7e936e3_0_399"/>
          <p:cNvSpPr txBox="1"/>
          <p:nvPr/>
        </p:nvSpPr>
        <p:spPr>
          <a:xfrm>
            <a:off x="5180564" y="608385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742" name="Google Shape;742;g317f7e936e3_0_399"/>
          <p:cNvSpPr txBox="1"/>
          <p:nvPr/>
        </p:nvSpPr>
        <p:spPr>
          <a:xfrm>
            <a:off x="5862939" y="5235875"/>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743" name="Google Shape;743;g317f7e936e3_0_399"/>
          <p:cNvSpPr txBox="1"/>
          <p:nvPr/>
        </p:nvSpPr>
        <p:spPr>
          <a:xfrm>
            <a:off x="4447246" y="5605174"/>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744" name="Google Shape;744;g317f7e936e3_0_399"/>
          <p:cNvSpPr txBox="1"/>
          <p:nvPr/>
        </p:nvSpPr>
        <p:spPr>
          <a:xfrm>
            <a:off x="6188464" y="4725550"/>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8" name="Shape 748"/>
        <p:cNvGrpSpPr/>
        <p:nvPr/>
      </p:nvGrpSpPr>
      <p:grpSpPr>
        <a:xfrm>
          <a:off x="0" y="0"/>
          <a:ext cx="0" cy="0"/>
          <a:chOff x="0" y="0"/>
          <a:chExt cx="0" cy="0"/>
        </a:xfrm>
      </p:grpSpPr>
      <p:pic>
        <p:nvPicPr>
          <p:cNvPr id="749" name="Google Shape;749;g31a69c05346_0_352"/>
          <p:cNvPicPr preferRelativeResize="0"/>
          <p:nvPr/>
        </p:nvPicPr>
        <p:blipFill>
          <a:blip r:embed="rId3">
            <a:alphaModFix/>
          </a:blip>
          <a:stretch>
            <a:fillRect/>
          </a:stretch>
        </p:blipFill>
        <p:spPr>
          <a:xfrm>
            <a:off x="2272369" y="251113"/>
            <a:ext cx="7647250" cy="6355779"/>
          </a:xfrm>
          <a:prstGeom prst="rect">
            <a:avLst/>
          </a:prstGeom>
          <a:noFill/>
          <a:ln>
            <a:noFill/>
          </a:ln>
        </p:spPr>
      </p:pic>
      <p:sp>
        <p:nvSpPr>
          <p:cNvPr id="750" name="Google Shape;750;g31a69c05346_0_352"/>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1" name="Google Shape;751;g31a69c05346_0_352"/>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2" name="Google Shape;752;g31a69c05346_0_352"/>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3" name="Google Shape;753;g31a69c05346_0_352"/>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4" name="Google Shape;754;g31a69c05346_0_352"/>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5" name="Google Shape;755;g31a69c05346_0_352"/>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6" name="Google Shape;756;g31a69c05346_0_352"/>
          <p:cNvSpPr txBox="1"/>
          <p:nvPr/>
        </p:nvSpPr>
        <p:spPr>
          <a:xfrm>
            <a:off x="5545314" y="62376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757" name="Google Shape;757;g31a69c05346_0_352"/>
          <p:cNvSpPr txBox="1"/>
          <p:nvPr/>
        </p:nvSpPr>
        <p:spPr>
          <a:xfrm>
            <a:off x="4469239" y="5651275"/>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758" name="Google Shape;758;g31a69c05346_0_352"/>
          <p:cNvSpPr txBox="1"/>
          <p:nvPr/>
        </p:nvSpPr>
        <p:spPr>
          <a:xfrm>
            <a:off x="4268596" y="4613574"/>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759" name="Google Shape;759;g31a69c05346_0_352"/>
          <p:cNvSpPr txBox="1"/>
          <p:nvPr/>
        </p:nvSpPr>
        <p:spPr>
          <a:xfrm>
            <a:off x="6188464" y="5103325"/>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3" name="Shape 763"/>
        <p:cNvGrpSpPr/>
        <p:nvPr/>
      </p:nvGrpSpPr>
      <p:grpSpPr>
        <a:xfrm>
          <a:off x="0" y="0"/>
          <a:ext cx="0" cy="0"/>
          <a:chOff x="0" y="0"/>
          <a:chExt cx="0" cy="0"/>
        </a:xfrm>
      </p:grpSpPr>
      <p:sp>
        <p:nvSpPr>
          <p:cNvPr id="764" name="Google Shape;764;g31b744e9390_0_6"/>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5" name="Google Shape;765;g31b744e9390_0_6"/>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6" name="Google Shape;766;g31b744e9390_0_6"/>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7" name="Google Shape;767;g31b744e9390_0_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8" name="Google Shape;768;g31b744e9390_0_6"/>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9" name="Google Shape;769;g31b744e9390_0_6"/>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0" name="Google Shape;770;g31b744e9390_0_6"/>
          <p:cNvSpPr txBox="1"/>
          <p:nvPr/>
        </p:nvSpPr>
        <p:spPr>
          <a:xfrm>
            <a:off x="333675" y="1512163"/>
            <a:ext cx="11118900" cy="46299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lang="es-CL" sz="2500">
                <a:solidFill>
                  <a:schemeClr val="dk1"/>
                </a:solidFill>
                <a:latin typeface="Calibri"/>
                <a:ea typeface="Calibri"/>
                <a:cs typeface="Calibri"/>
                <a:sym typeface="Calibri"/>
              </a:rPr>
              <a:t>¿Qué es la demanda inelástica?</a:t>
            </a:r>
            <a:endParaRPr b="1" sz="25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5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500">
                <a:solidFill>
                  <a:schemeClr val="dk1"/>
                </a:solidFill>
                <a:latin typeface="Calibri"/>
                <a:ea typeface="Calibri"/>
                <a:cs typeface="Calibri"/>
                <a:sym typeface="Calibri"/>
              </a:rPr>
              <a:t>Se produce cuando la cantidad demandada de un producto cambia muy poco ante una variación en su precio. Existen varios factores que determinan la elasticidad de la demanda en un momento dado: </a:t>
            </a:r>
            <a:endParaRPr sz="25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500">
              <a:solidFill>
                <a:schemeClr val="dk1"/>
              </a:solidFill>
              <a:latin typeface="Calibri"/>
              <a:ea typeface="Calibri"/>
              <a:cs typeface="Calibri"/>
              <a:sym typeface="Calibri"/>
            </a:endParaRPr>
          </a:p>
          <a:p>
            <a:pPr indent="-387350" lvl="0" marL="457200" marR="0" rtl="0" algn="just">
              <a:lnSpc>
                <a:spcPct val="100000"/>
              </a:lnSpc>
              <a:spcBef>
                <a:spcPts val="0"/>
              </a:spcBef>
              <a:spcAft>
                <a:spcPts val="0"/>
              </a:spcAft>
              <a:buClr>
                <a:schemeClr val="dk1"/>
              </a:buClr>
              <a:buSzPts val="2500"/>
              <a:buFont typeface="Calibri"/>
              <a:buAutoNum type="arabicPeriod"/>
            </a:pPr>
            <a:r>
              <a:rPr lang="es-CL" sz="2500">
                <a:solidFill>
                  <a:schemeClr val="dk1"/>
                </a:solidFill>
                <a:latin typeface="Calibri"/>
                <a:ea typeface="Calibri"/>
                <a:cs typeface="Calibri"/>
                <a:sym typeface="Calibri"/>
              </a:rPr>
              <a:t>Cuando no existen o hay poca posibilidad de sustitutos, la elasticidad de la demanda es menor</a:t>
            </a:r>
            <a:endParaRPr sz="2500">
              <a:solidFill>
                <a:schemeClr val="dk1"/>
              </a:solidFill>
              <a:latin typeface="Calibri"/>
              <a:ea typeface="Calibri"/>
              <a:cs typeface="Calibri"/>
              <a:sym typeface="Calibri"/>
            </a:endParaRPr>
          </a:p>
          <a:p>
            <a:pPr indent="-387350" lvl="0" marL="457200" marR="0" rtl="0" algn="just">
              <a:lnSpc>
                <a:spcPct val="100000"/>
              </a:lnSpc>
              <a:spcBef>
                <a:spcPts val="0"/>
              </a:spcBef>
              <a:spcAft>
                <a:spcPts val="0"/>
              </a:spcAft>
              <a:buClr>
                <a:schemeClr val="dk1"/>
              </a:buClr>
              <a:buSzPts val="2500"/>
              <a:buFont typeface="Calibri"/>
              <a:buAutoNum type="arabicPeriod"/>
            </a:pPr>
            <a:r>
              <a:rPr lang="es-CL" sz="2500">
                <a:solidFill>
                  <a:schemeClr val="dk1"/>
                </a:solidFill>
                <a:latin typeface="Calibri"/>
                <a:ea typeface="Calibri"/>
                <a:cs typeface="Calibri"/>
                <a:sym typeface="Calibri"/>
              </a:rPr>
              <a:t>Los bienes que el consumidor considera imprescindibles tienen una demanda más inelástica (por ejemplo, la insulina)</a:t>
            </a:r>
            <a:endParaRPr sz="2500">
              <a:solidFill>
                <a:schemeClr val="dk1"/>
              </a:solidFill>
              <a:latin typeface="Calibri"/>
              <a:ea typeface="Calibri"/>
              <a:cs typeface="Calibri"/>
              <a:sym typeface="Calibri"/>
            </a:endParaRPr>
          </a:p>
          <a:p>
            <a:pPr indent="-387350" lvl="0" marL="457200" marR="0" rtl="0" algn="just">
              <a:lnSpc>
                <a:spcPct val="100000"/>
              </a:lnSpc>
              <a:spcBef>
                <a:spcPts val="0"/>
              </a:spcBef>
              <a:spcAft>
                <a:spcPts val="0"/>
              </a:spcAft>
              <a:buClr>
                <a:schemeClr val="dk1"/>
              </a:buClr>
              <a:buSzPts val="2500"/>
              <a:buFont typeface="Calibri"/>
              <a:buAutoNum type="arabicPeriod"/>
            </a:pPr>
            <a:r>
              <a:rPr lang="es-CL" sz="2500">
                <a:solidFill>
                  <a:schemeClr val="dk1"/>
                </a:solidFill>
                <a:latin typeface="Calibri"/>
                <a:ea typeface="Calibri"/>
                <a:cs typeface="Calibri"/>
                <a:sym typeface="Calibri"/>
              </a:rPr>
              <a:t>En el corto plazo, la demanda tiende a ser más inelástica </a:t>
            </a:r>
            <a:endParaRPr sz="25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20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4" name="Shape 774"/>
        <p:cNvGrpSpPr/>
        <p:nvPr/>
      </p:nvGrpSpPr>
      <p:grpSpPr>
        <a:xfrm>
          <a:off x="0" y="0"/>
          <a:ext cx="0" cy="0"/>
          <a:chOff x="0" y="0"/>
          <a:chExt cx="0" cy="0"/>
        </a:xfrm>
      </p:grpSpPr>
      <p:sp>
        <p:nvSpPr>
          <p:cNvPr id="775" name="Google Shape;775;g31b744e9390_0_21"/>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6" name="Google Shape;776;g31b744e9390_0_21"/>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7" name="Google Shape;777;g31b744e9390_0_21"/>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8" name="Google Shape;778;g31b744e9390_0_2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9" name="Google Shape;779;g31b744e9390_0_21"/>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0" name="Google Shape;780;g31b744e9390_0_21"/>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1" name="Google Shape;781;g31b744e9390_0_21"/>
          <p:cNvSpPr txBox="1"/>
          <p:nvPr/>
        </p:nvSpPr>
        <p:spPr>
          <a:xfrm>
            <a:off x="374275" y="1480825"/>
            <a:ext cx="5841300" cy="52014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lang="es-CL" sz="2200">
                <a:solidFill>
                  <a:schemeClr val="dk1"/>
                </a:solidFill>
                <a:latin typeface="Calibri"/>
                <a:ea typeface="Calibri"/>
                <a:cs typeface="Calibri"/>
                <a:sym typeface="Calibri"/>
              </a:rPr>
              <a:t>Demanda inelástica perfecta</a:t>
            </a:r>
            <a:endParaRPr b="1"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200">
                <a:solidFill>
                  <a:schemeClr val="dk1"/>
                </a:solidFill>
                <a:latin typeface="Calibri"/>
                <a:ea typeface="Calibri"/>
                <a:cs typeface="Calibri"/>
                <a:sym typeface="Calibri"/>
              </a:rPr>
              <a:t>En este caso, la demanda no varía nada, a pesar de movimientos en el precio. Esto ocurriría en casos de </a:t>
            </a:r>
            <a:r>
              <a:rPr b="1" lang="es-CL" sz="2200">
                <a:solidFill>
                  <a:schemeClr val="dk1"/>
                </a:solidFill>
                <a:latin typeface="Calibri"/>
                <a:ea typeface="Calibri"/>
                <a:cs typeface="Calibri"/>
                <a:sym typeface="Calibri"/>
              </a:rPr>
              <a:t>competencia imperfecta</a:t>
            </a:r>
            <a:r>
              <a:rPr lang="es-CL" sz="2200">
                <a:solidFill>
                  <a:schemeClr val="dk1"/>
                </a:solidFill>
                <a:latin typeface="Calibri"/>
                <a:ea typeface="Calibri"/>
                <a:cs typeface="Calibri"/>
                <a:sym typeface="Calibri"/>
              </a:rPr>
              <a:t>, es decir, un tipo de mercado en el que los vendedores pueden influir significativamente en el precio de sus productos o servicios, debido a la diferenciación de productos o a la cantidad limitada de competidores.</a:t>
            </a:r>
            <a:endParaRPr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200">
                <a:solidFill>
                  <a:schemeClr val="dk1"/>
                </a:solidFill>
                <a:latin typeface="Calibri"/>
                <a:ea typeface="Calibri"/>
                <a:cs typeface="Calibri"/>
                <a:sym typeface="Calibri"/>
              </a:rPr>
              <a:t>Gráficamente, la demanda inelástica perfecta será </a:t>
            </a:r>
            <a:r>
              <a:rPr b="1" lang="es-CL" sz="2200">
                <a:solidFill>
                  <a:schemeClr val="dk1"/>
                </a:solidFill>
                <a:latin typeface="Calibri"/>
                <a:ea typeface="Calibri"/>
                <a:cs typeface="Calibri"/>
                <a:sym typeface="Calibri"/>
              </a:rPr>
              <a:t>completamente vertical</a:t>
            </a:r>
            <a:r>
              <a:rPr lang="es-CL" sz="2200">
                <a:solidFill>
                  <a:schemeClr val="dk1"/>
                </a:solidFill>
                <a:latin typeface="Calibri"/>
                <a:ea typeface="Calibri"/>
                <a:cs typeface="Calibri"/>
                <a:sym typeface="Calibri"/>
              </a:rPr>
              <a:t>, por el contrario, la demanda elástica perfecta sería completamente horizontal.</a:t>
            </a:r>
            <a:r>
              <a:rPr lang="es-CL" sz="2500">
                <a:solidFill>
                  <a:schemeClr val="dk1"/>
                </a:solidFill>
                <a:latin typeface="Calibri"/>
                <a:ea typeface="Calibri"/>
                <a:cs typeface="Calibri"/>
                <a:sym typeface="Calibri"/>
              </a:rPr>
              <a:t> </a:t>
            </a:r>
            <a:endParaRPr sz="25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200">
              <a:solidFill>
                <a:schemeClr val="dk1"/>
              </a:solidFill>
              <a:latin typeface="Calibri"/>
              <a:ea typeface="Calibri"/>
              <a:cs typeface="Calibri"/>
              <a:sym typeface="Calibri"/>
            </a:endParaRPr>
          </a:p>
        </p:txBody>
      </p:sp>
      <p:pic>
        <p:nvPicPr>
          <p:cNvPr id="782" name="Google Shape;782;g31b744e9390_0_21"/>
          <p:cNvPicPr preferRelativeResize="0"/>
          <p:nvPr/>
        </p:nvPicPr>
        <p:blipFill>
          <a:blip r:embed="rId3">
            <a:alphaModFix/>
          </a:blip>
          <a:stretch>
            <a:fillRect/>
          </a:stretch>
        </p:blipFill>
        <p:spPr>
          <a:xfrm>
            <a:off x="6550625" y="1918560"/>
            <a:ext cx="5200433" cy="4325942"/>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6" name="Shape 786"/>
        <p:cNvGrpSpPr/>
        <p:nvPr/>
      </p:nvGrpSpPr>
      <p:grpSpPr>
        <a:xfrm>
          <a:off x="0" y="0"/>
          <a:ext cx="0" cy="0"/>
          <a:chOff x="0" y="0"/>
          <a:chExt cx="0" cy="0"/>
        </a:xfrm>
      </p:grpSpPr>
      <p:pic>
        <p:nvPicPr>
          <p:cNvPr id="787" name="Google Shape;787;g31a69c05346_0_367"/>
          <p:cNvPicPr preferRelativeResize="0"/>
          <p:nvPr/>
        </p:nvPicPr>
        <p:blipFill>
          <a:blip r:embed="rId3">
            <a:alphaModFix/>
          </a:blip>
          <a:stretch>
            <a:fillRect/>
          </a:stretch>
        </p:blipFill>
        <p:spPr>
          <a:xfrm>
            <a:off x="166838" y="1688491"/>
            <a:ext cx="11858329" cy="3480737"/>
          </a:xfrm>
          <a:prstGeom prst="rect">
            <a:avLst/>
          </a:prstGeom>
          <a:noFill/>
          <a:ln>
            <a:noFill/>
          </a:ln>
        </p:spPr>
      </p:pic>
      <p:sp>
        <p:nvSpPr>
          <p:cNvPr id="788" name="Google Shape;788;g31a69c05346_0_367"/>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9" name="Google Shape;789;g31a69c05346_0_367"/>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0" name="Google Shape;790;g31a69c05346_0_367"/>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1" name="Google Shape;791;g31a69c05346_0_36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2" name="Google Shape;792;g31a69c05346_0_367"/>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3" name="Google Shape;793;g31a69c05346_0_367"/>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4" name="Google Shape;794;g31a69c05346_0_367"/>
          <p:cNvSpPr txBox="1"/>
          <p:nvPr/>
        </p:nvSpPr>
        <p:spPr>
          <a:xfrm>
            <a:off x="5891889" y="3630425"/>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795" name="Google Shape;795;g31a69c05346_0_367"/>
          <p:cNvSpPr txBox="1"/>
          <p:nvPr/>
        </p:nvSpPr>
        <p:spPr>
          <a:xfrm>
            <a:off x="4888764" y="457985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796" name="Google Shape;796;g31a69c05346_0_367"/>
          <p:cNvSpPr txBox="1"/>
          <p:nvPr/>
        </p:nvSpPr>
        <p:spPr>
          <a:xfrm>
            <a:off x="7223371" y="3244212"/>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797" name="Google Shape;797;g31a69c05346_0_367"/>
          <p:cNvSpPr txBox="1"/>
          <p:nvPr/>
        </p:nvSpPr>
        <p:spPr>
          <a:xfrm>
            <a:off x="6676189" y="4210550"/>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1" name="Shape 801"/>
        <p:cNvGrpSpPr/>
        <p:nvPr/>
      </p:nvGrpSpPr>
      <p:grpSpPr>
        <a:xfrm>
          <a:off x="0" y="0"/>
          <a:ext cx="0" cy="0"/>
          <a:chOff x="0" y="0"/>
          <a:chExt cx="0" cy="0"/>
        </a:xfrm>
      </p:grpSpPr>
      <p:sp>
        <p:nvSpPr>
          <p:cNvPr id="802" name="Google Shape;802;g31a69c05346_0_382"/>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3" name="Google Shape;803;g31a69c05346_0_382"/>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4" name="Google Shape;804;g31a69c05346_0_382"/>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5" name="Google Shape;805;g31a69c05346_0_382"/>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6" name="Google Shape;806;g31a69c05346_0_382"/>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7" name="Google Shape;807;g31a69c05346_0_382"/>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08" name="Google Shape;808;g31a69c05346_0_382"/>
          <p:cNvPicPr preferRelativeResize="0"/>
          <p:nvPr/>
        </p:nvPicPr>
        <p:blipFill>
          <a:blip r:embed="rId3">
            <a:alphaModFix/>
          </a:blip>
          <a:stretch>
            <a:fillRect/>
          </a:stretch>
        </p:blipFill>
        <p:spPr>
          <a:xfrm>
            <a:off x="881250" y="512750"/>
            <a:ext cx="10429501" cy="60518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2" name="Shape 812"/>
        <p:cNvGrpSpPr/>
        <p:nvPr/>
      </p:nvGrpSpPr>
      <p:grpSpPr>
        <a:xfrm>
          <a:off x="0" y="0"/>
          <a:ext cx="0" cy="0"/>
          <a:chOff x="0" y="0"/>
          <a:chExt cx="0" cy="0"/>
        </a:xfrm>
      </p:grpSpPr>
      <p:sp>
        <p:nvSpPr>
          <p:cNvPr id="813" name="Google Shape;813;g31a69c05346_0_398"/>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4" name="Google Shape;814;g31a69c05346_0_398"/>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5" name="Google Shape;815;g31a69c05346_0_398"/>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6" name="Google Shape;816;g31a69c05346_0_39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7" name="Google Shape;817;g31a69c05346_0_398"/>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8" name="Google Shape;818;g31a69c05346_0_398"/>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9" name="Google Shape;819;g31a69c05346_0_398"/>
          <p:cNvSpPr txBox="1"/>
          <p:nvPr/>
        </p:nvSpPr>
        <p:spPr>
          <a:xfrm>
            <a:off x="5562464" y="3101475"/>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820" name="Google Shape;820;g31a69c05346_0_398"/>
          <p:cNvSpPr txBox="1"/>
          <p:nvPr/>
        </p:nvSpPr>
        <p:spPr>
          <a:xfrm>
            <a:off x="9679364" y="47971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821" name="Google Shape;821;g31a69c05346_0_398"/>
          <p:cNvSpPr txBox="1"/>
          <p:nvPr/>
        </p:nvSpPr>
        <p:spPr>
          <a:xfrm>
            <a:off x="8418971" y="5625124"/>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822" name="Google Shape;822;g31a69c05346_0_398"/>
          <p:cNvSpPr txBox="1"/>
          <p:nvPr/>
        </p:nvSpPr>
        <p:spPr>
          <a:xfrm>
            <a:off x="9356639" y="3954225"/>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823" name="Google Shape;823;g31a69c05346_0_398"/>
          <p:cNvSpPr txBox="1"/>
          <p:nvPr/>
        </p:nvSpPr>
        <p:spPr>
          <a:xfrm>
            <a:off x="355200" y="1348450"/>
            <a:ext cx="11481600" cy="46689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700">
                <a:solidFill>
                  <a:schemeClr val="dk1"/>
                </a:solidFill>
                <a:latin typeface="Calibri"/>
                <a:ea typeface="Calibri"/>
                <a:cs typeface="Calibri"/>
                <a:sym typeface="Calibri"/>
              </a:rPr>
              <a:t>Basándose en la respuesta anterior, ¿cuál de las siguientes posibilidades de retroalimentación favorecería de mejor forma el aprendizaje del estudiante?</a:t>
            </a:r>
            <a:endParaRPr sz="27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700">
              <a:solidFill>
                <a:schemeClr val="dk1"/>
              </a:solidFill>
              <a:latin typeface="Calibri"/>
              <a:ea typeface="Calibri"/>
              <a:cs typeface="Calibri"/>
              <a:sym typeface="Calibri"/>
            </a:endParaRPr>
          </a:p>
          <a:p>
            <a:pPr indent="-400050" lvl="0" marL="457200" marR="0" rtl="0" algn="just">
              <a:lnSpc>
                <a:spcPct val="100000"/>
              </a:lnSpc>
              <a:spcBef>
                <a:spcPts val="0"/>
              </a:spcBef>
              <a:spcAft>
                <a:spcPts val="0"/>
              </a:spcAft>
              <a:buClr>
                <a:schemeClr val="dk1"/>
              </a:buClr>
              <a:buSzPts val="2700"/>
              <a:buFont typeface="Calibri"/>
              <a:buAutoNum type="alphaLcPeriod"/>
            </a:pPr>
            <a:r>
              <a:rPr lang="es-CL" sz="2700">
                <a:solidFill>
                  <a:schemeClr val="dk1"/>
                </a:solidFill>
                <a:latin typeface="Calibri"/>
                <a:ea typeface="Calibri"/>
                <a:cs typeface="Calibri"/>
                <a:sym typeface="Calibri"/>
              </a:rPr>
              <a:t>Piensa qué pasa cuando la oferta no satisface la demanda y cómo se debería graficar esa situación en la curva</a:t>
            </a:r>
            <a:endParaRPr sz="2700">
              <a:solidFill>
                <a:schemeClr val="dk1"/>
              </a:solidFill>
              <a:latin typeface="Calibri"/>
              <a:ea typeface="Calibri"/>
              <a:cs typeface="Calibri"/>
              <a:sym typeface="Calibri"/>
            </a:endParaRPr>
          </a:p>
          <a:p>
            <a:pPr indent="-400050" lvl="0" marL="457200" marR="0" rtl="0" algn="just">
              <a:lnSpc>
                <a:spcPct val="100000"/>
              </a:lnSpc>
              <a:spcBef>
                <a:spcPts val="0"/>
              </a:spcBef>
              <a:spcAft>
                <a:spcPts val="0"/>
              </a:spcAft>
              <a:buClr>
                <a:schemeClr val="dk1"/>
              </a:buClr>
              <a:buSzPts val="2700"/>
              <a:buFont typeface="Calibri"/>
              <a:buAutoNum type="alphaLcPeriod"/>
            </a:pPr>
            <a:r>
              <a:rPr lang="es-CL" sz="2700">
                <a:solidFill>
                  <a:schemeClr val="dk1"/>
                </a:solidFill>
                <a:latin typeface="Calibri"/>
                <a:ea typeface="Calibri"/>
                <a:cs typeface="Calibri"/>
                <a:sym typeface="Calibri"/>
              </a:rPr>
              <a:t>Recuerda que la escasez se produce cuando hay más demanda que oferta. ¿Cómo graficarías la demanda de un bien si su precio sube?</a:t>
            </a:r>
            <a:endParaRPr sz="2700">
              <a:solidFill>
                <a:schemeClr val="dk1"/>
              </a:solidFill>
              <a:latin typeface="Calibri"/>
              <a:ea typeface="Calibri"/>
              <a:cs typeface="Calibri"/>
              <a:sym typeface="Calibri"/>
            </a:endParaRPr>
          </a:p>
          <a:p>
            <a:pPr indent="-400050" lvl="0" marL="457200" marR="0" rtl="0" algn="just">
              <a:lnSpc>
                <a:spcPct val="100000"/>
              </a:lnSpc>
              <a:spcBef>
                <a:spcPts val="0"/>
              </a:spcBef>
              <a:spcAft>
                <a:spcPts val="0"/>
              </a:spcAft>
              <a:buClr>
                <a:schemeClr val="dk1"/>
              </a:buClr>
              <a:buSzPts val="2700"/>
              <a:buFont typeface="Calibri"/>
              <a:buAutoNum type="alphaLcPeriod"/>
            </a:pPr>
            <a:r>
              <a:rPr lang="es-CL" sz="2700">
                <a:solidFill>
                  <a:schemeClr val="dk1"/>
                </a:solidFill>
                <a:latin typeface="Calibri"/>
                <a:ea typeface="Calibri"/>
                <a:cs typeface="Calibri"/>
                <a:sym typeface="Calibri"/>
              </a:rPr>
              <a:t>Fíjate, en tu gráfico representaste un nuevo punto de </a:t>
            </a:r>
            <a:r>
              <a:rPr lang="es-CL" sz="2700">
                <a:solidFill>
                  <a:schemeClr val="dk1"/>
                </a:solidFill>
                <a:latin typeface="Calibri"/>
                <a:ea typeface="Calibri"/>
                <a:cs typeface="Calibri"/>
                <a:sym typeface="Calibri"/>
              </a:rPr>
              <a:t>equilibrio</a:t>
            </a:r>
            <a:r>
              <a:rPr lang="es-CL" sz="2700">
                <a:solidFill>
                  <a:schemeClr val="dk1"/>
                </a:solidFill>
                <a:latin typeface="Calibri"/>
                <a:ea typeface="Calibri"/>
                <a:cs typeface="Calibri"/>
                <a:sym typeface="Calibri"/>
              </a:rPr>
              <a:t> entre oferta y demanda. Por lo tanto, no se produjo escasez en ese mercado</a:t>
            </a:r>
            <a:endParaRPr sz="2700">
              <a:solidFill>
                <a:schemeClr val="dk1"/>
              </a:solidFill>
              <a:latin typeface="Calibri"/>
              <a:ea typeface="Calibri"/>
              <a:cs typeface="Calibri"/>
              <a:sym typeface="Calibri"/>
            </a:endParaRPr>
          </a:p>
          <a:p>
            <a:pPr indent="-400050" lvl="0" marL="457200" marR="0" rtl="0" algn="just">
              <a:lnSpc>
                <a:spcPct val="100000"/>
              </a:lnSpc>
              <a:spcBef>
                <a:spcPts val="0"/>
              </a:spcBef>
              <a:spcAft>
                <a:spcPts val="0"/>
              </a:spcAft>
              <a:buClr>
                <a:schemeClr val="dk1"/>
              </a:buClr>
              <a:buSzPts val="2700"/>
              <a:buFont typeface="Calibri"/>
              <a:buAutoNum type="alphaLcPeriod"/>
            </a:pPr>
            <a:r>
              <a:rPr lang="es-CL" sz="2700">
                <a:solidFill>
                  <a:schemeClr val="dk1"/>
                </a:solidFill>
                <a:latin typeface="Calibri"/>
                <a:ea typeface="Calibri"/>
                <a:cs typeface="Calibri"/>
                <a:sym typeface="Calibri"/>
              </a:rPr>
              <a:t>¿Qué implica el exceso de demanda? Te sugiero repasar lo explicado sobre la ley de la oferta y la demanda y que corrijas tu gráfico</a:t>
            </a:r>
            <a:endParaRPr b="0" i="0" sz="29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7" name="Shape 827"/>
        <p:cNvGrpSpPr/>
        <p:nvPr/>
      </p:nvGrpSpPr>
      <p:grpSpPr>
        <a:xfrm>
          <a:off x="0" y="0"/>
          <a:ext cx="0" cy="0"/>
          <a:chOff x="0" y="0"/>
          <a:chExt cx="0" cy="0"/>
        </a:xfrm>
      </p:grpSpPr>
      <p:sp>
        <p:nvSpPr>
          <p:cNvPr id="828" name="Google Shape;828;g319773b669a_0_296"/>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9" name="Google Shape;829;g319773b669a_0_296"/>
          <p:cNvSpPr/>
          <p:nvPr/>
        </p:nvSpPr>
        <p:spPr>
          <a:xfrm flipH="1" rot="-2700000">
            <a:off x="891672" y="422133"/>
            <a:ext cx="645306" cy="645306"/>
          </a:xfrm>
          <a:prstGeom prst="rect">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0" name="Google Shape;830;g319773b669a_0_296"/>
          <p:cNvSpPr/>
          <p:nvPr/>
        </p:nvSpPr>
        <p:spPr>
          <a:xfrm flipH="1" rot="-2700000">
            <a:off x="10043564" y="655106"/>
            <a:ext cx="687308" cy="687308"/>
          </a:xfrm>
          <a:prstGeom prst="rect">
            <a:avLst/>
          </a:pr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1" name="Google Shape;831;g319773b669a_0_29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2" name="Google Shape;832;g319773b669a_0_296"/>
          <p:cNvSpPr/>
          <p:nvPr/>
        </p:nvSpPr>
        <p:spPr>
          <a:xfrm flipH="1">
            <a:off x="7976257" y="6115501"/>
            <a:ext cx="1494600" cy="742500"/>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3" name="Google Shape;833;g319773b669a_0_296"/>
          <p:cNvSpPr/>
          <p:nvPr/>
        </p:nvSpPr>
        <p:spPr>
          <a:xfrm flipH="1">
            <a:off x="7604183" y="6453143"/>
            <a:ext cx="814800" cy="405000"/>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34" name="Google Shape;834;g319773b669a_0_296"/>
          <p:cNvPicPr preferRelativeResize="0"/>
          <p:nvPr/>
        </p:nvPicPr>
        <p:blipFill>
          <a:blip r:embed="rId3">
            <a:alphaModFix/>
          </a:blip>
          <a:stretch>
            <a:fillRect/>
          </a:stretch>
        </p:blipFill>
        <p:spPr>
          <a:xfrm>
            <a:off x="483663" y="419300"/>
            <a:ext cx="11224675" cy="6019399"/>
          </a:xfrm>
          <a:prstGeom prst="rect">
            <a:avLst/>
          </a:prstGeom>
          <a:noFill/>
          <a:ln>
            <a:noFill/>
          </a:ln>
        </p:spPr>
      </p:pic>
      <p:sp>
        <p:nvSpPr>
          <p:cNvPr id="835" name="Google Shape;835;g319773b669a_0_296"/>
          <p:cNvSpPr txBox="1"/>
          <p:nvPr/>
        </p:nvSpPr>
        <p:spPr>
          <a:xfrm>
            <a:off x="6657939" y="5253725"/>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836" name="Google Shape;836;g319773b669a_0_296"/>
          <p:cNvSpPr txBox="1"/>
          <p:nvPr/>
        </p:nvSpPr>
        <p:spPr>
          <a:xfrm>
            <a:off x="6092564" y="60694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837" name="Google Shape;837;g319773b669a_0_296"/>
          <p:cNvSpPr txBox="1"/>
          <p:nvPr/>
        </p:nvSpPr>
        <p:spPr>
          <a:xfrm>
            <a:off x="5983089" y="3791025"/>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838" name="Google Shape;838;g319773b669a_0_296"/>
          <p:cNvSpPr txBox="1"/>
          <p:nvPr/>
        </p:nvSpPr>
        <p:spPr>
          <a:xfrm>
            <a:off x="7770571" y="4520962"/>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2" name="Shape 842"/>
        <p:cNvGrpSpPr/>
        <p:nvPr/>
      </p:nvGrpSpPr>
      <p:grpSpPr>
        <a:xfrm>
          <a:off x="0" y="0"/>
          <a:ext cx="0" cy="0"/>
          <a:chOff x="0" y="0"/>
          <a:chExt cx="0" cy="0"/>
        </a:xfrm>
      </p:grpSpPr>
      <p:sp>
        <p:nvSpPr>
          <p:cNvPr id="843" name="Google Shape;843;g319773b669a_0_308"/>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4" name="Google Shape;844;g319773b669a_0_308"/>
          <p:cNvSpPr/>
          <p:nvPr/>
        </p:nvSpPr>
        <p:spPr>
          <a:xfrm flipH="1" rot="-2700000">
            <a:off x="891672" y="422133"/>
            <a:ext cx="645306" cy="645306"/>
          </a:xfrm>
          <a:prstGeom prst="rect">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5" name="Google Shape;845;g319773b669a_0_308"/>
          <p:cNvSpPr/>
          <p:nvPr/>
        </p:nvSpPr>
        <p:spPr>
          <a:xfrm flipH="1" rot="-2700000">
            <a:off x="10043564" y="655106"/>
            <a:ext cx="687308" cy="687308"/>
          </a:xfrm>
          <a:prstGeom prst="rect">
            <a:avLst/>
          </a:pr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6" name="Google Shape;846;g319773b669a_0_30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7" name="Google Shape;847;g319773b669a_0_308"/>
          <p:cNvSpPr/>
          <p:nvPr/>
        </p:nvSpPr>
        <p:spPr>
          <a:xfrm flipH="1">
            <a:off x="7976257" y="6115501"/>
            <a:ext cx="1494600" cy="742500"/>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8" name="Google Shape;848;g319773b669a_0_308"/>
          <p:cNvSpPr/>
          <p:nvPr/>
        </p:nvSpPr>
        <p:spPr>
          <a:xfrm flipH="1">
            <a:off x="7604183" y="6453143"/>
            <a:ext cx="814800" cy="405000"/>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49" name="Google Shape;849;g319773b669a_0_308"/>
          <p:cNvPicPr preferRelativeResize="0"/>
          <p:nvPr/>
        </p:nvPicPr>
        <p:blipFill>
          <a:blip r:embed="rId3">
            <a:alphaModFix/>
          </a:blip>
          <a:stretch>
            <a:fillRect/>
          </a:stretch>
        </p:blipFill>
        <p:spPr>
          <a:xfrm>
            <a:off x="493325" y="915478"/>
            <a:ext cx="11205350" cy="5027050"/>
          </a:xfrm>
          <a:prstGeom prst="rect">
            <a:avLst/>
          </a:prstGeom>
          <a:noFill/>
          <a:ln>
            <a:noFill/>
          </a:ln>
        </p:spPr>
      </p:pic>
      <p:sp>
        <p:nvSpPr>
          <p:cNvPr id="850" name="Google Shape;850;g319773b669a_0_308"/>
          <p:cNvSpPr txBox="1"/>
          <p:nvPr/>
        </p:nvSpPr>
        <p:spPr>
          <a:xfrm>
            <a:off x="6669964" y="3976975"/>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851" name="Google Shape;851;g319773b669a_0_308"/>
          <p:cNvSpPr txBox="1"/>
          <p:nvPr/>
        </p:nvSpPr>
        <p:spPr>
          <a:xfrm>
            <a:off x="6099014" y="4913675"/>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852" name="Google Shape;852;g319773b669a_0_308"/>
          <p:cNvSpPr txBox="1"/>
          <p:nvPr/>
        </p:nvSpPr>
        <p:spPr>
          <a:xfrm>
            <a:off x="5709514" y="5414325"/>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853" name="Google Shape;853;g319773b669a_0_308"/>
          <p:cNvSpPr txBox="1"/>
          <p:nvPr/>
        </p:nvSpPr>
        <p:spPr>
          <a:xfrm>
            <a:off x="4906996" y="4413037"/>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g31a69c05346_0_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8" name="Google Shape;128;g31a69c05346_0_3"/>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g31a69c05346_0_3"/>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0" name="Google Shape;130;g31a69c05346_0_3"/>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g31a69c05346_0_3"/>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 name="Google Shape;132;g31a69c05346_0_3"/>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3" name="Google Shape;133;g31a69c05346_0_3"/>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4" name="Google Shape;134;g31a69c05346_0_3"/>
          <p:cNvPicPr preferRelativeResize="0"/>
          <p:nvPr/>
        </p:nvPicPr>
        <p:blipFill>
          <a:blip r:embed="rId3">
            <a:alphaModFix/>
          </a:blip>
          <a:stretch>
            <a:fillRect/>
          </a:stretch>
        </p:blipFill>
        <p:spPr>
          <a:xfrm>
            <a:off x="543975" y="1377075"/>
            <a:ext cx="11104050" cy="41038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7" name="Shape 857"/>
        <p:cNvGrpSpPr/>
        <p:nvPr/>
      </p:nvGrpSpPr>
      <p:grpSpPr>
        <a:xfrm>
          <a:off x="0" y="0"/>
          <a:ext cx="0" cy="0"/>
          <a:chOff x="0" y="0"/>
          <a:chExt cx="0" cy="0"/>
        </a:xfrm>
      </p:grpSpPr>
      <p:sp>
        <p:nvSpPr>
          <p:cNvPr id="858" name="Google Shape;858;g31a69c05346_0_41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9" name="Google Shape;859;g31a69c05346_0_415"/>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0" name="Google Shape;860;g31a69c05346_0_415"/>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1" name="Google Shape;861;g31a69c05346_0_41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2" name="Google Shape;862;g31a69c05346_0_415"/>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3" name="Google Shape;863;g31a69c05346_0_415"/>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4" name="Google Shape;864;g31a69c05346_0_415"/>
          <p:cNvPicPr preferRelativeResize="0"/>
          <p:nvPr/>
        </p:nvPicPr>
        <p:blipFill>
          <a:blip r:embed="rId3">
            <a:alphaModFix/>
          </a:blip>
          <a:stretch>
            <a:fillRect/>
          </a:stretch>
        </p:blipFill>
        <p:spPr>
          <a:xfrm>
            <a:off x="225350" y="2597005"/>
            <a:ext cx="6728725" cy="4261000"/>
          </a:xfrm>
          <a:prstGeom prst="rect">
            <a:avLst/>
          </a:prstGeom>
          <a:noFill/>
          <a:ln>
            <a:noFill/>
          </a:ln>
        </p:spPr>
      </p:pic>
      <p:sp>
        <p:nvSpPr>
          <p:cNvPr id="865" name="Google Shape;865;g31a69c05346_0_415"/>
          <p:cNvSpPr txBox="1"/>
          <p:nvPr/>
        </p:nvSpPr>
        <p:spPr>
          <a:xfrm>
            <a:off x="225350" y="512750"/>
            <a:ext cx="9475800" cy="17991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200">
                <a:solidFill>
                  <a:schemeClr val="dk1"/>
                </a:solidFill>
                <a:latin typeface="Calibri"/>
                <a:ea typeface="Calibri"/>
                <a:cs typeface="Calibri"/>
                <a:sym typeface="Calibri"/>
              </a:rPr>
              <a:t>Una profesora, en la unidad “Las personas y el funcionamiento del mercado”, después de ver los conceptos de oferta y demanda, iniciará el análisis de gráficos para que sus estudiantes de 1° medio  puedan comprender cómo es el funcionamiento de estas variables en el mercado. Para ello, les mostrará una imagen como la siguiente:</a:t>
            </a:r>
            <a:endParaRPr b="0" i="0" sz="2400" u="none" cap="none" strike="noStrike">
              <a:solidFill>
                <a:schemeClr val="dk1"/>
              </a:solidFill>
              <a:latin typeface="Calibri"/>
              <a:ea typeface="Calibri"/>
              <a:cs typeface="Calibri"/>
              <a:sym typeface="Calibri"/>
            </a:endParaRPr>
          </a:p>
        </p:txBody>
      </p:sp>
      <p:sp>
        <p:nvSpPr>
          <p:cNvPr id="866" name="Google Shape;866;g31a69c05346_0_415"/>
          <p:cNvSpPr txBox="1"/>
          <p:nvPr/>
        </p:nvSpPr>
        <p:spPr>
          <a:xfrm>
            <a:off x="7136475" y="2389600"/>
            <a:ext cx="4755600" cy="39858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200">
                <a:solidFill>
                  <a:schemeClr val="dk1"/>
                </a:solidFill>
                <a:latin typeface="Calibri"/>
                <a:ea typeface="Calibri"/>
                <a:cs typeface="Calibri"/>
                <a:sym typeface="Calibri"/>
              </a:rPr>
              <a:t>¿Cuál de los siguientes conceptos es un conocimiento previo que deben tener los estudiantes para poder analizar el comportamiento del mercado en el gráfico anterior?</a:t>
            </a:r>
            <a:endParaRPr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lang="es-CL" sz="2200">
                <a:solidFill>
                  <a:schemeClr val="dk1"/>
                </a:solidFill>
                <a:latin typeface="Calibri"/>
                <a:ea typeface="Calibri"/>
                <a:cs typeface="Calibri"/>
                <a:sym typeface="Calibri"/>
              </a:rPr>
              <a:t>El costo de oportunidades</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lang="es-CL" sz="2200">
                <a:solidFill>
                  <a:schemeClr val="dk1"/>
                </a:solidFill>
                <a:latin typeface="Calibri"/>
                <a:ea typeface="Calibri"/>
                <a:cs typeface="Calibri"/>
                <a:sym typeface="Calibri"/>
              </a:rPr>
              <a:t>La frontera de posibilidades de producción</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lang="es-CL" sz="2200">
                <a:solidFill>
                  <a:schemeClr val="dk1"/>
                </a:solidFill>
                <a:latin typeface="Calibri"/>
                <a:ea typeface="Calibri"/>
                <a:cs typeface="Calibri"/>
                <a:sym typeface="Calibri"/>
              </a:rPr>
              <a:t>El punto de equilibrio</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lang="es-CL" sz="2200">
                <a:solidFill>
                  <a:schemeClr val="dk1"/>
                </a:solidFill>
                <a:latin typeface="Calibri"/>
                <a:ea typeface="Calibri"/>
                <a:cs typeface="Calibri"/>
                <a:sym typeface="Calibri"/>
              </a:rPr>
              <a:t>La productividad marginal </a:t>
            </a:r>
            <a:endParaRPr b="0" i="0" sz="2400" u="none" cap="none" strike="noStrike">
              <a:solidFill>
                <a:schemeClr val="dk1"/>
              </a:solidFill>
              <a:latin typeface="Calibri"/>
              <a:ea typeface="Calibri"/>
              <a:cs typeface="Calibri"/>
              <a:sym typeface="Calibri"/>
            </a:endParaRPr>
          </a:p>
        </p:txBody>
      </p:sp>
      <p:sp>
        <p:nvSpPr>
          <p:cNvPr id="867" name="Google Shape;867;g31a69c05346_0_415"/>
          <p:cNvSpPr txBox="1"/>
          <p:nvPr/>
        </p:nvSpPr>
        <p:spPr>
          <a:xfrm>
            <a:off x="10159914" y="5505525"/>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868" name="Google Shape;868;g31a69c05346_0_415"/>
          <p:cNvSpPr txBox="1"/>
          <p:nvPr/>
        </p:nvSpPr>
        <p:spPr>
          <a:xfrm>
            <a:off x="10664389" y="5874825"/>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869" name="Google Shape;869;g31a69c05346_0_415"/>
          <p:cNvSpPr txBox="1"/>
          <p:nvPr/>
        </p:nvSpPr>
        <p:spPr>
          <a:xfrm>
            <a:off x="10664389" y="44212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870" name="Google Shape;870;g31a69c05346_0_415"/>
          <p:cNvSpPr txBox="1"/>
          <p:nvPr/>
        </p:nvSpPr>
        <p:spPr>
          <a:xfrm>
            <a:off x="8992621" y="5136237"/>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4" name="Shape 874"/>
        <p:cNvGrpSpPr/>
        <p:nvPr/>
      </p:nvGrpSpPr>
      <p:grpSpPr>
        <a:xfrm>
          <a:off x="0" y="0"/>
          <a:ext cx="0" cy="0"/>
          <a:chOff x="0" y="0"/>
          <a:chExt cx="0" cy="0"/>
        </a:xfrm>
      </p:grpSpPr>
      <p:sp>
        <p:nvSpPr>
          <p:cNvPr id="875" name="Google Shape;875;g31b744e9390_0_32"/>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6" name="Google Shape;876;g31b744e9390_0_32"/>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7" name="Google Shape;877;g31b744e9390_0_32"/>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8" name="Google Shape;878;g31b744e9390_0_32"/>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9" name="Google Shape;879;g31b744e9390_0_32"/>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0" name="Google Shape;880;g31b744e9390_0_32"/>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81" name="Google Shape;881;g31b744e9390_0_32"/>
          <p:cNvPicPr preferRelativeResize="0"/>
          <p:nvPr/>
        </p:nvPicPr>
        <p:blipFill>
          <a:blip r:embed="rId3">
            <a:alphaModFix/>
          </a:blip>
          <a:stretch>
            <a:fillRect/>
          </a:stretch>
        </p:blipFill>
        <p:spPr>
          <a:xfrm>
            <a:off x="265925" y="1744830"/>
            <a:ext cx="6728725" cy="4261000"/>
          </a:xfrm>
          <a:prstGeom prst="rect">
            <a:avLst/>
          </a:prstGeom>
          <a:noFill/>
          <a:ln>
            <a:noFill/>
          </a:ln>
        </p:spPr>
      </p:pic>
      <p:sp>
        <p:nvSpPr>
          <p:cNvPr id="882" name="Google Shape;882;g31b744e9390_0_32"/>
          <p:cNvSpPr txBox="1"/>
          <p:nvPr/>
        </p:nvSpPr>
        <p:spPr>
          <a:xfrm>
            <a:off x="7290850" y="1983900"/>
            <a:ext cx="4581300" cy="2890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300">
                <a:solidFill>
                  <a:schemeClr val="dk1"/>
                </a:solidFill>
                <a:latin typeface="Calibri"/>
                <a:ea typeface="Calibri"/>
                <a:cs typeface="Calibri"/>
                <a:sym typeface="Calibri"/>
              </a:rPr>
              <a:t>Para analizar el gráfico, lxs estudiantes deben comprender el concepto de </a:t>
            </a:r>
            <a:r>
              <a:rPr b="1" lang="es-CL" sz="2300">
                <a:solidFill>
                  <a:schemeClr val="dk1"/>
                </a:solidFill>
                <a:latin typeface="Calibri"/>
                <a:ea typeface="Calibri"/>
                <a:cs typeface="Calibri"/>
                <a:sym typeface="Calibri"/>
              </a:rPr>
              <a:t>punto de equilibrio</a:t>
            </a:r>
            <a:r>
              <a:rPr lang="es-CL" sz="2300">
                <a:solidFill>
                  <a:schemeClr val="dk1"/>
                </a:solidFill>
                <a:latin typeface="Calibri"/>
                <a:ea typeface="Calibri"/>
                <a:cs typeface="Calibri"/>
                <a:sym typeface="Calibri"/>
              </a:rPr>
              <a:t>, que es donde </a:t>
            </a:r>
            <a:r>
              <a:rPr b="1" lang="es-CL" sz="2300">
                <a:solidFill>
                  <a:schemeClr val="dk1"/>
                </a:solidFill>
                <a:latin typeface="Calibri"/>
                <a:ea typeface="Calibri"/>
                <a:cs typeface="Calibri"/>
                <a:sym typeface="Calibri"/>
              </a:rPr>
              <a:t>la curva de oferta y la curva de demanda se cruzan</a:t>
            </a:r>
            <a:r>
              <a:rPr lang="es-CL" sz="2300">
                <a:solidFill>
                  <a:schemeClr val="dk1"/>
                </a:solidFill>
                <a:latin typeface="Calibri"/>
                <a:ea typeface="Calibri"/>
                <a:cs typeface="Calibri"/>
                <a:sym typeface="Calibri"/>
              </a:rPr>
              <a:t>. En este punto, el precio y la cantidad son tales que la cantidad ofrecida es igual a la cantidad demandada. </a:t>
            </a:r>
            <a:endParaRPr b="0" i="0" sz="2500" u="none" cap="none" strike="noStrike">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6" name="Shape 886"/>
        <p:cNvGrpSpPr/>
        <p:nvPr/>
      </p:nvGrpSpPr>
      <p:grpSpPr>
        <a:xfrm>
          <a:off x="0" y="0"/>
          <a:ext cx="0" cy="0"/>
          <a:chOff x="0" y="0"/>
          <a:chExt cx="0" cy="0"/>
        </a:xfrm>
      </p:grpSpPr>
      <p:sp>
        <p:nvSpPr>
          <p:cNvPr id="887" name="Google Shape;887;g31b744e9390_0_48"/>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8" name="Google Shape;888;g31b744e9390_0_48"/>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9" name="Google Shape;889;g31b744e9390_0_48"/>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0" name="Google Shape;890;g31b744e9390_0_4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1" name="Google Shape;891;g31b744e9390_0_48"/>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2" name="Google Shape;892;g31b744e9390_0_48"/>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3" name="Google Shape;893;g31b744e9390_0_48"/>
          <p:cNvSpPr txBox="1"/>
          <p:nvPr/>
        </p:nvSpPr>
        <p:spPr>
          <a:xfrm>
            <a:off x="6276350" y="1201075"/>
            <a:ext cx="5494500" cy="49143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300">
                <a:solidFill>
                  <a:schemeClr val="dk1"/>
                </a:solidFill>
                <a:latin typeface="Calibri"/>
                <a:ea typeface="Calibri"/>
                <a:cs typeface="Calibri"/>
                <a:sym typeface="Calibri"/>
              </a:rPr>
              <a:t>El </a:t>
            </a:r>
            <a:r>
              <a:rPr b="1" lang="es-CL" sz="2300">
                <a:solidFill>
                  <a:schemeClr val="dk1"/>
                </a:solidFill>
                <a:latin typeface="Calibri"/>
                <a:ea typeface="Calibri"/>
                <a:cs typeface="Calibri"/>
                <a:sym typeface="Calibri"/>
              </a:rPr>
              <a:t>costo de oportunidad</a:t>
            </a:r>
            <a:r>
              <a:rPr lang="es-CL" sz="2300">
                <a:solidFill>
                  <a:schemeClr val="dk1"/>
                </a:solidFill>
                <a:latin typeface="Calibri"/>
                <a:ea typeface="Calibri"/>
                <a:cs typeface="Calibri"/>
                <a:sym typeface="Calibri"/>
              </a:rPr>
              <a:t> es un término económico que se refiere al valor de la mejor alternativa que se deja de lado cuando se toma una decisión. En otras palabras, es el </a:t>
            </a:r>
            <a:r>
              <a:rPr b="1" lang="es-CL" sz="2300">
                <a:solidFill>
                  <a:schemeClr val="dk1"/>
                </a:solidFill>
                <a:latin typeface="Calibri"/>
                <a:ea typeface="Calibri"/>
                <a:cs typeface="Calibri"/>
                <a:sym typeface="Calibri"/>
              </a:rPr>
              <a:t>beneficio o ganancia que se pierde</a:t>
            </a:r>
            <a:r>
              <a:rPr lang="es-CL" sz="2300">
                <a:solidFill>
                  <a:schemeClr val="dk1"/>
                </a:solidFill>
                <a:latin typeface="Calibri"/>
                <a:ea typeface="Calibri"/>
                <a:cs typeface="Calibri"/>
                <a:sym typeface="Calibri"/>
              </a:rPr>
              <a:t> al elegir una opción en lugar de otra. Por ejemplo, supongamos que tienes $100.000 pesos y decides gastarlo en una cena con tu familia en lugar de invertirlo en acciones. El costo de oportunidad es el </a:t>
            </a:r>
            <a:r>
              <a:rPr b="1" lang="es-CL" sz="2300">
                <a:solidFill>
                  <a:schemeClr val="dk1"/>
                </a:solidFill>
                <a:latin typeface="Calibri"/>
                <a:ea typeface="Calibri"/>
                <a:cs typeface="Calibri"/>
                <a:sym typeface="Calibri"/>
              </a:rPr>
              <a:t>rendimiento potencial</a:t>
            </a:r>
            <a:r>
              <a:rPr lang="es-CL" sz="2300">
                <a:solidFill>
                  <a:schemeClr val="dk1"/>
                </a:solidFill>
                <a:latin typeface="Calibri"/>
                <a:ea typeface="Calibri"/>
                <a:cs typeface="Calibri"/>
                <a:sym typeface="Calibri"/>
              </a:rPr>
              <a:t> que habrías obtenido si hubieses invertido ese dinero en lugar de gastarlo. </a:t>
            </a:r>
            <a:endParaRPr b="0" i="0" sz="2500" u="none" cap="none" strike="noStrike">
              <a:solidFill>
                <a:schemeClr val="dk1"/>
              </a:solidFill>
              <a:latin typeface="Calibri"/>
              <a:ea typeface="Calibri"/>
              <a:cs typeface="Calibri"/>
              <a:sym typeface="Calibri"/>
            </a:endParaRPr>
          </a:p>
        </p:txBody>
      </p:sp>
      <p:pic>
        <p:nvPicPr>
          <p:cNvPr id="894" name="Google Shape;894;g31b744e9390_0_48"/>
          <p:cNvPicPr preferRelativeResize="0"/>
          <p:nvPr/>
        </p:nvPicPr>
        <p:blipFill>
          <a:blip r:embed="rId3">
            <a:alphaModFix/>
          </a:blip>
          <a:stretch>
            <a:fillRect/>
          </a:stretch>
        </p:blipFill>
        <p:spPr>
          <a:xfrm>
            <a:off x="537900" y="1745137"/>
            <a:ext cx="5332650" cy="382617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8" name="Shape 898"/>
        <p:cNvGrpSpPr/>
        <p:nvPr/>
      </p:nvGrpSpPr>
      <p:grpSpPr>
        <a:xfrm>
          <a:off x="0" y="0"/>
          <a:ext cx="0" cy="0"/>
          <a:chOff x="0" y="0"/>
          <a:chExt cx="0" cy="0"/>
        </a:xfrm>
      </p:grpSpPr>
      <p:sp>
        <p:nvSpPr>
          <p:cNvPr id="899" name="Google Shape;899;g31b744e9390_0_60"/>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0" name="Google Shape;900;g31b744e9390_0_60"/>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1" name="Google Shape;901;g31b744e9390_0_60"/>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2" name="Google Shape;902;g31b744e9390_0_6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3" name="Google Shape;903;g31b744e9390_0_60"/>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4" name="Google Shape;904;g31b744e9390_0_60"/>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5" name="Google Shape;905;g31b744e9390_0_60"/>
          <p:cNvSpPr txBox="1"/>
          <p:nvPr/>
        </p:nvSpPr>
        <p:spPr>
          <a:xfrm>
            <a:off x="6398100" y="1018475"/>
            <a:ext cx="5494500" cy="51933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200">
                <a:solidFill>
                  <a:schemeClr val="dk1"/>
                </a:solidFill>
                <a:latin typeface="Calibri"/>
                <a:ea typeface="Calibri"/>
                <a:cs typeface="Calibri"/>
                <a:sym typeface="Calibri"/>
              </a:rPr>
              <a:t>La </a:t>
            </a:r>
            <a:r>
              <a:rPr b="1" lang="es-CL" sz="2200">
                <a:solidFill>
                  <a:schemeClr val="dk1"/>
                </a:solidFill>
                <a:latin typeface="Calibri"/>
                <a:ea typeface="Calibri"/>
                <a:cs typeface="Calibri"/>
                <a:sym typeface="Calibri"/>
              </a:rPr>
              <a:t>Frontera de Posibilidades de Producción (FPP)</a:t>
            </a:r>
            <a:r>
              <a:rPr lang="es-CL" sz="2200">
                <a:solidFill>
                  <a:schemeClr val="dk1"/>
                </a:solidFill>
                <a:latin typeface="Calibri"/>
                <a:ea typeface="Calibri"/>
                <a:cs typeface="Calibri"/>
                <a:sym typeface="Calibri"/>
              </a:rPr>
              <a:t> es un modelo económico que representa las combinaciones máximas de bienes o servicios que una economía puede producir, utilizando todos sus recursos disponibles de manera eficiente y con la tecnología existente. La FPP ilustra conceptos fundamentales como la escasez, el costo de oportunidad y la eficiencia y es clave para analizar cómo una sociedad debe decidir entre diferentes usos de sus recursos limitados. La forma cóncava refleja el principio de costo de oportunidad creciente, es decir, para producir más de un bien se requiere sacrificar cantidades cada vez mayores de otro bien.</a:t>
            </a:r>
            <a:endParaRPr b="0" i="0" sz="2400" u="none" cap="none" strike="noStrike">
              <a:solidFill>
                <a:schemeClr val="dk1"/>
              </a:solidFill>
              <a:latin typeface="Calibri"/>
              <a:ea typeface="Calibri"/>
              <a:cs typeface="Calibri"/>
              <a:sym typeface="Calibri"/>
            </a:endParaRPr>
          </a:p>
        </p:txBody>
      </p:sp>
      <p:pic>
        <p:nvPicPr>
          <p:cNvPr id="906" name="Google Shape;906;g31b744e9390_0_60"/>
          <p:cNvPicPr preferRelativeResize="0"/>
          <p:nvPr/>
        </p:nvPicPr>
        <p:blipFill>
          <a:blip r:embed="rId3">
            <a:alphaModFix/>
          </a:blip>
          <a:stretch>
            <a:fillRect/>
          </a:stretch>
        </p:blipFill>
        <p:spPr>
          <a:xfrm>
            <a:off x="152400" y="1721491"/>
            <a:ext cx="5971550" cy="4372161"/>
          </a:xfrm>
          <a:prstGeom prst="rect">
            <a:avLst/>
          </a:prstGeom>
          <a:noFill/>
          <a:ln>
            <a:noFill/>
          </a:ln>
        </p:spPr>
      </p:pic>
      <p:sp>
        <p:nvSpPr>
          <p:cNvPr id="907" name="Google Shape;907;g31b744e9390_0_60"/>
          <p:cNvSpPr txBox="1"/>
          <p:nvPr/>
        </p:nvSpPr>
        <p:spPr>
          <a:xfrm>
            <a:off x="3598050" y="3536325"/>
            <a:ext cx="2079600" cy="912600"/>
          </a:xfrm>
          <a:prstGeom prst="rect">
            <a:avLst/>
          </a:prstGeom>
          <a:solidFill>
            <a:srgbClr val="00B05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CL" sz="1200">
                <a:solidFill>
                  <a:schemeClr val="dk1"/>
                </a:solidFill>
                <a:latin typeface="Calibri"/>
                <a:ea typeface="Calibri"/>
                <a:cs typeface="Calibri"/>
                <a:sym typeface="Calibri"/>
              </a:rPr>
              <a:t>representan combinaciones eficientes en las que los recursos están siendo utilizados al máximo</a:t>
            </a:r>
            <a:endParaRPr sz="1200">
              <a:solidFill>
                <a:schemeClr val="dk1"/>
              </a:solidFill>
              <a:latin typeface="Calibri"/>
              <a:ea typeface="Calibri"/>
              <a:cs typeface="Calibri"/>
              <a:sym typeface="Calibri"/>
            </a:endParaRPr>
          </a:p>
        </p:txBody>
      </p:sp>
      <p:sp>
        <p:nvSpPr>
          <p:cNvPr id="908" name="Google Shape;908;g31b744e9390_0_60"/>
          <p:cNvSpPr txBox="1"/>
          <p:nvPr/>
        </p:nvSpPr>
        <p:spPr>
          <a:xfrm>
            <a:off x="1670625" y="4611225"/>
            <a:ext cx="2079600" cy="742500"/>
          </a:xfrm>
          <a:prstGeom prst="rect">
            <a:avLst/>
          </a:prstGeom>
          <a:solidFill>
            <a:srgbClr val="FF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CL" sz="1200">
                <a:solidFill>
                  <a:schemeClr val="dk1"/>
                </a:solidFill>
                <a:latin typeface="Calibri"/>
                <a:ea typeface="Calibri"/>
                <a:cs typeface="Calibri"/>
                <a:sym typeface="Calibri"/>
              </a:rPr>
              <a:t>representa una producción ineficiente o subutilización de recursos</a:t>
            </a:r>
            <a:endParaRPr sz="1200">
              <a:solidFill>
                <a:schemeClr val="dk1"/>
              </a:solidFill>
              <a:latin typeface="Calibri"/>
              <a:ea typeface="Calibri"/>
              <a:cs typeface="Calibri"/>
              <a:sym typeface="Calibri"/>
            </a:endParaRPr>
          </a:p>
        </p:txBody>
      </p:sp>
      <p:sp>
        <p:nvSpPr>
          <p:cNvPr id="909" name="Google Shape;909;g31b744e9390_0_60"/>
          <p:cNvSpPr txBox="1"/>
          <p:nvPr/>
        </p:nvSpPr>
        <p:spPr>
          <a:xfrm>
            <a:off x="2594025" y="2186800"/>
            <a:ext cx="2079600" cy="742500"/>
          </a:xfrm>
          <a:prstGeom prst="rect">
            <a:avLst/>
          </a:prstGeom>
          <a:solidFill>
            <a:srgbClr val="FF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CL" sz="1200">
                <a:solidFill>
                  <a:schemeClr val="dk1"/>
                </a:solidFill>
                <a:latin typeface="Calibri"/>
                <a:ea typeface="Calibri"/>
                <a:cs typeface="Calibri"/>
                <a:sym typeface="Calibri"/>
              </a:rPr>
              <a:t>representa combinaciones inalcanzables con los recursos actuales</a:t>
            </a:r>
            <a:endParaRPr sz="1200">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3" name="Shape 913"/>
        <p:cNvGrpSpPr/>
        <p:nvPr/>
      </p:nvGrpSpPr>
      <p:grpSpPr>
        <a:xfrm>
          <a:off x="0" y="0"/>
          <a:ext cx="0" cy="0"/>
          <a:chOff x="0" y="0"/>
          <a:chExt cx="0" cy="0"/>
        </a:xfrm>
      </p:grpSpPr>
      <p:sp>
        <p:nvSpPr>
          <p:cNvPr id="914" name="Google Shape;914;g31b744e9390_0_7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5" name="Google Shape;915;g31b744e9390_0_75"/>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6" name="Google Shape;916;g31b744e9390_0_75"/>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7" name="Google Shape;917;g31b744e9390_0_7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8" name="Google Shape;918;g31b744e9390_0_75"/>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9" name="Google Shape;919;g31b744e9390_0_75"/>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0" name="Google Shape;920;g31b744e9390_0_75"/>
          <p:cNvSpPr txBox="1"/>
          <p:nvPr/>
        </p:nvSpPr>
        <p:spPr>
          <a:xfrm>
            <a:off x="6398100" y="1018475"/>
            <a:ext cx="5494500" cy="51933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000">
                <a:solidFill>
                  <a:schemeClr val="dk1"/>
                </a:solidFill>
                <a:latin typeface="Calibri"/>
                <a:ea typeface="Calibri"/>
                <a:cs typeface="Calibri"/>
                <a:sym typeface="Calibri"/>
              </a:rPr>
              <a:t>La </a:t>
            </a:r>
            <a:r>
              <a:rPr b="1" lang="es-CL" sz="2000">
                <a:solidFill>
                  <a:schemeClr val="dk1"/>
                </a:solidFill>
                <a:latin typeface="Calibri"/>
                <a:ea typeface="Calibri"/>
                <a:cs typeface="Calibri"/>
                <a:sym typeface="Calibri"/>
              </a:rPr>
              <a:t>productividad marginal</a:t>
            </a:r>
            <a:r>
              <a:rPr lang="es-CL" sz="2000">
                <a:solidFill>
                  <a:schemeClr val="dk1"/>
                </a:solidFill>
                <a:latin typeface="Calibri"/>
                <a:ea typeface="Calibri"/>
                <a:cs typeface="Calibri"/>
                <a:sym typeface="Calibri"/>
              </a:rPr>
              <a:t> es un concepto económico que mide el cambio en la cantidad total de producción que se genera al añadir una unidad adicional de un factor productivo (como trabajo, capital, tierra, etc.) mientras los demás factores permanecen constantes. Por ejemplo, si al contratar a un trabajador adicional en una fábrica de pan la producción aumenta de 100 a 120 panes, la productividad marginal de ese trabajador es de 20 panes.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rabicPeriod"/>
            </a:pPr>
            <a:r>
              <a:rPr b="1" lang="es-CL" sz="2000">
                <a:solidFill>
                  <a:schemeClr val="dk1"/>
                </a:solidFill>
                <a:latin typeface="Calibri"/>
                <a:ea typeface="Calibri"/>
                <a:cs typeface="Calibri"/>
                <a:sym typeface="Calibri"/>
              </a:rPr>
              <a:t>Productividad marginal creciente:</a:t>
            </a:r>
            <a:r>
              <a:rPr lang="es-CL" sz="2000">
                <a:solidFill>
                  <a:schemeClr val="dk1"/>
                </a:solidFill>
                <a:latin typeface="Calibri"/>
                <a:ea typeface="Calibri"/>
                <a:cs typeface="Calibri"/>
                <a:sym typeface="Calibri"/>
              </a:rPr>
              <a:t> al inicio, agregar más unidades de un factor productivo puede aumentar la eficiencia.</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rabicPeriod"/>
            </a:pPr>
            <a:r>
              <a:rPr b="1" lang="es-CL" sz="2000">
                <a:solidFill>
                  <a:schemeClr val="dk1"/>
                </a:solidFill>
                <a:latin typeface="Calibri"/>
                <a:ea typeface="Calibri"/>
                <a:cs typeface="Calibri"/>
                <a:sym typeface="Calibri"/>
              </a:rPr>
              <a:t>Productividad marginal decreciente:</a:t>
            </a:r>
            <a:r>
              <a:rPr lang="es-CL" sz="2000">
                <a:solidFill>
                  <a:schemeClr val="dk1"/>
                </a:solidFill>
                <a:latin typeface="Calibri"/>
                <a:ea typeface="Calibri"/>
                <a:cs typeface="Calibri"/>
                <a:sym typeface="Calibri"/>
              </a:rPr>
              <a:t> después de cierto punto, la productividad marginal disminuye porque los recursos adicionales no se aprovechan tan eficientemente</a:t>
            </a:r>
            <a:endParaRPr sz="2000">
              <a:solidFill>
                <a:schemeClr val="dk1"/>
              </a:solidFill>
              <a:latin typeface="Calibri"/>
              <a:ea typeface="Calibri"/>
              <a:cs typeface="Calibri"/>
              <a:sym typeface="Calibri"/>
            </a:endParaRPr>
          </a:p>
        </p:txBody>
      </p:sp>
      <p:pic>
        <p:nvPicPr>
          <p:cNvPr id="921" name="Google Shape;921;g31b744e9390_0_75"/>
          <p:cNvPicPr preferRelativeResize="0"/>
          <p:nvPr/>
        </p:nvPicPr>
        <p:blipFill>
          <a:blip r:embed="rId3">
            <a:alphaModFix/>
          </a:blip>
          <a:stretch>
            <a:fillRect/>
          </a:stretch>
        </p:blipFill>
        <p:spPr>
          <a:xfrm>
            <a:off x="202900" y="1725566"/>
            <a:ext cx="6093300" cy="4486208"/>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5" name="Shape 925"/>
        <p:cNvGrpSpPr/>
        <p:nvPr/>
      </p:nvGrpSpPr>
      <p:grpSpPr>
        <a:xfrm>
          <a:off x="0" y="0"/>
          <a:ext cx="0" cy="0"/>
          <a:chOff x="0" y="0"/>
          <a:chExt cx="0" cy="0"/>
        </a:xfrm>
      </p:grpSpPr>
      <p:sp>
        <p:nvSpPr>
          <p:cNvPr id="926" name="Google Shape;926;g31a69c05346_0_428"/>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7" name="Google Shape;927;g31a69c05346_0_428"/>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8" name="Google Shape;928;g31a69c05346_0_428"/>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9" name="Google Shape;929;g31a69c05346_0_42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0" name="Google Shape;930;g31a69c05346_0_428"/>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1" name="Google Shape;931;g31a69c05346_0_428"/>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32" name="Google Shape;932;g31a69c05346_0_428"/>
          <p:cNvPicPr preferRelativeResize="0"/>
          <p:nvPr/>
        </p:nvPicPr>
        <p:blipFill>
          <a:blip r:embed="rId3">
            <a:alphaModFix/>
          </a:blip>
          <a:stretch>
            <a:fillRect/>
          </a:stretch>
        </p:blipFill>
        <p:spPr>
          <a:xfrm>
            <a:off x="290200" y="756937"/>
            <a:ext cx="11611600" cy="5344125"/>
          </a:xfrm>
          <a:prstGeom prst="rect">
            <a:avLst/>
          </a:prstGeom>
          <a:noFill/>
          <a:ln>
            <a:noFill/>
          </a:ln>
        </p:spPr>
      </p:pic>
      <p:sp>
        <p:nvSpPr>
          <p:cNvPr id="933" name="Google Shape;933;g31a69c05346_0_428"/>
          <p:cNvSpPr txBox="1"/>
          <p:nvPr/>
        </p:nvSpPr>
        <p:spPr>
          <a:xfrm>
            <a:off x="3411339" y="5140750"/>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934" name="Google Shape;934;g31a69c05346_0_428"/>
          <p:cNvSpPr txBox="1"/>
          <p:nvPr/>
        </p:nvSpPr>
        <p:spPr>
          <a:xfrm>
            <a:off x="3583189" y="56386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935" name="Google Shape;935;g31a69c05346_0_428"/>
          <p:cNvSpPr txBox="1"/>
          <p:nvPr/>
        </p:nvSpPr>
        <p:spPr>
          <a:xfrm>
            <a:off x="3715314" y="41678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936" name="Google Shape;936;g31a69c05346_0_428"/>
          <p:cNvSpPr txBox="1"/>
          <p:nvPr/>
        </p:nvSpPr>
        <p:spPr>
          <a:xfrm>
            <a:off x="3583196" y="4654287"/>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0" name="Shape 940"/>
        <p:cNvGrpSpPr/>
        <p:nvPr/>
      </p:nvGrpSpPr>
      <p:grpSpPr>
        <a:xfrm>
          <a:off x="0" y="0"/>
          <a:ext cx="0" cy="0"/>
          <a:chOff x="0" y="0"/>
          <a:chExt cx="0" cy="0"/>
        </a:xfrm>
      </p:grpSpPr>
      <p:sp>
        <p:nvSpPr>
          <p:cNvPr id="941" name="Google Shape;941;g31a69c05346_0_441"/>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2" name="Google Shape;942;g31a69c05346_0_441"/>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3" name="Google Shape;943;g31a69c05346_0_441"/>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4" name="Google Shape;944;g31a69c05346_0_44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5" name="Google Shape;945;g31a69c05346_0_441"/>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6" name="Google Shape;946;g31a69c05346_0_441"/>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47" name="Google Shape;947;g31a69c05346_0_441"/>
          <p:cNvPicPr preferRelativeResize="0"/>
          <p:nvPr/>
        </p:nvPicPr>
        <p:blipFill>
          <a:blip r:embed="rId3">
            <a:alphaModFix/>
          </a:blip>
          <a:stretch>
            <a:fillRect/>
          </a:stretch>
        </p:blipFill>
        <p:spPr>
          <a:xfrm>
            <a:off x="966725" y="263250"/>
            <a:ext cx="10258549" cy="6331499"/>
          </a:xfrm>
          <a:prstGeom prst="rect">
            <a:avLst/>
          </a:prstGeom>
          <a:noFill/>
          <a:ln>
            <a:noFill/>
          </a:ln>
        </p:spPr>
      </p:pic>
      <p:sp>
        <p:nvSpPr>
          <p:cNvPr id="948" name="Google Shape;948;g31a69c05346_0_441"/>
          <p:cNvSpPr txBox="1"/>
          <p:nvPr/>
        </p:nvSpPr>
        <p:spPr>
          <a:xfrm>
            <a:off x="4596889" y="4921875"/>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949" name="Google Shape;949;g31a69c05346_0_441"/>
          <p:cNvSpPr txBox="1"/>
          <p:nvPr/>
        </p:nvSpPr>
        <p:spPr>
          <a:xfrm>
            <a:off x="5135614" y="5831575"/>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950" name="Google Shape;950;g31a69c05346_0_441"/>
          <p:cNvSpPr txBox="1"/>
          <p:nvPr/>
        </p:nvSpPr>
        <p:spPr>
          <a:xfrm>
            <a:off x="4821364" y="5376725"/>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951" name="Google Shape;951;g31a69c05346_0_441"/>
          <p:cNvSpPr txBox="1"/>
          <p:nvPr/>
        </p:nvSpPr>
        <p:spPr>
          <a:xfrm>
            <a:off x="4496246" y="6302112"/>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5" name="Shape 955"/>
        <p:cNvGrpSpPr/>
        <p:nvPr/>
      </p:nvGrpSpPr>
      <p:grpSpPr>
        <a:xfrm>
          <a:off x="0" y="0"/>
          <a:ext cx="0" cy="0"/>
          <a:chOff x="0" y="0"/>
          <a:chExt cx="0" cy="0"/>
        </a:xfrm>
      </p:grpSpPr>
      <p:sp>
        <p:nvSpPr>
          <p:cNvPr id="956" name="Google Shape;956;g31a69c05346_0_452"/>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7" name="Google Shape;957;g31a69c05346_0_452"/>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8" name="Google Shape;958;g31a69c05346_0_452"/>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9" name="Google Shape;959;g31a69c05346_0_452"/>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0" name="Google Shape;960;g31a69c05346_0_452"/>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1" name="Google Shape;961;g31a69c05346_0_452"/>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62" name="Google Shape;962;g31a69c05346_0_452"/>
          <p:cNvPicPr preferRelativeResize="0"/>
          <p:nvPr/>
        </p:nvPicPr>
        <p:blipFill>
          <a:blip r:embed="rId3">
            <a:alphaModFix/>
          </a:blip>
          <a:stretch>
            <a:fillRect/>
          </a:stretch>
        </p:blipFill>
        <p:spPr>
          <a:xfrm>
            <a:off x="304688" y="1246767"/>
            <a:ext cx="11582613" cy="4364463"/>
          </a:xfrm>
          <a:prstGeom prst="rect">
            <a:avLst/>
          </a:prstGeom>
          <a:noFill/>
          <a:ln>
            <a:noFill/>
          </a:ln>
        </p:spPr>
      </p:pic>
      <p:sp>
        <p:nvSpPr>
          <p:cNvPr id="963" name="Google Shape;963;g31a69c05346_0_452"/>
          <p:cNvSpPr txBox="1"/>
          <p:nvPr/>
        </p:nvSpPr>
        <p:spPr>
          <a:xfrm>
            <a:off x="9356639" y="5140750"/>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964" name="Google Shape;964;g31a69c05346_0_452"/>
          <p:cNvSpPr txBox="1"/>
          <p:nvPr/>
        </p:nvSpPr>
        <p:spPr>
          <a:xfrm>
            <a:off x="7940946" y="4086162"/>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965" name="Google Shape;965;g31a69c05346_0_452"/>
          <p:cNvSpPr txBox="1"/>
          <p:nvPr/>
        </p:nvSpPr>
        <p:spPr>
          <a:xfrm>
            <a:off x="9356639" y="3613513"/>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966" name="Google Shape;966;g31a69c05346_0_452"/>
          <p:cNvSpPr txBox="1"/>
          <p:nvPr/>
        </p:nvSpPr>
        <p:spPr>
          <a:xfrm>
            <a:off x="9901214" y="45958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0" name="Shape 970"/>
        <p:cNvGrpSpPr/>
        <p:nvPr/>
      </p:nvGrpSpPr>
      <p:grpSpPr>
        <a:xfrm>
          <a:off x="0" y="0"/>
          <a:ext cx="0" cy="0"/>
          <a:chOff x="0" y="0"/>
          <a:chExt cx="0" cy="0"/>
        </a:xfrm>
      </p:grpSpPr>
      <p:sp>
        <p:nvSpPr>
          <p:cNvPr id="971" name="Google Shape;971;g31a69c05346_0_463"/>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2" name="Google Shape;972;g31a69c05346_0_463"/>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3" name="Google Shape;973;g31a69c05346_0_463"/>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4" name="Google Shape;974;g31a69c05346_0_463"/>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5" name="Google Shape;975;g31a69c05346_0_463"/>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6" name="Google Shape;976;g31a69c05346_0_463"/>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77" name="Google Shape;977;g31a69c05346_0_463"/>
          <p:cNvPicPr preferRelativeResize="0"/>
          <p:nvPr/>
        </p:nvPicPr>
        <p:blipFill>
          <a:blip r:embed="rId3">
            <a:alphaModFix/>
          </a:blip>
          <a:stretch>
            <a:fillRect/>
          </a:stretch>
        </p:blipFill>
        <p:spPr>
          <a:xfrm>
            <a:off x="847013" y="264475"/>
            <a:ext cx="10497976" cy="6329050"/>
          </a:xfrm>
          <a:prstGeom prst="rect">
            <a:avLst/>
          </a:prstGeom>
          <a:noFill/>
          <a:ln>
            <a:noFill/>
          </a:ln>
        </p:spPr>
      </p:pic>
      <p:sp>
        <p:nvSpPr>
          <p:cNvPr id="978" name="Google Shape;978;g31a69c05346_0_463"/>
          <p:cNvSpPr txBox="1"/>
          <p:nvPr/>
        </p:nvSpPr>
        <p:spPr>
          <a:xfrm>
            <a:off x="3119514" y="4903625"/>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979" name="Google Shape;979;g31a69c05346_0_463"/>
          <p:cNvSpPr txBox="1"/>
          <p:nvPr/>
        </p:nvSpPr>
        <p:spPr>
          <a:xfrm>
            <a:off x="3119514" y="5845413"/>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980" name="Google Shape;980;g31a69c05346_0_463"/>
          <p:cNvSpPr txBox="1"/>
          <p:nvPr/>
        </p:nvSpPr>
        <p:spPr>
          <a:xfrm>
            <a:off x="3119514" y="6302088"/>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981" name="Google Shape;981;g31a69c05346_0_463"/>
          <p:cNvSpPr txBox="1"/>
          <p:nvPr/>
        </p:nvSpPr>
        <p:spPr>
          <a:xfrm>
            <a:off x="3119521" y="5374537"/>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5" name="Shape 985"/>
        <p:cNvGrpSpPr/>
        <p:nvPr/>
      </p:nvGrpSpPr>
      <p:grpSpPr>
        <a:xfrm>
          <a:off x="0" y="0"/>
          <a:ext cx="0" cy="0"/>
          <a:chOff x="0" y="0"/>
          <a:chExt cx="0" cy="0"/>
        </a:xfrm>
      </p:grpSpPr>
      <p:sp>
        <p:nvSpPr>
          <p:cNvPr id="986" name="Google Shape;986;g31a69c05346_0_474"/>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7" name="Google Shape;987;g31a69c05346_0_474"/>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8" name="Google Shape;988;g31a69c05346_0_474"/>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9" name="Google Shape;989;g31a69c05346_0_474"/>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0" name="Google Shape;990;g31a69c05346_0_474"/>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1" name="Google Shape;991;g31a69c05346_0_474"/>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92" name="Google Shape;992;g31a69c05346_0_474"/>
          <p:cNvPicPr preferRelativeResize="0"/>
          <p:nvPr/>
        </p:nvPicPr>
        <p:blipFill>
          <a:blip r:embed="rId3">
            <a:alphaModFix/>
          </a:blip>
          <a:stretch>
            <a:fillRect/>
          </a:stretch>
        </p:blipFill>
        <p:spPr>
          <a:xfrm>
            <a:off x="373000" y="924751"/>
            <a:ext cx="11446000" cy="5008500"/>
          </a:xfrm>
          <a:prstGeom prst="rect">
            <a:avLst/>
          </a:prstGeom>
          <a:noFill/>
          <a:ln>
            <a:noFill/>
          </a:ln>
        </p:spPr>
      </p:pic>
      <p:sp>
        <p:nvSpPr>
          <p:cNvPr id="993" name="Google Shape;993;g31a69c05346_0_474"/>
          <p:cNvSpPr txBox="1"/>
          <p:nvPr/>
        </p:nvSpPr>
        <p:spPr>
          <a:xfrm>
            <a:off x="255489" y="4675275"/>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994" name="Google Shape;994;g31a69c05346_0_474"/>
          <p:cNvSpPr txBox="1"/>
          <p:nvPr/>
        </p:nvSpPr>
        <p:spPr>
          <a:xfrm>
            <a:off x="255496" y="4218812"/>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995" name="Google Shape;995;g31a69c05346_0_474"/>
          <p:cNvSpPr txBox="1"/>
          <p:nvPr/>
        </p:nvSpPr>
        <p:spPr>
          <a:xfrm>
            <a:off x="255489" y="5131738"/>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996" name="Google Shape;996;g31a69c05346_0_474"/>
          <p:cNvSpPr txBox="1"/>
          <p:nvPr/>
        </p:nvSpPr>
        <p:spPr>
          <a:xfrm>
            <a:off x="255489" y="3762313"/>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sp>
        <p:nvSpPr>
          <p:cNvPr id="139" name="Google Shape;139;g31a69c05346_0_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0" name="Google Shape;140;g31a69c05346_0_14"/>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 name="Google Shape;141;g31a69c05346_0_14"/>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g31a69c05346_0_14"/>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g31a69c05346_0_14"/>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4" name="Google Shape;144;g31a69c05346_0_14"/>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5" name="Google Shape;145;g31a69c05346_0_14"/>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6" name="Google Shape;146;g31a69c05346_0_14"/>
          <p:cNvPicPr preferRelativeResize="0"/>
          <p:nvPr/>
        </p:nvPicPr>
        <p:blipFill>
          <a:blip r:embed="rId3">
            <a:alphaModFix/>
          </a:blip>
          <a:stretch>
            <a:fillRect/>
          </a:stretch>
        </p:blipFill>
        <p:spPr>
          <a:xfrm>
            <a:off x="531988" y="1442274"/>
            <a:ext cx="11128024" cy="397345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0" name="Shape 1000"/>
        <p:cNvGrpSpPr/>
        <p:nvPr/>
      </p:nvGrpSpPr>
      <p:grpSpPr>
        <a:xfrm>
          <a:off x="0" y="0"/>
          <a:ext cx="0" cy="0"/>
          <a:chOff x="0" y="0"/>
          <a:chExt cx="0" cy="0"/>
        </a:xfrm>
      </p:grpSpPr>
      <p:sp>
        <p:nvSpPr>
          <p:cNvPr id="1001" name="Google Shape;1001;g31a69c05346_0_48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2" name="Google Shape;1002;g31a69c05346_0_485"/>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3" name="Google Shape;1003;g31a69c05346_0_485"/>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4" name="Google Shape;1004;g31a69c05346_0_48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5" name="Google Shape;1005;g31a69c05346_0_485"/>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6" name="Google Shape;1006;g31a69c05346_0_485"/>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7" name="Google Shape;1007;g31a69c05346_0_485"/>
          <p:cNvSpPr txBox="1"/>
          <p:nvPr/>
        </p:nvSpPr>
        <p:spPr>
          <a:xfrm>
            <a:off x="250200" y="160800"/>
            <a:ext cx="11691600" cy="45465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000">
                <a:solidFill>
                  <a:schemeClr val="dk1"/>
                </a:solidFill>
                <a:latin typeface="Calibri"/>
                <a:ea typeface="Calibri"/>
                <a:cs typeface="Calibri"/>
                <a:sym typeface="Calibri"/>
              </a:rPr>
              <a:t>Lea la siguiente fuente: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000">
                <a:solidFill>
                  <a:schemeClr val="dk1"/>
                </a:solidFill>
                <a:latin typeface="Calibri"/>
                <a:ea typeface="Calibri"/>
                <a:cs typeface="Calibri"/>
                <a:sym typeface="Calibri"/>
              </a:rPr>
              <a:t>El Gobernador Regional es el órgano ejecutivo del Gobierno Regional. Preside el Consejo Regional. Debe coordinarse con los demás órganos y servicios públicos. Le corresponde también la coordinación, supervigilancia o fiscalización de los servicios públicos que dependen o se relacionan con el Gobierno Regional. Además, debe asignar los recursos del o de los programas de inversión del Gobierno Regional, de los programas de inversión sectorial de asignación regional y aquellos que corresponda en virtud de transferencias de competencias que haga el Presidente de la República. El Gobernador Regional es elegido por sufragio universal, en votación directa. Resulta electo el candidato que logre la mayoría de los votos válidamente emitidos, es decir, excluyendo los blancos y nulos. Esa mayoría debe ser al menos de un 40% de los sufragios válidamente emitidos. Si hay más de dos candidatos y ninguno logra el 40% de los votos válidamente emitidos, hay una segunda vuelta entre los dos más votados. Dura 4 años en el ejercicio de sus funciones. Puede ser reelegido consecutivamente sólo para el período siguiente.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000">
                <a:solidFill>
                  <a:schemeClr val="dk1"/>
                </a:solidFill>
                <a:latin typeface="Calibri"/>
                <a:ea typeface="Calibri"/>
                <a:cs typeface="Calibri"/>
                <a:sym typeface="Calibri"/>
              </a:rPr>
              <a:t>¿Qué principio del sistema político vigente en Chile se fortalecerá directamente una vez que comience a aplicarse la ley mencionada en el texto anterior?</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La desconcentración del poder</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La distribución del poder estatal</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La soberanía popular</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La probidad de los funcionarios públicos</a:t>
            </a:r>
            <a:endParaRPr sz="2000">
              <a:solidFill>
                <a:schemeClr val="dk1"/>
              </a:solidFill>
              <a:latin typeface="Calibri"/>
              <a:ea typeface="Calibri"/>
              <a:cs typeface="Calibri"/>
              <a:sym typeface="Calibri"/>
            </a:endParaRPr>
          </a:p>
        </p:txBody>
      </p:sp>
      <p:sp>
        <p:nvSpPr>
          <p:cNvPr id="1008" name="Google Shape;1008;g31a69c05346_0_485"/>
          <p:cNvSpPr txBox="1"/>
          <p:nvPr/>
        </p:nvSpPr>
        <p:spPr>
          <a:xfrm>
            <a:off x="3046539" y="6083850"/>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1009" name="Google Shape;1009;g31a69c05346_0_485"/>
          <p:cNvSpPr txBox="1"/>
          <p:nvPr/>
        </p:nvSpPr>
        <p:spPr>
          <a:xfrm>
            <a:off x="4971064" y="6302088"/>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1010" name="Google Shape;1010;g31a69c05346_0_485"/>
          <p:cNvSpPr txBox="1"/>
          <p:nvPr/>
        </p:nvSpPr>
        <p:spPr>
          <a:xfrm>
            <a:off x="4144389" y="5714538"/>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1011" name="Google Shape;1011;g31a69c05346_0_485"/>
          <p:cNvSpPr txBox="1"/>
          <p:nvPr/>
        </p:nvSpPr>
        <p:spPr>
          <a:xfrm>
            <a:off x="4144396" y="5320062"/>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5" name="Shape 1015"/>
        <p:cNvGrpSpPr/>
        <p:nvPr/>
      </p:nvGrpSpPr>
      <p:grpSpPr>
        <a:xfrm>
          <a:off x="0" y="0"/>
          <a:ext cx="0" cy="0"/>
          <a:chOff x="0" y="0"/>
          <a:chExt cx="0" cy="0"/>
        </a:xfrm>
      </p:grpSpPr>
      <p:sp>
        <p:nvSpPr>
          <p:cNvPr id="1016" name="Google Shape;1016;g31a69c05346_0_496"/>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7" name="Google Shape;1017;g31a69c05346_0_496"/>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8" name="Google Shape;1018;g31a69c05346_0_496"/>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9" name="Google Shape;1019;g31a69c05346_0_49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0" name="Google Shape;1020;g31a69c05346_0_496"/>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1" name="Google Shape;1021;g31a69c05346_0_496"/>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2" name="Google Shape;1022;g31a69c05346_0_496"/>
          <p:cNvSpPr txBox="1"/>
          <p:nvPr/>
        </p:nvSpPr>
        <p:spPr>
          <a:xfrm>
            <a:off x="5456413" y="512750"/>
            <a:ext cx="6324000" cy="45465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400">
                <a:solidFill>
                  <a:schemeClr val="dk1"/>
                </a:solidFill>
                <a:latin typeface="Calibri"/>
                <a:ea typeface="Calibri"/>
                <a:cs typeface="Calibri"/>
                <a:sym typeface="Calibri"/>
              </a:rPr>
              <a:t>Un docente, con el objetivo de que sus estudiantes de 3° medio puedan reconocer las transformaciones estructurales de mediados del siglo XX utilizó la siguiente portada como recurso de motivación: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400">
                <a:solidFill>
                  <a:schemeClr val="dk1"/>
                </a:solidFill>
                <a:latin typeface="Calibri"/>
                <a:ea typeface="Calibri"/>
                <a:cs typeface="Calibri"/>
                <a:sym typeface="Calibri"/>
              </a:rPr>
              <a:t>¿Qué mensaje contenido en la portada da cuenta del concepto de transformación estructural?</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381000" lvl="0" marL="457200" marR="0" rtl="0" algn="just">
              <a:lnSpc>
                <a:spcPct val="100000"/>
              </a:lnSpc>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La ampliación de la democracia</a:t>
            </a:r>
            <a:endParaRPr sz="2400">
              <a:solidFill>
                <a:schemeClr val="dk1"/>
              </a:solidFill>
              <a:latin typeface="Calibri"/>
              <a:ea typeface="Calibri"/>
              <a:cs typeface="Calibri"/>
              <a:sym typeface="Calibri"/>
            </a:endParaRPr>
          </a:p>
          <a:p>
            <a:pPr indent="-381000" lvl="0" marL="457200" marR="0" rtl="0" algn="just">
              <a:lnSpc>
                <a:spcPct val="100000"/>
              </a:lnSpc>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El progreso en las condiciones de vida de las mujeres</a:t>
            </a:r>
            <a:endParaRPr sz="2400">
              <a:solidFill>
                <a:schemeClr val="dk1"/>
              </a:solidFill>
              <a:latin typeface="Calibri"/>
              <a:ea typeface="Calibri"/>
              <a:cs typeface="Calibri"/>
              <a:sym typeface="Calibri"/>
            </a:endParaRPr>
          </a:p>
          <a:p>
            <a:pPr indent="-381000" lvl="0" marL="457200" marR="0" rtl="0" algn="just">
              <a:lnSpc>
                <a:spcPct val="100000"/>
              </a:lnSpc>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La radicalización de los postulados ideológicos</a:t>
            </a:r>
            <a:endParaRPr sz="2400">
              <a:solidFill>
                <a:schemeClr val="dk1"/>
              </a:solidFill>
              <a:latin typeface="Calibri"/>
              <a:ea typeface="Calibri"/>
              <a:cs typeface="Calibri"/>
              <a:sym typeface="Calibri"/>
            </a:endParaRPr>
          </a:p>
          <a:p>
            <a:pPr indent="-381000" lvl="0" marL="457200" marR="0" rtl="0" algn="just">
              <a:lnSpc>
                <a:spcPct val="100000"/>
              </a:lnSpc>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La referencia a un hito que marcó la vida republicana nacional </a:t>
            </a:r>
            <a:endParaRPr sz="2400">
              <a:solidFill>
                <a:schemeClr val="dk1"/>
              </a:solidFill>
              <a:latin typeface="Calibri"/>
              <a:ea typeface="Calibri"/>
              <a:cs typeface="Calibri"/>
              <a:sym typeface="Calibri"/>
            </a:endParaRPr>
          </a:p>
        </p:txBody>
      </p:sp>
      <p:pic>
        <p:nvPicPr>
          <p:cNvPr id="1023" name="Google Shape;1023;g31a69c05346_0_496"/>
          <p:cNvPicPr preferRelativeResize="0"/>
          <p:nvPr/>
        </p:nvPicPr>
        <p:blipFill>
          <a:blip r:embed="rId3">
            <a:alphaModFix/>
          </a:blip>
          <a:stretch>
            <a:fillRect/>
          </a:stretch>
        </p:blipFill>
        <p:spPr>
          <a:xfrm>
            <a:off x="188875" y="512752"/>
            <a:ext cx="4863425" cy="5929863"/>
          </a:xfrm>
          <a:prstGeom prst="rect">
            <a:avLst/>
          </a:prstGeom>
          <a:noFill/>
          <a:ln>
            <a:noFill/>
          </a:ln>
        </p:spPr>
      </p:pic>
      <p:sp>
        <p:nvSpPr>
          <p:cNvPr id="1024" name="Google Shape;1024;g31a69c05346_0_496"/>
          <p:cNvSpPr txBox="1"/>
          <p:nvPr/>
        </p:nvSpPr>
        <p:spPr>
          <a:xfrm>
            <a:off x="9977539" y="3887000"/>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1025" name="Google Shape;1025;g31a69c05346_0_496"/>
          <p:cNvSpPr txBox="1"/>
          <p:nvPr/>
        </p:nvSpPr>
        <p:spPr>
          <a:xfrm>
            <a:off x="7174346" y="4689962"/>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1026" name="Google Shape;1026;g31a69c05346_0_496"/>
          <p:cNvSpPr txBox="1"/>
          <p:nvPr/>
        </p:nvSpPr>
        <p:spPr>
          <a:xfrm>
            <a:off x="7446439" y="5402713"/>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1027" name="Google Shape;1027;g31a69c05346_0_496"/>
          <p:cNvSpPr txBox="1"/>
          <p:nvPr/>
        </p:nvSpPr>
        <p:spPr>
          <a:xfrm>
            <a:off x="8674225" y="6211025"/>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1" name="Shape 1031"/>
        <p:cNvGrpSpPr/>
        <p:nvPr/>
      </p:nvGrpSpPr>
      <p:grpSpPr>
        <a:xfrm>
          <a:off x="0" y="0"/>
          <a:ext cx="0" cy="0"/>
          <a:chOff x="0" y="0"/>
          <a:chExt cx="0" cy="0"/>
        </a:xfrm>
      </p:grpSpPr>
      <p:sp>
        <p:nvSpPr>
          <p:cNvPr id="1032" name="Google Shape;1032;g31a69c05346_0_507"/>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3" name="Google Shape;1033;g31a69c05346_0_507"/>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4" name="Google Shape;1034;g31a69c05346_0_507"/>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5" name="Google Shape;1035;g31a69c05346_0_50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6" name="Google Shape;1036;g31a69c05346_0_507"/>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7" name="Google Shape;1037;g31a69c05346_0_507"/>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38" name="Google Shape;1038;g31a69c05346_0_507"/>
          <p:cNvPicPr preferRelativeResize="0"/>
          <p:nvPr/>
        </p:nvPicPr>
        <p:blipFill>
          <a:blip r:embed="rId3">
            <a:alphaModFix/>
          </a:blip>
          <a:stretch>
            <a:fillRect/>
          </a:stretch>
        </p:blipFill>
        <p:spPr>
          <a:xfrm>
            <a:off x="249950" y="942828"/>
            <a:ext cx="11692101" cy="4972350"/>
          </a:xfrm>
          <a:prstGeom prst="rect">
            <a:avLst/>
          </a:prstGeom>
          <a:noFill/>
          <a:ln>
            <a:noFill/>
          </a:ln>
        </p:spPr>
      </p:pic>
      <p:sp>
        <p:nvSpPr>
          <p:cNvPr id="1039" name="Google Shape;1039;g31a69c05346_0_507"/>
          <p:cNvSpPr txBox="1"/>
          <p:nvPr/>
        </p:nvSpPr>
        <p:spPr>
          <a:xfrm>
            <a:off x="5490639" y="5545875"/>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1040" name="Google Shape;1040;g31a69c05346_0_507"/>
          <p:cNvSpPr txBox="1"/>
          <p:nvPr/>
        </p:nvSpPr>
        <p:spPr>
          <a:xfrm>
            <a:off x="4605839" y="4780338"/>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1041" name="Google Shape;1041;g31a69c05346_0_507"/>
          <p:cNvSpPr txBox="1"/>
          <p:nvPr/>
        </p:nvSpPr>
        <p:spPr>
          <a:xfrm>
            <a:off x="1004614" y="2842888"/>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1042" name="Google Shape;1042;g31a69c05346_0_507"/>
          <p:cNvSpPr txBox="1"/>
          <p:nvPr/>
        </p:nvSpPr>
        <p:spPr>
          <a:xfrm>
            <a:off x="1919246" y="3959512"/>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g31a69c05346_0_2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2" name="Google Shape;152;g31a69c05346_0_26"/>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3" name="Google Shape;153;g31a69c05346_0_26"/>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4" name="Google Shape;154;g31a69c05346_0_26"/>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 name="Google Shape;155;g31a69c05346_0_2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g31a69c05346_0_26"/>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7" name="Google Shape;157;g31a69c05346_0_26"/>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8" name="Google Shape;158;g31a69c05346_0_26"/>
          <p:cNvPicPr preferRelativeResize="0"/>
          <p:nvPr/>
        </p:nvPicPr>
        <p:blipFill>
          <a:blip r:embed="rId3">
            <a:alphaModFix/>
          </a:blip>
          <a:stretch>
            <a:fillRect/>
          </a:stretch>
        </p:blipFill>
        <p:spPr>
          <a:xfrm>
            <a:off x="667788" y="1380950"/>
            <a:ext cx="10856425" cy="4096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g31a69c05346_0_3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g31a69c05346_0_38"/>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5" name="Google Shape;165;g31a69c05346_0_38"/>
          <p:cNvSpPr/>
          <p:nvPr/>
        </p:nvSpPr>
        <p:spPr>
          <a:xfrm flipH="1" rot="-2700000">
            <a:off x="891672" y="422133"/>
            <a:ext cx="645306" cy="645306"/>
          </a:xfrm>
          <a:prstGeom prst="rect">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6" name="Google Shape;166;g31a69c05346_0_38"/>
          <p:cNvSpPr/>
          <p:nvPr/>
        </p:nvSpPr>
        <p:spPr>
          <a:xfrm flipH="1" rot="-2700000">
            <a:off x="10043564" y="655106"/>
            <a:ext cx="687308" cy="687308"/>
          </a:xfrm>
          <a:prstGeom prst="rect">
            <a:avLst/>
          </a:pr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7" name="Google Shape;167;g31a69c05346_0_3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8" name="Google Shape;168;g31a69c05346_0_38"/>
          <p:cNvSpPr/>
          <p:nvPr/>
        </p:nvSpPr>
        <p:spPr>
          <a:xfrm flipH="1">
            <a:off x="7976257" y="6115501"/>
            <a:ext cx="1494600" cy="7425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9" name="Google Shape;169;g31a69c05346_0_38"/>
          <p:cNvSpPr/>
          <p:nvPr/>
        </p:nvSpPr>
        <p:spPr>
          <a:xfrm flipH="1">
            <a:off x="7604183" y="6453143"/>
            <a:ext cx="814800" cy="405000"/>
          </a:xfrm>
          <a:prstGeom prst="triangle">
            <a:avLst>
              <a:gd fmla="val 50000" name="adj"/>
            </a:avLst>
          </a:prstGeom>
          <a:solidFill>
            <a:schemeClr val="accen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0" name="Google Shape;170;g31a69c05346_0_38"/>
          <p:cNvPicPr preferRelativeResize="0"/>
          <p:nvPr/>
        </p:nvPicPr>
        <p:blipFill>
          <a:blip r:embed="rId3">
            <a:alphaModFix/>
          </a:blip>
          <a:stretch>
            <a:fillRect/>
          </a:stretch>
        </p:blipFill>
        <p:spPr>
          <a:xfrm>
            <a:off x="564925" y="1718179"/>
            <a:ext cx="11062151" cy="3421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2023-01-25T22:06:01Z</dcterms:created>
  <dc:creator>Microsoft Office User</dc:creator>
</cp:coreProperties>
</file>