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312" r:id="rId6"/>
    <p:sldId id="260" r:id="rId7"/>
    <p:sldId id="264" r:id="rId8"/>
    <p:sldId id="266" r:id="rId9"/>
    <p:sldId id="313" r:id="rId10"/>
    <p:sldId id="314" r:id="rId11"/>
    <p:sldId id="315" r:id="rId12"/>
    <p:sldId id="317" r:id="rId13"/>
    <p:sldId id="316" r:id="rId14"/>
    <p:sldId id="318" r:id="rId15"/>
    <p:sldId id="319" r:id="rId16"/>
    <p:sldId id="320" r:id="rId17"/>
    <p:sldId id="321" r:id="rId18"/>
    <p:sldId id="322" r:id="rId19"/>
    <p:sldId id="325" r:id="rId20"/>
    <p:sldId id="326" r:id="rId21"/>
    <p:sldId id="327" r:id="rId22"/>
    <p:sldId id="329" r:id="rId23"/>
    <p:sldId id="330" r:id="rId24"/>
    <p:sldId id="331" r:id="rId25"/>
    <p:sldId id="332" r:id="rId26"/>
    <p:sldId id="333" r:id="rId27"/>
    <p:sldId id="334" r:id="rId28"/>
    <p:sldId id="337" r:id="rId29"/>
    <p:sldId id="338" r:id="rId30"/>
    <p:sldId id="340" r:id="rId31"/>
    <p:sldId id="341" r:id="rId32"/>
    <p:sldId id="342" r:id="rId33"/>
    <p:sldId id="343" r:id="rId34"/>
    <p:sldId id="344" r:id="rId35"/>
    <p:sldId id="348" r:id="rId36"/>
    <p:sldId id="349" r:id="rId37"/>
    <p:sldId id="345" r:id="rId38"/>
    <p:sldId id="346" r:id="rId39"/>
    <p:sldId id="347" r:id="rId40"/>
    <p:sldId id="311"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86381" autoAdjust="0"/>
  </p:normalViewPr>
  <p:slideViewPr>
    <p:cSldViewPr snapToGrid="0">
      <p:cViewPr varScale="1">
        <p:scale>
          <a:sx n="56" d="100"/>
          <a:sy n="56" d="100"/>
        </p:scale>
        <p:origin x="1002" y="60"/>
      </p:cViewPr>
      <p:guideLst/>
    </p:cSldViewPr>
  </p:slideViewPr>
  <p:outlineViewPr>
    <p:cViewPr>
      <p:scale>
        <a:sx n="33" d="100"/>
        <a:sy n="33" d="100"/>
      </p:scale>
      <p:origin x="0" y="-14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738E7-AD25-418B-8010-1D57E84A81EC}" type="datetimeFigureOut">
              <a:rPr lang="es-CL" smtClean="0"/>
              <a:t>03-12-2024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A8A54-884D-499B-A5D9-2E805273C792}" type="slidenum">
              <a:rPr lang="es-CL" smtClean="0"/>
              <a:t>‹Nº›</a:t>
            </a:fld>
            <a:endParaRPr lang="es-CL"/>
          </a:p>
        </p:txBody>
      </p:sp>
    </p:spTree>
    <p:extLst>
      <p:ext uri="{BB962C8B-B14F-4D97-AF65-F5344CB8AC3E}">
        <p14:creationId xmlns:p14="http://schemas.microsoft.com/office/powerpoint/2010/main" val="128995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56A8A54-884D-499B-A5D9-2E805273C792}" type="slidenum">
              <a:rPr lang="es-CL" smtClean="0"/>
              <a:t>12</a:t>
            </a:fld>
            <a:endParaRPr lang="es-CL"/>
          </a:p>
        </p:txBody>
      </p:sp>
    </p:spTree>
    <p:extLst>
      <p:ext uri="{BB962C8B-B14F-4D97-AF65-F5344CB8AC3E}">
        <p14:creationId xmlns:p14="http://schemas.microsoft.com/office/powerpoint/2010/main" val="82015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F1068-3BED-03DD-1B5D-FB412D4BE5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6052D44-9F8C-0DE9-ED3E-4AB9C68FC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74C7B2A-0054-7635-0149-268587878F7B}"/>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058B2C3A-D72F-0BF1-E249-2765AF0F0F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35CE61-67EF-3081-8606-13B2A1455BE5}"/>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355865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AE4E2-7E07-AD73-0D27-9D1E37AD1A4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1F81FDA-A9C1-0B67-422D-BF1C6EFEC73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FECFD89-7D64-E519-1014-081ED1423C0E}"/>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C792191D-5A45-5634-2867-48EED50BFEE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73FD7D9-2CE9-8030-1D6C-596B68B0990F}"/>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294885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E035DB-3544-62B4-0467-DB4DC8ED26C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448BAD-21BD-9D0C-149E-DED36738B4C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85BDF39-384E-C206-35FB-20FEDA83302F}"/>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B14F9563-58CC-90D5-BBCB-B651EDD95A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689787-0980-5DCB-B148-301DA8124695}"/>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12350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40578-DBFC-C006-6A13-CFDAEC3EF0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CC86CD9-9C25-646E-B99F-89CB22F0111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C16365B-B642-5CC9-A124-C92EE5B4124A}"/>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1DE90769-39DB-9A57-35F9-59E77F5C95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FFCDE4-04AC-8953-350C-C2E5D0885733}"/>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266295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5CCAA-9025-1D67-C63C-2A2831636D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9266367-D73F-9502-AFBF-C7AAF0D782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3A224A3-FC4C-0663-5BEA-84983D0FE144}"/>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5B66D0C5-A196-3077-F068-9EA1F39FD9C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C3A888-4091-A8ED-F583-E5C432955334}"/>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180556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3A6AF-5F37-37AA-E27C-350852CF7B0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DCC506B-04F7-C293-BBE5-75166916BC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9B3DF7A7-A890-797C-EA2D-5252EC9754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5C3D0AE-39C6-393A-19B6-A464B67179AD}"/>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6" name="Marcador de pie de página 5">
            <a:extLst>
              <a:ext uri="{FF2B5EF4-FFF2-40B4-BE49-F238E27FC236}">
                <a16:creationId xmlns:a16="http://schemas.microsoft.com/office/drawing/2014/main" id="{17BF8BDC-C6B8-EB5D-230B-DF790375F4B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8B84DB4-518C-1455-8DBC-F81FEE6A2AEE}"/>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388579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8A0CC-7E47-3CE9-0FE2-C2F5E68681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A7B8239-748A-F9A9-B91D-F157F121A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9AC599-7BC6-CB98-23B3-52996C2F78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C7B4E3A-7061-8C66-B303-B67DCA5C3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F45ED7-9E83-4FBE-0023-F58A4A9DF27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2E84447-8323-411C-7BB1-FD20947C771E}"/>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8" name="Marcador de pie de página 7">
            <a:extLst>
              <a:ext uri="{FF2B5EF4-FFF2-40B4-BE49-F238E27FC236}">
                <a16:creationId xmlns:a16="http://schemas.microsoft.com/office/drawing/2014/main" id="{DB5220AD-FD43-992D-C07F-5866774CAED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B5361A3-642E-76D8-3789-96FEBE9C67BE}"/>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384504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4EA02-26FE-3F7E-C40C-B535174543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86124533-4737-4A0E-B0D4-F23BE0A5E3CF}"/>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4" name="Marcador de pie de página 3">
            <a:extLst>
              <a:ext uri="{FF2B5EF4-FFF2-40B4-BE49-F238E27FC236}">
                <a16:creationId xmlns:a16="http://schemas.microsoft.com/office/drawing/2014/main" id="{E8868A4B-B84D-B030-DE76-C5A777D792E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B95F02F-864C-1AF3-51FC-9961DE301931}"/>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147567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56870B-6CF5-082A-8285-7A409EAD3A08}"/>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3" name="Marcador de pie de página 2">
            <a:extLst>
              <a:ext uri="{FF2B5EF4-FFF2-40B4-BE49-F238E27FC236}">
                <a16:creationId xmlns:a16="http://schemas.microsoft.com/office/drawing/2014/main" id="{28ED54D3-E38A-A08A-0A39-06C55F7B382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081BE5B-0F47-DE61-5F5B-39E15052BC75}"/>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346352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8AF02-C6D8-9E85-E893-50E9FAA4EA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7CFC8A2-2D70-AA79-0319-861C5E03E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16259E6-798B-436B-84EB-F9BB406C7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6C4A4D-7B2D-2A12-2704-80CA5830A398}"/>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6" name="Marcador de pie de página 5">
            <a:extLst>
              <a:ext uri="{FF2B5EF4-FFF2-40B4-BE49-F238E27FC236}">
                <a16:creationId xmlns:a16="http://schemas.microsoft.com/office/drawing/2014/main" id="{8AE0D0F3-F765-71B6-046D-21A7E718F70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3818652-3C03-BAE4-E417-844E1A3A1BAD}"/>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32645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1D56E-ABF3-CD06-B339-D42EE3A023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61C7799-DEFB-72FB-9C95-21D1B81FE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38A53BD-B53D-63C8-9ACD-11E582F7C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E8457F-7134-8CAC-722D-B088E6F37A86}"/>
              </a:ext>
            </a:extLst>
          </p:cNvPr>
          <p:cNvSpPr>
            <a:spLocks noGrp="1"/>
          </p:cNvSpPr>
          <p:nvPr>
            <p:ph type="dt" sz="half" idx="10"/>
          </p:nvPr>
        </p:nvSpPr>
        <p:spPr/>
        <p:txBody>
          <a:bodyPr/>
          <a:lstStyle/>
          <a:p>
            <a:fld id="{49F14988-3CB0-46EF-9CDE-114A33DEDB1D}" type="datetimeFigureOut">
              <a:rPr lang="es-CL" smtClean="0"/>
              <a:t>03-12-2024</a:t>
            </a:fld>
            <a:endParaRPr lang="es-CL"/>
          </a:p>
        </p:txBody>
      </p:sp>
      <p:sp>
        <p:nvSpPr>
          <p:cNvPr id="6" name="Marcador de pie de página 5">
            <a:extLst>
              <a:ext uri="{FF2B5EF4-FFF2-40B4-BE49-F238E27FC236}">
                <a16:creationId xmlns:a16="http://schemas.microsoft.com/office/drawing/2014/main" id="{CA008D59-92D2-3644-32FE-B1F861B7852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6B5BD49-137C-F973-B3C7-F398468618C8}"/>
              </a:ext>
            </a:extLst>
          </p:cNvPr>
          <p:cNvSpPr>
            <a:spLocks noGrp="1"/>
          </p:cNvSpPr>
          <p:nvPr>
            <p:ph type="sldNum" sz="quarter" idx="12"/>
          </p:nvPr>
        </p:nvSpPr>
        <p:spPr/>
        <p:txBody>
          <a:bodyPr/>
          <a:lstStyle/>
          <a:p>
            <a:fld id="{C09EBE74-EC41-4A75-BA31-29523BD01D8E}" type="slidenum">
              <a:rPr lang="es-CL" smtClean="0"/>
              <a:t>‹Nº›</a:t>
            </a:fld>
            <a:endParaRPr lang="es-CL"/>
          </a:p>
        </p:txBody>
      </p:sp>
    </p:spTree>
    <p:extLst>
      <p:ext uri="{BB962C8B-B14F-4D97-AF65-F5344CB8AC3E}">
        <p14:creationId xmlns:p14="http://schemas.microsoft.com/office/powerpoint/2010/main" val="119605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CA1724-38FF-D918-4744-D1E136162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7325A6B-2A09-D89E-A109-9524FCF30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86636D1-A2FF-47E7-3F7F-9EB345576D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F14988-3CB0-46EF-9CDE-114A33DEDB1D}" type="datetimeFigureOut">
              <a:rPr lang="es-CL" smtClean="0"/>
              <a:t>03-12-2024</a:t>
            </a:fld>
            <a:endParaRPr lang="es-CL"/>
          </a:p>
        </p:txBody>
      </p:sp>
      <p:sp>
        <p:nvSpPr>
          <p:cNvPr id="5" name="Marcador de pie de página 4">
            <a:extLst>
              <a:ext uri="{FF2B5EF4-FFF2-40B4-BE49-F238E27FC236}">
                <a16:creationId xmlns:a16="http://schemas.microsoft.com/office/drawing/2014/main" id="{7E573D41-5526-3899-D565-9B035AFB6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366E21EC-E737-06A2-590B-AFB73E5F8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9EBE74-EC41-4A75-BA31-29523BD01D8E}" type="slidenum">
              <a:rPr lang="es-CL" smtClean="0"/>
              <a:t>‹Nº›</a:t>
            </a:fld>
            <a:endParaRPr lang="es-CL"/>
          </a:p>
        </p:txBody>
      </p:sp>
    </p:spTree>
    <p:extLst>
      <p:ext uri="{BB962C8B-B14F-4D97-AF65-F5344CB8AC3E}">
        <p14:creationId xmlns:p14="http://schemas.microsoft.com/office/powerpoint/2010/main" val="118935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ublicdomainpictures.net/view-image.php?image=305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888602-E879-D7FA-A7A5-77864E31E710}"/>
              </a:ext>
            </a:extLst>
          </p:cNvPr>
          <p:cNvSpPr>
            <a:spLocks noGrp="1"/>
          </p:cNvSpPr>
          <p:nvPr>
            <p:ph type="ctrTitle"/>
          </p:nvPr>
        </p:nvSpPr>
        <p:spPr>
          <a:xfrm>
            <a:off x="6194716" y="739978"/>
            <a:ext cx="5334930" cy="3004145"/>
          </a:xfrm>
        </p:spPr>
        <p:txBody>
          <a:bodyPr>
            <a:normAutofit/>
          </a:bodyPr>
          <a:lstStyle/>
          <a:p>
            <a:r>
              <a:rPr lang="es-CL" dirty="0"/>
              <a:t>Sesión 4.</a:t>
            </a:r>
          </a:p>
        </p:txBody>
      </p:sp>
      <p:sp>
        <p:nvSpPr>
          <p:cNvPr id="3" name="Subtítulo 2">
            <a:extLst>
              <a:ext uri="{FF2B5EF4-FFF2-40B4-BE49-F238E27FC236}">
                <a16:creationId xmlns:a16="http://schemas.microsoft.com/office/drawing/2014/main" id="{ADEB3807-D101-1170-4777-6DC481169595}"/>
              </a:ext>
            </a:extLst>
          </p:cNvPr>
          <p:cNvSpPr>
            <a:spLocks noGrp="1"/>
          </p:cNvSpPr>
          <p:nvPr>
            <p:ph type="subTitle" idx="1"/>
          </p:nvPr>
        </p:nvSpPr>
        <p:spPr>
          <a:xfrm>
            <a:off x="6194715" y="3836197"/>
            <a:ext cx="5334931" cy="2189214"/>
          </a:xfrm>
        </p:spPr>
        <p:txBody>
          <a:bodyPr>
            <a:normAutofit/>
          </a:bodyPr>
          <a:lstStyle/>
          <a:p>
            <a:r>
              <a:rPr lang="es-CL" dirty="0"/>
              <a:t>Rodrigo Sepulveda R.</a:t>
            </a:r>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CentCap Educa">
            <a:extLst>
              <a:ext uri="{FF2B5EF4-FFF2-40B4-BE49-F238E27FC236}">
                <a16:creationId xmlns:a16="http://schemas.microsoft.com/office/drawing/2014/main" id="{51D052FF-2102-B702-CF7A-28D8D99AE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531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E4F8A1-6100-CCED-DC6B-9FA55A4E94A8}"/>
              </a:ext>
            </a:extLst>
          </p:cNvPr>
          <p:cNvSpPr>
            <a:spLocks noGrp="1"/>
          </p:cNvSpPr>
          <p:nvPr>
            <p:ph type="title"/>
          </p:nvPr>
        </p:nvSpPr>
        <p:spPr/>
        <p:txBody>
          <a:bodyPr/>
          <a:lstStyle/>
          <a:p>
            <a:r>
              <a:rPr lang="es-CL" dirty="0"/>
              <a:t>Video explicativo</a:t>
            </a:r>
          </a:p>
        </p:txBody>
      </p:sp>
      <p:sp>
        <p:nvSpPr>
          <p:cNvPr id="3" name="Marcador de contenido 2">
            <a:extLst>
              <a:ext uri="{FF2B5EF4-FFF2-40B4-BE49-F238E27FC236}">
                <a16:creationId xmlns:a16="http://schemas.microsoft.com/office/drawing/2014/main" id="{62DD1FCD-ADF0-88F6-DB54-30912759D8C7}"/>
              </a:ext>
            </a:extLst>
          </p:cNvPr>
          <p:cNvSpPr>
            <a:spLocks noGrp="1"/>
          </p:cNvSpPr>
          <p:nvPr>
            <p:ph idx="1"/>
          </p:nvPr>
        </p:nvSpPr>
        <p:spPr>
          <a:xfrm>
            <a:off x="838200" y="2981565"/>
            <a:ext cx="10515600" cy="4351338"/>
          </a:xfrm>
        </p:spPr>
        <p:txBody>
          <a:bodyPr/>
          <a:lstStyle/>
          <a:p>
            <a:r>
              <a:rPr lang="es-CL" dirty="0"/>
              <a:t>https://www.youtube.com/watch?v=BnmgTNalF7k</a:t>
            </a:r>
          </a:p>
        </p:txBody>
      </p:sp>
    </p:spTree>
    <p:extLst>
      <p:ext uri="{BB962C8B-B14F-4D97-AF65-F5344CB8AC3E}">
        <p14:creationId xmlns:p14="http://schemas.microsoft.com/office/powerpoint/2010/main" val="116146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021597-58E0-88D5-D63C-86A83739995F}"/>
              </a:ext>
            </a:extLst>
          </p:cNvPr>
          <p:cNvPicPr>
            <a:picLocks noChangeAspect="1"/>
          </p:cNvPicPr>
          <p:nvPr/>
        </p:nvPicPr>
        <p:blipFill>
          <a:blip r:embed="rId2"/>
          <a:stretch>
            <a:fillRect/>
          </a:stretch>
        </p:blipFill>
        <p:spPr>
          <a:xfrm>
            <a:off x="1895302" y="213966"/>
            <a:ext cx="8046720" cy="6502718"/>
          </a:xfrm>
          <a:prstGeom prst="rect">
            <a:avLst/>
          </a:prstGeom>
        </p:spPr>
      </p:pic>
      <p:pic>
        <p:nvPicPr>
          <p:cNvPr id="7" name="Imagen 6" descr="Icono&#10;&#10;Descripción generada automáticamente">
            <a:extLst>
              <a:ext uri="{FF2B5EF4-FFF2-40B4-BE49-F238E27FC236}">
                <a16:creationId xmlns:a16="http://schemas.microsoft.com/office/drawing/2014/main" id="{C0C59C6C-CF10-E664-2027-D90D119C40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8931" y="5242689"/>
            <a:ext cx="670560" cy="670560"/>
          </a:xfrm>
          <a:prstGeom prst="rect">
            <a:avLst/>
          </a:prstGeom>
        </p:spPr>
      </p:pic>
    </p:spTree>
    <p:extLst>
      <p:ext uri="{BB962C8B-B14F-4D97-AF65-F5344CB8AC3E}">
        <p14:creationId xmlns:p14="http://schemas.microsoft.com/office/powerpoint/2010/main" val="39366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E5387B98-68F2-401B-F0BC-ABA3D730F6AE}"/>
              </a:ext>
            </a:extLst>
          </p:cNvPr>
          <p:cNvPicPr>
            <a:picLocks noGrp="1" noChangeAspect="1"/>
          </p:cNvPicPr>
          <p:nvPr>
            <p:ph idx="1"/>
          </p:nvPr>
        </p:nvPicPr>
        <p:blipFill>
          <a:blip r:embed="rId3"/>
          <a:stretch>
            <a:fillRect/>
          </a:stretch>
        </p:blipFill>
        <p:spPr>
          <a:xfrm>
            <a:off x="2609512" y="643466"/>
            <a:ext cx="6972975" cy="5571067"/>
          </a:xfrm>
          <a:prstGeom prst="rect">
            <a:avLst/>
          </a:prstGeom>
        </p:spPr>
      </p:pic>
    </p:spTree>
    <p:extLst>
      <p:ext uri="{BB962C8B-B14F-4D97-AF65-F5344CB8AC3E}">
        <p14:creationId xmlns:p14="http://schemas.microsoft.com/office/powerpoint/2010/main" val="12707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190A4-F3EF-59E2-3F8A-B3DB29ECC8CE}"/>
              </a:ext>
            </a:extLst>
          </p:cNvPr>
          <p:cNvSpPr>
            <a:spLocks noGrp="1"/>
          </p:cNvSpPr>
          <p:nvPr>
            <p:ph type="title"/>
          </p:nvPr>
        </p:nvSpPr>
        <p:spPr>
          <a:xfrm>
            <a:off x="3956957" y="2455182"/>
            <a:ext cx="10515600" cy="1325563"/>
          </a:xfrm>
        </p:spPr>
        <p:txBody>
          <a:bodyPr/>
          <a:lstStyle/>
          <a:p>
            <a:r>
              <a:rPr lang="es-CL" dirty="0"/>
              <a:t>FIBRA OPTICA</a:t>
            </a:r>
          </a:p>
        </p:txBody>
      </p:sp>
    </p:spTree>
    <p:extLst>
      <p:ext uri="{BB962C8B-B14F-4D97-AF65-F5344CB8AC3E}">
        <p14:creationId xmlns:p14="http://schemas.microsoft.com/office/powerpoint/2010/main" val="155903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176A1D2-9015-3E52-415B-E9B7C47F79A6}"/>
              </a:ext>
            </a:extLst>
          </p:cNvPr>
          <p:cNvPicPr>
            <a:picLocks noChangeAspect="1"/>
          </p:cNvPicPr>
          <p:nvPr/>
        </p:nvPicPr>
        <p:blipFill>
          <a:blip r:embed="rId2"/>
          <a:stretch>
            <a:fillRect/>
          </a:stretch>
        </p:blipFill>
        <p:spPr>
          <a:xfrm>
            <a:off x="1926772" y="196701"/>
            <a:ext cx="8001000" cy="6661299"/>
          </a:xfrm>
          <a:prstGeom prst="rect">
            <a:avLst/>
          </a:prstGeom>
        </p:spPr>
      </p:pic>
      <p:pic>
        <p:nvPicPr>
          <p:cNvPr id="6" name="Imagen 5" descr="Icono&#10;&#10;Descripción generada automáticamente">
            <a:extLst>
              <a:ext uri="{FF2B5EF4-FFF2-40B4-BE49-F238E27FC236}">
                <a16:creationId xmlns:a16="http://schemas.microsoft.com/office/drawing/2014/main" id="{C5E0BD5F-0C69-4C24-39D5-39309F3242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23316" y="5575199"/>
            <a:ext cx="670560" cy="670560"/>
          </a:xfrm>
          <a:prstGeom prst="rect">
            <a:avLst/>
          </a:prstGeom>
        </p:spPr>
      </p:pic>
    </p:spTree>
    <p:extLst>
      <p:ext uri="{BB962C8B-B14F-4D97-AF65-F5344CB8AC3E}">
        <p14:creationId xmlns:p14="http://schemas.microsoft.com/office/powerpoint/2010/main" val="15985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33188A-AD52-861A-F740-7F7D02F2EC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95009" y="1764273"/>
            <a:ext cx="7714818" cy="457102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68E723D-2165-7EA5-D3C8-3109AFA7EEC4}"/>
              </a:ext>
            </a:extLst>
          </p:cNvPr>
          <p:cNvSpPr txBox="1"/>
          <p:nvPr/>
        </p:nvSpPr>
        <p:spPr>
          <a:xfrm>
            <a:off x="1207698" y="638355"/>
            <a:ext cx="2341154" cy="369332"/>
          </a:xfrm>
          <a:prstGeom prst="rect">
            <a:avLst/>
          </a:prstGeom>
          <a:noFill/>
        </p:spPr>
        <p:txBody>
          <a:bodyPr wrap="none" rtlCol="0">
            <a:spAutoFit/>
          </a:bodyPr>
          <a:lstStyle/>
          <a:p>
            <a:r>
              <a:rPr lang="es-CL" dirty="0"/>
              <a:t>IMAGEN EXPLICATIVA</a:t>
            </a:r>
          </a:p>
        </p:txBody>
      </p:sp>
    </p:spTree>
    <p:extLst>
      <p:ext uri="{BB962C8B-B14F-4D97-AF65-F5344CB8AC3E}">
        <p14:creationId xmlns:p14="http://schemas.microsoft.com/office/powerpoint/2010/main" val="355057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418F17D-7F3D-A28D-3D85-BA635FCE5E95}"/>
              </a:ext>
            </a:extLst>
          </p:cNvPr>
          <p:cNvPicPr>
            <a:picLocks noChangeAspect="1"/>
          </p:cNvPicPr>
          <p:nvPr/>
        </p:nvPicPr>
        <p:blipFill>
          <a:blip r:embed="rId2"/>
          <a:stretch>
            <a:fillRect/>
          </a:stretch>
        </p:blipFill>
        <p:spPr>
          <a:xfrm>
            <a:off x="386116" y="688317"/>
            <a:ext cx="11419767" cy="5157313"/>
          </a:xfrm>
          <a:prstGeom prst="rect">
            <a:avLst/>
          </a:prstGeom>
        </p:spPr>
      </p:pic>
      <p:pic>
        <p:nvPicPr>
          <p:cNvPr id="6" name="Imagen 5" descr="Icono&#10;&#10;Descripción generada automáticamente">
            <a:extLst>
              <a:ext uri="{FF2B5EF4-FFF2-40B4-BE49-F238E27FC236}">
                <a16:creationId xmlns:a16="http://schemas.microsoft.com/office/drawing/2014/main" id="{1B43B0B6-4BE8-B442-38A6-AD6690EAD6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35395" y="4171446"/>
            <a:ext cx="670560" cy="670560"/>
          </a:xfrm>
          <a:prstGeom prst="rect">
            <a:avLst/>
          </a:prstGeom>
        </p:spPr>
      </p:pic>
    </p:spTree>
    <p:extLst>
      <p:ext uri="{BB962C8B-B14F-4D97-AF65-F5344CB8AC3E}">
        <p14:creationId xmlns:p14="http://schemas.microsoft.com/office/powerpoint/2010/main" val="38068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elación de Ventana de trabajo y Atenuación ">
            <a:extLst>
              <a:ext uri="{FF2B5EF4-FFF2-40B4-BE49-F238E27FC236}">
                <a16:creationId xmlns:a16="http://schemas.microsoft.com/office/drawing/2014/main" id="{3CE6311C-351E-FBD6-5C87-08DB4E441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16436" y="855612"/>
            <a:ext cx="7359128" cy="557106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50A2E1F-E6A2-B7B2-F0C0-C8E58C42FE32}"/>
              </a:ext>
            </a:extLst>
          </p:cNvPr>
          <p:cNvSpPr txBox="1"/>
          <p:nvPr/>
        </p:nvSpPr>
        <p:spPr>
          <a:xfrm>
            <a:off x="638355" y="431321"/>
            <a:ext cx="2341154" cy="369332"/>
          </a:xfrm>
          <a:prstGeom prst="rect">
            <a:avLst/>
          </a:prstGeom>
          <a:noFill/>
        </p:spPr>
        <p:txBody>
          <a:bodyPr wrap="none" rtlCol="0">
            <a:spAutoFit/>
          </a:bodyPr>
          <a:lstStyle/>
          <a:p>
            <a:r>
              <a:rPr lang="es-CL" dirty="0"/>
              <a:t>IMAGEN EXPLICATIVA</a:t>
            </a:r>
          </a:p>
        </p:txBody>
      </p:sp>
    </p:spTree>
    <p:extLst>
      <p:ext uri="{BB962C8B-B14F-4D97-AF65-F5344CB8AC3E}">
        <p14:creationId xmlns:p14="http://schemas.microsoft.com/office/powerpoint/2010/main" val="104396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991D4-E5A3-17CD-5F8F-8247F874F2A4}"/>
              </a:ext>
            </a:extLst>
          </p:cNvPr>
          <p:cNvSpPr>
            <a:spLocks noGrp="1"/>
          </p:cNvSpPr>
          <p:nvPr>
            <p:ph type="title"/>
          </p:nvPr>
        </p:nvSpPr>
        <p:spPr>
          <a:xfrm>
            <a:off x="1502833" y="2352978"/>
            <a:ext cx="10515600" cy="1325563"/>
          </a:xfrm>
        </p:spPr>
        <p:txBody>
          <a:bodyPr/>
          <a:lstStyle/>
          <a:p>
            <a:r>
              <a:rPr lang="es-CL" dirty="0"/>
              <a:t>CABLEADO ESTRUCTURADO Y PLANTA EXTERNA</a:t>
            </a:r>
          </a:p>
        </p:txBody>
      </p:sp>
    </p:spTree>
    <p:extLst>
      <p:ext uri="{BB962C8B-B14F-4D97-AF65-F5344CB8AC3E}">
        <p14:creationId xmlns:p14="http://schemas.microsoft.com/office/powerpoint/2010/main" val="29437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D2CE9B2-69C7-9698-C63C-8EF0D109673F}"/>
              </a:ext>
            </a:extLst>
          </p:cNvPr>
          <p:cNvPicPr>
            <a:picLocks noGrp="1" noChangeAspect="1"/>
          </p:cNvPicPr>
          <p:nvPr>
            <p:ph idx="1"/>
          </p:nvPr>
        </p:nvPicPr>
        <p:blipFill>
          <a:blip r:embed="rId2"/>
          <a:stretch>
            <a:fillRect/>
          </a:stretch>
        </p:blipFill>
        <p:spPr>
          <a:xfrm>
            <a:off x="643467" y="1111673"/>
            <a:ext cx="10905066" cy="4634652"/>
          </a:xfrm>
          <a:prstGeom prst="rect">
            <a:avLst/>
          </a:prstGeom>
        </p:spPr>
      </p:pic>
      <p:pic>
        <p:nvPicPr>
          <p:cNvPr id="6" name="Imagen 5" descr="Icono&#10;&#10;Descripción generada automáticamente">
            <a:extLst>
              <a:ext uri="{FF2B5EF4-FFF2-40B4-BE49-F238E27FC236}">
                <a16:creationId xmlns:a16="http://schemas.microsoft.com/office/drawing/2014/main" id="{7E15F211-3D17-F232-7B30-8E68B0EA7D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85309" y="4162035"/>
            <a:ext cx="670560" cy="670560"/>
          </a:xfrm>
          <a:prstGeom prst="rect">
            <a:avLst/>
          </a:prstGeom>
        </p:spPr>
      </p:pic>
    </p:spTree>
    <p:extLst>
      <p:ext uri="{BB962C8B-B14F-4D97-AF65-F5344CB8AC3E}">
        <p14:creationId xmlns:p14="http://schemas.microsoft.com/office/powerpoint/2010/main" val="36856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C89C9100-07E8-6655-5CDB-53EA3565492C}"/>
              </a:ext>
            </a:extLst>
          </p:cNvPr>
          <p:cNvSpPr>
            <a:spLocks noGrp="1"/>
          </p:cNvSpPr>
          <p:nvPr>
            <p:ph idx="1"/>
          </p:nvPr>
        </p:nvSpPr>
        <p:spPr>
          <a:xfrm>
            <a:off x="838200" y="1825625"/>
            <a:ext cx="10515600" cy="4351338"/>
          </a:xfrm>
        </p:spPr>
        <p:txBody>
          <a:bodyPr>
            <a:normAutofit/>
          </a:bodyPr>
          <a:lstStyle/>
          <a:p>
            <a:r>
              <a:rPr lang="es-CL" dirty="0"/>
              <a:t>Objetivo:</a:t>
            </a:r>
          </a:p>
          <a:p>
            <a:endParaRPr lang="es-CL" dirty="0"/>
          </a:p>
          <a:p>
            <a:r>
              <a:rPr lang="es-CL" dirty="0"/>
              <a:t>Reforzar fortalezas y acompañar en el mejoramiento de preguntas técnicas.</a:t>
            </a:r>
          </a:p>
        </p:txBody>
      </p:sp>
    </p:spTree>
    <p:extLst>
      <p:ext uri="{BB962C8B-B14F-4D97-AF65-F5344CB8AC3E}">
        <p14:creationId xmlns:p14="http://schemas.microsoft.com/office/powerpoint/2010/main" val="100708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F6B986-79C1-AE6A-00C4-0D03FCEDB070}"/>
              </a:ext>
            </a:extLst>
          </p:cNvPr>
          <p:cNvSpPr>
            <a:spLocks noGrp="1"/>
          </p:cNvSpPr>
          <p:nvPr>
            <p:ph type="title"/>
          </p:nvPr>
        </p:nvSpPr>
        <p:spPr>
          <a:xfrm>
            <a:off x="-1580970" y="350739"/>
            <a:ext cx="8085288" cy="654330"/>
          </a:xfrm>
        </p:spPr>
        <p:txBody>
          <a:bodyPr vert="horz" lIns="91440" tIns="45720" rIns="91440" bIns="45720" rtlCol="0" anchor="ctr">
            <a:normAutofit/>
          </a:bodyPr>
          <a:lstStyle/>
          <a:p>
            <a:pPr algn="ctr"/>
            <a:r>
              <a:rPr lang="en-US" sz="2400" dirty="0">
                <a:solidFill>
                  <a:schemeClr val="tx1">
                    <a:lumMod val="85000"/>
                    <a:lumOff val="15000"/>
                  </a:schemeClr>
                </a:solidFill>
              </a:rPr>
              <a:t>IMAGEN EXPLICATIVA</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Otros estándares EIA EIA-569-A, EIA-606 y EIA ppt descargar">
            <a:extLst>
              <a:ext uri="{FF2B5EF4-FFF2-40B4-BE49-F238E27FC236}">
                <a16:creationId xmlns:a16="http://schemas.microsoft.com/office/drawing/2014/main" id="{46F6EA4B-FC66-2596-87E7-78D04431A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44" y="1142453"/>
            <a:ext cx="6839712"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7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561F714-84CE-B65C-C5D9-7C7B337EB7B3}"/>
              </a:ext>
            </a:extLst>
          </p:cNvPr>
          <p:cNvPicPr>
            <a:picLocks noGrp="1" noChangeAspect="1"/>
          </p:cNvPicPr>
          <p:nvPr>
            <p:ph idx="1"/>
          </p:nvPr>
        </p:nvPicPr>
        <p:blipFill>
          <a:blip r:embed="rId2"/>
          <a:stretch>
            <a:fillRect/>
          </a:stretch>
        </p:blipFill>
        <p:spPr>
          <a:xfrm>
            <a:off x="643467" y="1463040"/>
            <a:ext cx="10905066" cy="3819820"/>
          </a:xfrm>
          <a:prstGeom prst="rect">
            <a:avLst/>
          </a:prstGeom>
        </p:spPr>
      </p:pic>
      <p:pic>
        <p:nvPicPr>
          <p:cNvPr id="6" name="Imagen 5" descr="Icono&#10;&#10;Descripción generada automáticamente">
            <a:extLst>
              <a:ext uri="{FF2B5EF4-FFF2-40B4-BE49-F238E27FC236}">
                <a16:creationId xmlns:a16="http://schemas.microsoft.com/office/drawing/2014/main" id="{3F5A1AD9-21F4-6638-6141-E8F4249FA6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0647" y="3429000"/>
            <a:ext cx="670560" cy="670560"/>
          </a:xfrm>
          <a:prstGeom prst="rect">
            <a:avLst/>
          </a:prstGeom>
        </p:spPr>
      </p:pic>
    </p:spTree>
    <p:extLst>
      <p:ext uri="{BB962C8B-B14F-4D97-AF65-F5344CB8AC3E}">
        <p14:creationId xmlns:p14="http://schemas.microsoft.com/office/powerpoint/2010/main" val="135892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CB8E951-F339-523B-0EC7-FC336523556A}"/>
              </a:ext>
            </a:extLst>
          </p:cNvPr>
          <p:cNvPicPr>
            <a:picLocks noGrp="1" noChangeAspect="1"/>
          </p:cNvPicPr>
          <p:nvPr>
            <p:ph idx="1"/>
          </p:nvPr>
        </p:nvPicPr>
        <p:blipFill>
          <a:blip r:embed="rId2"/>
          <a:stretch>
            <a:fillRect/>
          </a:stretch>
        </p:blipFill>
        <p:spPr>
          <a:xfrm>
            <a:off x="643467" y="1213658"/>
            <a:ext cx="10905066" cy="4219146"/>
          </a:xfrm>
          <a:prstGeom prst="rect">
            <a:avLst/>
          </a:prstGeom>
        </p:spPr>
      </p:pic>
      <p:pic>
        <p:nvPicPr>
          <p:cNvPr id="6" name="Imagen 5" descr="Icono&#10;&#10;Descripción generada automáticamente">
            <a:extLst>
              <a:ext uri="{FF2B5EF4-FFF2-40B4-BE49-F238E27FC236}">
                <a16:creationId xmlns:a16="http://schemas.microsoft.com/office/drawing/2014/main" id="{E34C866B-44F3-9659-6655-3FF47C1A2D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86298" y="2652671"/>
            <a:ext cx="670560" cy="670560"/>
          </a:xfrm>
          <a:prstGeom prst="rect">
            <a:avLst/>
          </a:prstGeom>
        </p:spPr>
      </p:pic>
    </p:spTree>
    <p:extLst>
      <p:ext uri="{BB962C8B-B14F-4D97-AF65-F5344CB8AC3E}">
        <p14:creationId xmlns:p14="http://schemas.microsoft.com/office/powerpoint/2010/main" val="9755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3DEED-FB47-F6C7-01B3-F7014785C5F5}"/>
              </a:ext>
            </a:extLst>
          </p:cNvPr>
          <p:cNvSpPr>
            <a:spLocks noGrp="1"/>
          </p:cNvSpPr>
          <p:nvPr>
            <p:ph type="title"/>
          </p:nvPr>
        </p:nvSpPr>
        <p:spPr/>
        <p:txBody>
          <a:bodyPr/>
          <a:lstStyle/>
          <a:p>
            <a:r>
              <a:rPr lang="es-CL" dirty="0"/>
              <a:t>Link explicativo (pregunta 6)</a:t>
            </a:r>
          </a:p>
        </p:txBody>
      </p:sp>
      <p:sp>
        <p:nvSpPr>
          <p:cNvPr id="3" name="Marcador de contenido 2">
            <a:extLst>
              <a:ext uri="{FF2B5EF4-FFF2-40B4-BE49-F238E27FC236}">
                <a16:creationId xmlns:a16="http://schemas.microsoft.com/office/drawing/2014/main" id="{09EA8574-F616-E907-92E2-02ACD0BFA87D}"/>
              </a:ext>
            </a:extLst>
          </p:cNvPr>
          <p:cNvSpPr>
            <a:spLocks noGrp="1"/>
          </p:cNvSpPr>
          <p:nvPr>
            <p:ph idx="1"/>
          </p:nvPr>
        </p:nvSpPr>
        <p:spPr>
          <a:xfrm>
            <a:off x="838200" y="3050576"/>
            <a:ext cx="10515600" cy="4351338"/>
          </a:xfrm>
        </p:spPr>
        <p:txBody>
          <a:bodyPr/>
          <a:lstStyle/>
          <a:p>
            <a:r>
              <a:rPr lang="es-CL" dirty="0"/>
              <a:t>https://www.subtel.gob.cl/images/stories/apoyo_articulos/notas_prensa/preguntas_respuestas_nueva_ley_torres_antenas.pdf</a:t>
            </a:r>
          </a:p>
        </p:txBody>
      </p:sp>
    </p:spTree>
    <p:extLst>
      <p:ext uri="{BB962C8B-B14F-4D97-AF65-F5344CB8AC3E}">
        <p14:creationId xmlns:p14="http://schemas.microsoft.com/office/powerpoint/2010/main" val="31767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1A22EF3-635D-83BC-23BE-A9396E33D2B2}"/>
              </a:ext>
            </a:extLst>
          </p:cNvPr>
          <p:cNvPicPr>
            <a:picLocks noGrp="1" noChangeAspect="1"/>
          </p:cNvPicPr>
          <p:nvPr>
            <p:ph idx="1"/>
          </p:nvPr>
        </p:nvPicPr>
        <p:blipFill>
          <a:blip r:embed="rId2"/>
          <a:stretch>
            <a:fillRect/>
          </a:stretch>
        </p:blipFill>
        <p:spPr>
          <a:xfrm>
            <a:off x="1760032" y="147249"/>
            <a:ext cx="8414746" cy="6563502"/>
          </a:xfrm>
          <a:prstGeom prst="rect">
            <a:avLst/>
          </a:prstGeom>
        </p:spPr>
      </p:pic>
      <p:pic>
        <p:nvPicPr>
          <p:cNvPr id="6" name="Imagen 5" descr="Icono&#10;&#10;Descripción generada automáticamente">
            <a:extLst>
              <a:ext uri="{FF2B5EF4-FFF2-40B4-BE49-F238E27FC236}">
                <a16:creationId xmlns:a16="http://schemas.microsoft.com/office/drawing/2014/main" id="{0452E0A4-78FE-22C8-41E6-7E4470FEA6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02676" y="6040191"/>
            <a:ext cx="670560" cy="670560"/>
          </a:xfrm>
          <a:prstGeom prst="rect">
            <a:avLst/>
          </a:prstGeom>
        </p:spPr>
      </p:pic>
    </p:spTree>
    <p:extLst>
      <p:ext uri="{BB962C8B-B14F-4D97-AF65-F5344CB8AC3E}">
        <p14:creationId xmlns:p14="http://schemas.microsoft.com/office/powerpoint/2010/main" val="289411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594DB-512D-4B2C-E585-A13D17102853}"/>
              </a:ext>
            </a:extLst>
          </p:cNvPr>
          <p:cNvSpPr>
            <a:spLocks noGrp="1"/>
          </p:cNvSpPr>
          <p:nvPr>
            <p:ph type="title"/>
          </p:nvPr>
        </p:nvSpPr>
        <p:spPr>
          <a:xfrm>
            <a:off x="303362" y="18255"/>
            <a:ext cx="10515600" cy="1325563"/>
          </a:xfrm>
        </p:spPr>
        <p:txBody>
          <a:bodyPr>
            <a:normAutofit/>
          </a:bodyPr>
          <a:lstStyle/>
          <a:p>
            <a:r>
              <a:rPr lang="es-CL" sz="2800" dirty="0"/>
              <a:t>TEXTO EXPLICATIVO</a:t>
            </a:r>
          </a:p>
        </p:txBody>
      </p:sp>
      <p:sp>
        <p:nvSpPr>
          <p:cNvPr id="3" name="Marcador de contenido 2">
            <a:extLst>
              <a:ext uri="{FF2B5EF4-FFF2-40B4-BE49-F238E27FC236}">
                <a16:creationId xmlns:a16="http://schemas.microsoft.com/office/drawing/2014/main" id="{C178C87A-79A1-2284-28CA-ED3550A42088}"/>
              </a:ext>
            </a:extLst>
          </p:cNvPr>
          <p:cNvSpPr>
            <a:spLocks noGrp="1"/>
          </p:cNvSpPr>
          <p:nvPr>
            <p:ph idx="1"/>
          </p:nvPr>
        </p:nvSpPr>
        <p:spPr>
          <a:xfrm>
            <a:off x="838200" y="1343818"/>
            <a:ext cx="10515600" cy="4833145"/>
          </a:xfrm>
        </p:spPr>
        <p:txBody>
          <a:bodyPr>
            <a:normAutofit fontScale="92500"/>
          </a:bodyPr>
          <a:lstStyle/>
          <a:p>
            <a:pPr algn="l" fontAlgn="base"/>
            <a:r>
              <a:rPr lang="es-ES" sz="2600" b="1" i="0" dirty="0">
                <a:solidFill>
                  <a:schemeClr val="tx1">
                    <a:lumMod val="75000"/>
                    <a:lumOff val="25000"/>
                  </a:schemeClr>
                </a:solidFill>
                <a:effectLst/>
                <a:latin typeface="Times New Roman" panose="02020603050405020304" pitchFamily="18" charset="0"/>
                <a:cs typeface="Times New Roman" panose="02020603050405020304" pitchFamily="18" charset="0"/>
              </a:rPr>
              <a:t>Clases de cascos según su rigidez dieléctrica</a:t>
            </a:r>
          </a:p>
          <a:p>
            <a:pPr algn="l" fontAlgn="base">
              <a:spcAft>
                <a:spcPts val="1500"/>
              </a:spcAft>
            </a:pPr>
            <a:r>
              <a:rPr lang="es-ES" sz="2600" b="0" i="0" dirty="0">
                <a:solidFill>
                  <a:schemeClr val="tx1">
                    <a:lumMod val="75000"/>
                    <a:lumOff val="25000"/>
                  </a:schemeClr>
                </a:solidFill>
                <a:effectLst/>
                <a:latin typeface="Times New Roman" panose="02020603050405020304" pitchFamily="18" charset="0"/>
                <a:cs typeface="Times New Roman" panose="02020603050405020304" pitchFamily="18" charset="0"/>
              </a:rPr>
              <a:t>El riesgo de sufrir una lesión por impacto en la cabeza no es lo único que nos debería de preocupar, existen otros factores como las descargas eléctricas, las cuales pueden afectar seriamente nuestra salud, los cascos también deben cumplir con la tarea de protegernos de estos riesgos, existen tres clases que describen el grado dieléctrico de estos elementos de seguridad:</a:t>
            </a:r>
          </a:p>
          <a:p>
            <a:pPr algn="l" fontAlgn="base">
              <a:spcAft>
                <a:spcPts val="1500"/>
              </a:spcAft>
              <a:buFont typeface="Arial" panose="020B0604020202020204" pitchFamily="34" charset="0"/>
              <a:buChar char="•"/>
            </a:pPr>
            <a:r>
              <a:rPr lang="es-ES" sz="2600" b="1" i="0" dirty="0">
                <a:solidFill>
                  <a:schemeClr val="tx1">
                    <a:lumMod val="75000"/>
                    <a:lumOff val="25000"/>
                  </a:schemeClr>
                </a:solidFill>
                <a:effectLst/>
                <a:latin typeface="Times New Roman" panose="02020603050405020304" pitchFamily="18" charset="0"/>
                <a:cs typeface="Times New Roman" panose="02020603050405020304" pitchFamily="18" charset="0"/>
              </a:rPr>
              <a:t>Clase E (Dieléctricos).</a:t>
            </a:r>
            <a:r>
              <a:rPr lang="es-ES" sz="2600" b="0" i="0" dirty="0">
                <a:solidFill>
                  <a:schemeClr val="tx1">
                    <a:lumMod val="75000"/>
                    <a:lumOff val="25000"/>
                  </a:schemeClr>
                </a:solidFill>
                <a:effectLst/>
                <a:latin typeface="Times New Roman" panose="02020603050405020304" pitchFamily="18" charset="0"/>
                <a:cs typeface="Times New Roman" panose="02020603050405020304" pitchFamily="18" charset="0"/>
              </a:rPr>
              <a:t> Estos cascos protegen y disminuyen el impacto de accidentes ocasionados por descargas eléctricos, están probados para soportar 20.000 Voltios.</a:t>
            </a:r>
          </a:p>
          <a:p>
            <a:pPr algn="l" fontAlgn="base">
              <a:spcAft>
                <a:spcPts val="1500"/>
              </a:spcAft>
              <a:buFont typeface="Arial" panose="020B0604020202020204" pitchFamily="34" charset="0"/>
              <a:buChar char="•"/>
            </a:pPr>
            <a:r>
              <a:rPr lang="es-ES" sz="2600" b="1" i="0" dirty="0">
                <a:solidFill>
                  <a:schemeClr val="tx1">
                    <a:lumMod val="75000"/>
                    <a:lumOff val="25000"/>
                  </a:schemeClr>
                </a:solidFill>
                <a:effectLst/>
                <a:latin typeface="Times New Roman" panose="02020603050405020304" pitchFamily="18" charset="0"/>
                <a:cs typeface="Times New Roman" panose="02020603050405020304" pitchFamily="18" charset="0"/>
              </a:rPr>
              <a:t>Clase C (Conductores).</a:t>
            </a:r>
            <a:r>
              <a:rPr lang="es-ES" sz="2600" b="0" i="0" dirty="0">
                <a:solidFill>
                  <a:schemeClr val="tx1">
                    <a:lumMod val="75000"/>
                    <a:lumOff val="25000"/>
                  </a:schemeClr>
                </a:solidFill>
                <a:effectLst/>
                <a:latin typeface="Times New Roman" panose="02020603050405020304" pitchFamily="18" charset="0"/>
                <a:cs typeface="Times New Roman" panose="02020603050405020304" pitchFamily="18" charset="0"/>
              </a:rPr>
              <a:t> Estos cascos no protegen de accidentes ocasionados por descargas eléctricos.</a:t>
            </a:r>
          </a:p>
          <a:p>
            <a:endParaRPr lang="es-CL" dirty="0"/>
          </a:p>
        </p:txBody>
      </p:sp>
    </p:spTree>
    <p:extLst>
      <p:ext uri="{BB962C8B-B14F-4D97-AF65-F5344CB8AC3E}">
        <p14:creationId xmlns:p14="http://schemas.microsoft.com/office/powerpoint/2010/main" val="240308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085EC8C-3D24-4C3B-D151-9ACE69AEF804}"/>
              </a:ext>
            </a:extLst>
          </p:cNvPr>
          <p:cNvPicPr>
            <a:picLocks noGrp="1" noChangeAspect="1"/>
          </p:cNvPicPr>
          <p:nvPr>
            <p:ph idx="1"/>
          </p:nvPr>
        </p:nvPicPr>
        <p:blipFill>
          <a:blip r:embed="rId2"/>
          <a:stretch>
            <a:fillRect/>
          </a:stretch>
        </p:blipFill>
        <p:spPr>
          <a:xfrm>
            <a:off x="1895302" y="133004"/>
            <a:ext cx="8528858" cy="6582418"/>
          </a:xfrm>
          <a:prstGeom prst="rect">
            <a:avLst/>
          </a:prstGeom>
        </p:spPr>
      </p:pic>
      <p:pic>
        <p:nvPicPr>
          <p:cNvPr id="6" name="Imagen 5" descr="Icono&#10;&#10;Descripción generada automáticamente">
            <a:extLst>
              <a:ext uri="{FF2B5EF4-FFF2-40B4-BE49-F238E27FC236}">
                <a16:creationId xmlns:a16="http://schemas.microsoft.com/office/drawing/2014/main" id="{6657798C-BA69-C54E-B109-CEEC2AE63A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60720" y="5741453"/>
            <a:ext cx="670560" cy="670560"/>
          </a:xfrm>
          <a:prstGeom prst="rect">
            <a:avLst/>
          </a:prstGeom>
        </p:spPr>
      </p:pic>
    </p:spTree>
    <p:extLst>
      <p:ext uri="{BB962C8B-B14F-4D97-AF65-F5344CB8AC3E}">
        <p14:creationId xmlns:p14="http://schemas.microsoft.com/office/powerpoint/2010/main" val="279739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A1CCE-AA6D-A973-C3D1-7C7B9554425D}"/>
              </a:ext>
            </a:extLst>
          </p:cNvPr>
          <p:cNvSpPr>
            <a:spLocks noGrp="1"/>
          </p:cNvSpPr>
          <p:nvPr>
            <p:ph type="title"/>
          </p:nvPr>
        </p:nvSpPr>
        <p:spPr/>
        <p:txBody>
          <a:bodyPr>
            <a:normAutofit/>
          </a:bodyPr>
          <a:lstStyle/>
          <a:p>
            <a:r>
              <a:rPr lang="es-CL" sz="2800" dirty="0"/>
              <a:t>LINK EXPLICATIVO (HOJA 10)</a:t>
            </a:r>
          </a:p>
        </p:txBody>
      </p:sp>
      <p:sp>
        <p:nvSpPr>
          <p:cNvPr id="3" name="Marcador de contenido 2">
            <a:extLst>
              <a:ext uri="{FF2B5EF4-FFF2-40B4-BE49-F238E27FC236}">
                <a16:creationId xmlns:a16="http://schemas.microsoft.com/office/drawing/2014/main" id="{DC0C2034-801E-487D-FFEB-E382FF74C177}"/>
              </a:ext>
            </a:extLst>
          </p:cNvPr>
          <p:cNvSpPr>
            <a:spLocks noGrp="1"/>
          </p:cNvSpPr>
          <p:nvPr>
            <p:ph idx="1"/>
          </p:nvPr>
        </p:nvSpPr>
        <p:spPr>
          <a:xfrm>
            <a:off x="838200" y="3076005"/>
            <a:ext cx="10515600" cy="4351338"/>
          </a:xfrm>
        </p:spPr>
        <p:txBody>
          <a:bodyPr/>
          <a:lstStyle/>
          <a:p>
            <a:r>
              <a:rPr lang="es-CL" dirty="0"/>
              <a:t>https://www.achs.cl/docs/librariesprovider2/empresa/01_caidas.pdf</a:t>
            </a:r>
          </a:p>
        </p:txBody>
      </p:sp>
    </p:spTree>
    <p:extLst>
      <p:ext uri="{BB962C8B-B14F-4D97-AF65-F5344CB8AC3E}">
        <p14:creationId xmlns:p14="http://schemas.microsoft.com/office/powerpoint/2010/main" val="353095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688E2-4967-60C5-90B6-3EBD08564434}"/>
              </a:ext>
            </a:extLst>
          </p:cNvPr>
          <p:cNvSpPr>
            <a:spLocks noGrp="1"/>
          </p:cNvSpPr>
          <p:nvPr>
            <p:ph type="title"/>
          </p:nvPr>
        </p:nvSpPr>
        <p:spPr>
          <a:xfrm>
            <a:off x="838200" y="2618467"/>
            <a:ext cx="10515600" cy="1325563"/>
          </a:xfrm>
        </p:spPr>
        <p:txBody>
          <a:bodyPr/>
          <a:lstStyle/>
          <a:p>
            <a:pPr algn="ctr"/>
            <a:r>
              <a:rPr lang="es-CL" dirty="0"/>
              <a:t>REDES INALAMBRICAS</a:t>
            </a:r>
          </a:p>
        </p:txBody>
      </p:sp>
    </p:spTree>
    <p:extLst>
      <p:ext uri="{BB962C8B-B14F-4D97-AF65-F5344CB8AC3E}">
        <p14:creationId xmlns:p14="http://schemas.microsoft.com/office/powerpoint/2010/main" val="3037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CD8A2819-98A2-277E-7D5F-A328FF530849}"/>
              </a:ext>
            </a:extLst>
          </p:cNvPr>
          <p:cNvPicPr>
            <a:picLocks noGrp="1" noChangeAspect="1"/>
          </p:cNvPicPr>
          <p:nvPr>
            <p:ph idx="1"/>
          </p:nvPr>
        </p:nvPicPr>
        <p:blipFill>
          <a:blip r:embed="rId2"/>
          <a:stretch>
            <a:fillRect/>
          </a:stretch>
        </p:blipFill>
        <p:spPr>
          <a:xfrm>
            <a:off x="1251594" y="643466"/>
            <a:ext cx="9688811" cy="5571067"/>
          </a:xfrm>
          <a:prstGeom prst="rect">
            <a:avLst/>
          </a:prstGeom>
        </p:spPr>
      </p:pic>
      <p:pic>
        <p:nvPicPr>
          <p:cNvPr id="6" name="Imagen 5" descr="Icono&#10;&#10;Descripción generada automáticamente">
            <a:extLst>
              <a:ext uri="{FF2B5EF4-FFF2-40B4-BE49-F238E27FC236}">
                <a16:creationId xmlns:a16="http://schemas.microsoft.com/office/drawing/2014/main" id="{D1603DD4-A27D-EF62-578B-EB4FA7755B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3577" y="4095534"/>
            <a:ext cx="670560" cy="670560"/>
          </a:xfrm>
          <a:prstGeom prst="rect">
            <a:avLst/>
          </a:prstGeom>
        </p:spPr>
      </p:pic>
    </p:spTree>
    <p:extLst>
      <p:ext uri="{BB962C8B-B14F-4D97-AF65-F5344CB8AC3E}">
        <p14:creationId xmlns:p14="http://schemas.microsoft.com/office/powerpoint/2010/main" val="213374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9D3AA19-371E-DBCD-079A-60077CD77666}"/>
              </a:ext>
            </a:extLst>
          </p:cNvPr>
          <p:cNvSpPr>
            <a:spLocks noGrp="1"/>
          </p:cNvSpPr>
          <p:nvPr>
            <p:ph type="title"/>
          </p:nvPr>
        </p:nvSpPr>
        <p:spPr>
          <a:xfrm>
            <a:off x="838200" y="365125"/>
            <a:ext cx="10515600" cy="1325563"/>
          </a:xfrm>
        </p:spPr>
        <p:txBody>
          <a:bodyPr>
            <a:normAutofit/>
          </a:bodyPr>
          <a:lstStyle/>
          <a:p>
            <a:r>
              <a:rPr lang="es-CL" dirty="0"/>
              <a:t>Cronograma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5270967D-73FD-9EE4-560E-F5A05AA31767}"/>
              </a:ext>
            </a:extLst>
          </p:cNvPr>
          <p:cNvSpPr>
            <a:spLocks noGrp="1"/>
          </p:cNvSpPr>
          <p:nvPr>
            <p:ph idx="1"/>
          </p:nvPr>
        </p:nvSpPr>
        <p:spPr>
          <a:xfrm>
            <a:off x="838200" y="1825625"/>
            <a:ext cx="10515600" cy="4351338"/>
          </a:xfrm>
        </p:spPr>
        <p:txBody>
          <a:bodyPr>
            <a:normAutofit/>
          </a:bodyPr>
          <a:lstStyle/>
          <a:p>
            <a:r>
              <a:rPr lang="es-CL" dirty="0"/>
              <a:t>Análisis de preguntas sesión 3.</a:t>
            </a:r>
          </a:p>
          <a:p>
            <a:r>
              <a:rPr lang="es-CL" dirty="0"/>
              <a:t>Exposición contenidos asociados a sesión 3.</a:t>
            </a:r>
          </a:p>
          <a:p>
            <a:r>
              <a:rPr lang="es-CL" dirty="0"/>
              <a:t>Resolución preguntas.</a:t>
            </a:r>
          </a:p>
          <a:p>
            <a:r>
              <a:rPr lang="es-CL" dirty="0"/>
              <a:t>Prueba sesión 4.</a:t>
            </a:r>
          </a:p>
        </p:txBody>
      </p:sp>
    </p:spTree>
    <p:extLst>
      <p:ext uri="{BB962C8B-B14F-4D97-AF65-F5344CB8AC3E}">
        <p14:creationId xmlns:p14="http://schemas.microsoft.com/office/powerpoint/2010/main" val="3839476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1DD68CA-817D-8E18-F93A-599C173B420B}"/>
              </a:ext>
            </a:extLst>
          </p:cNvPr>
          <p:cNvPicPr>
            <a:picLocks noGrp="1" noChangeAspect="1"/>
          </p:cNvPicPr>
          <p:nvPr>
            <p:ph idx="1"/>
          </p:nvPr>
        </p:nvPicPr>
        <p:blipFill>
          <a:blip r:embed="rId2"/>
          <a:stretch>
            <a:fillRect/>
          </a:stretch>
        </p:blipFill>
        <p:spPr>
          <a:xfrm>
            <a:off x="1246909" y="204354"/>
            <a:ext cx="9542969" cy="6346075"/>
          </a:xfrm>
          <a:prstGeom prst="rect">
            <a:avLst/>
          </a:prstGeom>
        </p:spPr>
      </p:pic>
    </p:spTree>
    <p:extLst>
      <p:ext uri="{BB962C8B-B14F-4D97-AF65-F5344CB8AC3E}">
        <p14:creationId xmlns:p14="http://schemas.microsoft.com/office/powerpoint/2010/main" val="303353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1FFC576-9357-4CEA-E6BF-0961F8FBBB07}"/>
              </a:ext>
            </a:extLst>
          </p:cNvPr>
          <p:cNvPicPr>
            <a:picLocks noGrp="1" noChangeAspect="1"/>
          </p:cNvPicPr>
          <p:nvPr>
            <p:ph idx="1"/>
          </p:nvPr>
        </p:nvPicPr>
        <p:blipFill>
          <a:blip r:embed="rId2"/>
          <a:stretch>
            <a:fillRect/>
          </a:stretch>
        </p:blipFill>
        <p:spPr>
          <a:xfrm>
            <a:off x="643467" y="1684189"/>
            <a:ext cx="10905066" cy="3489620"/>
          </a:xfrm>
          <a:prstGeom prst="rect">
            <a:avLst/>
          </a:prstGeom>
        </p:spPr>
      </p:pic>
      <p:pic>
        <p:nvPicPr>
          <p:cNvPr id="6" name="Imagen 5" descr="Icono&#10;&#10;Descripción generada automáticamente">
            <a:extLst>
              <a:ext uri="{FF2B5EF4-FFF2-40B4-BE49-F238E27FC236}">
                <a16:creationId xmlns:a16="http://schemas.microsoft.com/office/drawing/2014/main" id="{594AD617-7C20-1C4B-A1BC-C7566B92F6C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71651" y="3763024"/>
            <a:ext cx="670560" cy="670560"/>
          </a:xfrm>
          <a:prstGeom prst="rect">
            <a:avLst/>
          </a:prstGeom>
        </p:spPr>
      </p:pic>
    </p:spTree>
    <p:extLst>
      <p:ext uri="{BB962C8B-B14F-4D97-AF65-F5344CB8AC3E}">
        <p14:creationId xmlns:p14="http://schemas.microsoft.com/office/powerpoint/2010/main" val="16641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55617B92-89A9-7159-988E-9FBC385365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2383293"/>
            <a:ext cx="5294716" cy="2091412"/>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100" name="Picture 4">
            <a:extLst>
              <a:ext uri="{FF2B5EF4-FFF2-40B4-BE49-F238E27FC236}">
                <a16:creationId xmlns:a16="http://schemas.microsoft.com/office/drawing/2014/main" id="{66D73BB2-C55E-CB55-C9F8-6ED59EA004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781642"/>
            <a:ext cx="5294715" cy="5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06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F24A9FE-B898-78EF-599F-6E472302A825}"/>
              </a:ext>
            </a:extLst>
          </p:cNvPr>
          <p:cNvPicPr>
            <a:picLocks noGrp="1" noChangeAspect="1"/>
          </p:cNvPicPr>
          <p:nvPr>
            <p:ph idx="1"/>
          </p:nvPr>
        </p:nvPicPr>
        <p:blipFill>
          <a:blip r:embed="rId2"/>
          <a:stretch>
            <a:fillRect/>
          </a:stretch>
        </p:blipFill>
        <p:spPr>
          <a:xfrm>
            <a:off x="643467" y="1261618"/>
            <a:ext cx="10905066" cy="4334762"/>
          </a:xfrm>
          <a:prstGeom prst="rect">
            <a:avLst/>
          </a:prstGeom>
        </p:spPr>
      </p:pic>
      <p:pic>
        <p:nvPicPr>
          <p:cNvPr id="6" name="Imagen 5" descr="Icono&#10;&#10;Descripción generada automáticamente">
            <a:extLst>
              <a:ext uri="{FF2B5EF4-FFF2-40B4-BE49-F238E27FC236}">
                <a16:creationId xmlns:a16="http://schemas.microsoft.com/office/drawing/2014/main" id="{CC0442CB-F6BF-DBB2-F28D-31556F880C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70661" y="4627548"/>
            <a:ext cx="670560" cy="670560"/>
          </a:xfrm>
          <a:prstGeom prst="rect">
            <a:avLst/>
          </a:prstGeom>
        </p:spPr>
      </p:pic>
    </p:spTree>
    <p:extLst>
      <p:ext uri="{BB962C8B-B14F-4D97-AF65-F5344CB8AC3E}">
        <p14:creationId xmlns:p14="http://schemas.microsoft.com/office/powerpoint/2010/main" val="251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0BE3-EB19-4AC8-5135-080E0AF27DBB}"/>
              </a:ext>
            </a:extLst>
          </p:cNvPr>
          <p:cNvSpPr>
            <a:spLocks noGrp="1"/>
          </p:cNvSpPr>
          <p:nvPr>
            <p:ph type="title"/>
          </p:nvPr>
        </p:nvSpPr>
        <p:spPr>
          <a:xfrm>
            <a:off x="343037" y="140485"/>
            <a:ext cx="5010509" cy="1325563"/>
          </a:xfrm>
        </p:spPr>
        <p:txBody>
          <a:bodyPr/>
          <a:lstStyle/>
          <a:p>
            <a:r>
              <a:rPr lang="es-CL" dirty="0"/>
              <a:t>Explicación</a:t>
            </a:r>
          </a:p>
        </p:txBody>
      </p:sp>
      <p:pic>
        <p:nvPicPr>
          <p:cNvPr id="5" name="Imagen 4">
            <a:extLst>
              <a:ext uri="{FF2B5EF4-FFF2-40B4-BE49-F238E27FC236}">
                <a16:creationId xmlns:a16="http://schemas.microsoft.com/office/drawing/2014/main" id="{52681EF3-8AF2-ABE6-66A6-A03AE1EA7318}"/>
              </a:ext>
            </a:extLst>
          </p:cNvPr>
          <p:cNvPicPr>
            <a:picLocks noChangeAspect="1"/>
          </p:cNvPicPr>
          <p:nvPr/>
        </p:nvPicPr>
        <p:blipFill>
          <a:blip r:embed="rId2"/>
          <a:stretch>
            <a:fillRect/>
          </a:stretch>
        </p:blipFill>
        <p:spPr>
          <a:xfrm>
            <a:off x="2848292" y="1466048"/>
            <a:ext cx="6495416" cy="4801489"/>
          </a:xfrm>
          <a:prstGeom prst="rect">
            <a:avLst/>
          </a:prstGeom>
        </p:spPr>
      </p:pic>
    </p:spTree>
    <p:extLst>
      <p:ext uri="{BB962C8B-B14F-4D97-AF65-F5344CB8AC3E}">
        <p14:creationId xmlns:p14="http://schemas.microsoft.com/office/powerpoint/2010/main" val="3364461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80C29-B190-950C-B175-EC27A1C23F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492BD27-DCF9-CE4A-7EAF-374590586225}"/>
              </a:ext>
            </a:extLst>
          </p:cNvPr>
          <p:cNvSpPr>
            <a:spLocks noGrp="1"/>
          </p:cNvSpPr>
          <p:nvPr>
            <p:ph type="title"/>
          </p:nvPr>
        </p:nvSpPr>
        <p:spPr>
          <a:xfrm>
            <a:off x="343037" y="140485"/>
            <a:ext cx="5010509" cy="1325563"/>
          </a:xfrm>
        </p:spPr>
        <p:txBody>
          <a:bodyPr/>
          <a:lstStyle/>
          <a:p>
            <a:r>
              <a:rPr lang="es-CL" dirty="0"/>
              <a:t>Explicación</a:t>
            </a:r>
          </a:p>
        </p:txBody>
      </p:sp>
      <p:pic>
        <p:nvPicPr>
          <p:cNvPr id="4" name="Imagen 3">
            <a:extLst>
              <a:ext uri="{FF2B5EF4-FFF2-40B4-BE49-F238E27FC236}">
                <a16:creationId xmlns:a16="http://schemas.microsoft.com/office/drawing/2014/main" id="{28724369-CD43-1CFF-7EF6-8777496AAA32}"/>
              </a:ext>
            </a:extLst>
          </p:cNvPr>
          <p:cNvPicPr>
            <a:picLocks noChangeAspect="1"/>
          </p:cNvPicPr>
          <p:nvPr/>
        </p:nvPicPr>
        <p:blipFill>
          <a:blip r:embed="rId2"/>
          <a:stretch>
            <a:fillRect/>
          </a:stretch>
        </p:blipFill>
        <p:spPr>
          <a:xfrm>
            <a:off x="1589967" y="1839246"/>
            <a:ext cx="8874825" cy="3457371"/>
          </a:xfrm>
          <a:prstGeom prst="rect">
            <a:avLst/>
          </a:prstGeom>
        </p:spPr>
      </p:pic>
    </p:spTree>
    <p:extLst>
      <p:ext uri="{BB962C8B-B14F-4D97-AF65-F5344CB8AC3E}">
        <p14:creationId xmlns:p14="http://schemas.microsoft.com/office/powerpoint/2010/main" val="2097792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F91A-4EDB-A937-6331-8F40CF6B1AA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FF5FE8-96C6-34D0-9BC8-14B9BDAE84A9}"/>
              </a:ext>
            </a:extLst>
          </p:cNvPr>
          <p:cNvSpPr>
            <a:spLocks noGrp="1"/>
          </p:cNvSpPr>
          <p:nvPr>
            <p:ph type="title"/>
          </p:nvPr>
        </p:nvSpPr>
        <p:spPr>
          <a:xfrm>
            <a:off x="343037" y="140485"/>
            <a:ext cx="5010509" cy="1325563"/>
          </a:xfrm>
        </p:spPr>
        <p:txBody>
          <a:bodyPr/>
          <a:lstStyle/>
          <a:p>
            <a:r>
              <a:rPr lang="es-CL" dirty="0"/>
              <a:t>Explicación</a:t>
            </a:r>
          </a:p>
        </p:txBody>
      </p:sp>
      <p:pic>
        <p:nvPicPr>
          <p:cNvPr id="5" name="Imagen 4">
            <a:extLst>
              <a:ext uri="{FF2B5EF4-FFF2-40B4-BE49-F238E27FC236}">
                <a16:creationId xmlns:a16="http://schemas.microsoft.com/office/drawing/2014/main" id="{580B91AC-7EBC-C8AD-92E9-D77B39B8A59F}"/>
              </a:ext>
            </a:extLst>
          </p:cNvPr>
          <p:cNvPicPr>
            <a:picLocks noChangeAspect="1"/>
          </p:cNvPicPr>
          <p:nvPr/>
        </p:nvPicPr>
        <p:blipFill>
          <a:blip r:embed="rId2"/>
          <a:stretch>
            <a:fillRect/>
          </a:stretch>
        </p:blipFill>
        <p:spPr>
          <a:xfrm>
            <a:off x="1794410" y="2442895"/>
            <a:ext cx="8603179" cy="1972209"/>
          </a:xfrm>
          <a:prstGeom prst="rect">
            <a:avLst/>
          </a:prstGeom>
        </p:spPr>
      </p:pic>
    </p:spTree>
    <p:extLst>
      <p:ext uri="{BB962C8B-B14F-4D97-AF65-F5344CB8AC3E}">
        <p14:creationId xmlns:p14="http://schemas.microsoft.com/office/powerpoint/2010/main" val="1682228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6C907-5F8F-3096-FED9-DEE7D72AC7EE}"/>
              </a:ext>
            </a:extLst>
          </p:cNvPr>
          <p:cNvSpPr>
            <a:spLocks noGrp="1"/>
          </p:cNvSpPr>
          <p:nvPr>
            <p:ph type="title"/>
          </p:nvPr>
        </p:nvSpPr>
        <p:spPr>
          <a:xfrm>
            <a:off x="838200" y="2536825"/>
            <a:ext cx="10515600" cy="1325563"/>
          </a:xfrm>
        </p:spPr>
        <p:txBody>
          <a:bodyPr/>
          <a:lstStyle/>
          <a:p>
            <a:pPr algn="ctr"/>
            <a:r>
              <a:rPr lang="es-CL" dirty="0"/>
              <a:t>COMPUTACIÓN</a:t>
            </a:r>
          </a:p>
        </p:txBody>
      </p:sp>
    </p:spTree>
    <p:extLst>
      <p:ext uri="{BB962C8B-B14F-4D97-AF65-F5344CB8AC3E}">
        <p14:creationId xmlns:p14="http://schemas.microsoft.com/office/powerpoint/2010/main" val="356501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56F730D-C2D4-4C29-AA0F-8EC762D0A9DA}"/>
              </a:ext>
            </a:extLst>
          </p:cNvPr>
          <p:cNvPicPr>
            <a:picLocks noGrp="1" noChangeAspect="1"/>
          </p:cNvPicPr>
          <p:nvPr>
            <p:ph idx="1"/>
          </p:nvPr>
        </p:nvPicPr>
        <p:blipFill>
          <a:blip r:embed="rId2"/>
          <a:stretch>
            <a:fillRect/>
          </a:stretch>
        </p:blipFill>
        <p:spPr>
          <a:xfrm>
            <a:off x="1213658" y="28000"/>
            <a:ext cx="9659389" cy="6797858"/>
          </a:xfrm>
          <a:prstGeom prst="rect">
            <a:avLst/>
          </a:prstGeom>
        </p:spPr>
      </p:pic>
      <p:pic>
        <p:nvPicPr>
          <p:cNvPr id="6" name="Imagen 5" descr="Icono&#10;&#10;Descripción generada automáticamente">
            <a:extLst>
              <a:ext uri="{FF2B5EF4-FFF2-40B4-BE49-F238E27FC236}">
                <a16:creationId xmlns:a16="http://schemas.microsoft.com/office/drawing/2014/main" id="{D8734DB6-3D1A-D8A7-294C-7C63D516AE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65716" y="5209439"/>
            <a:ext cx="670560" cy="670560"/>
          </a:xfrm>
          <a:prstGeom prst="rect">
            <a:avLst/>
          </a:prstGeom>
        </p:spPr>
      </p:pic>
    </p:spTree>
    <p:extLst>
      <p:ext uri="{BB962C8B-B14F-4D97-AF65-F5344CB8AC3E}">
        <p14:creationId xmlns:p14="http://schemas.microsoft.com/office/powerpoint/2010/main" val="23742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F5549-4664-A874-DB25-A927DD44A288}"/>
              </a:ext>
            </a:extLst>
          </p:cNvPr>
          <p:cNvSpPr>
            <a:spLocks noGrp="1"/>
          </p:cNvSpPr>
          <p:nvPr>
            <p:ph type="title"/>
          </p:nvPr>
        </p:nvSpPr>
        <p:spPr/>
        <p:txBody>
          <a:bodyPr/>
          <a:lstStyle/>
          <a:p>
            <a:r>
              <a:rPr lang="es-CL" dirty="0"/>
              <a:t>Link explicativo</a:t>
            </a:r>
          </a:p>
        </p:txBody>
      </p:sp>
      <p:sp>
        <p:nvSpPr>
          <p:cNvPr id="3" name="Marcador de contenido 2">
            <a:extLst>
              <a:ext uri="{FF2B5EF4-FFF2-40B4-BE49-F238E27FC236}">
                <a16:creationId xmlns:a16="http://schemas.microsoft.com/office/drawing/2014/main" id="{59721486-D739-DA25-9D65-87C6A1562A84}"/>
              </a:ext>
            </a:extLst>
          </p:cNvPr>
          <p:cNvSpPr>
            <a:spLocks noGrp="1"/>
          </p:cNvSpPr>
          <p:nvPr>
            <p:ph idx="1"/>
          </p:nvPr>
        </p:nvSpPr>
        <p:spPr/>
        <p:txBody>
          <a:bodyPr/>
          <a:lstStyle/>
          <a:p>
            <a:r>
              <a:rPr lang="es-CL" dirty="0"/>
              <a:t>https://learn.microsoft.com/es-es/windows-hardware/drivers/debugger/bug-check-0xea--thread-stuck-in-device-driver</a:t>
            </a:r>
          </a:p>
        </p:txBody>
      </p:sp>
    </p:spTree>
    <p:extLst>
      <p:ext uri="{BB962C8B-B14F-4D97-AF65-F5344CB8AC3E}">
        <p14:creationId xmlns:p14="http://schemas.microsoft.com/office/powerpoint/2010/main" val="186485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mer plano de un panel de red de servidor con luces y cables">
            <a:extLst>
              <a:ext uri="{FF2B5EF4-FFF2-40B4-BE49-F238E27FC236}">
                <a16:creationId xmlns:a16="http://schemas.microsoft.com/office/drawing/2014/main" id="{E6F79F4D-0042-A155-F5CB-985EAE667FF5}"/>
              </a:ext>
            </a:extLst>
          </p:cNvPr>
          <p:cNvPicPr>
            <a:picLocks noChangeAspect="1"/>
          </p:cNvPicPr>
          <p:nvPr/>
        </p:nvPicPr>
        <p:blipFill>
          <a:blip r:embed="rId2"/>
          <a:srcRect l="3126" r="37608" b="-1"/>
          <a:stretch/>
        </p:blipFill>
        <p:spPr>
          <a:xfrm>
            <a:off x="6103027" y="10"/>
            <a:ext cx="6088971" cy="6857990"/>
          </a:xfrm>
          <a:prstGeom prst="rect">
            <a:avLst/>
          </a:prstGeom>
        </p:spPr>
      </p:pic>
      <p:sp>
        <p:nvSpPr>
          <p:cNvPr id="2" name="Título 1">
            <a:extLst>
              <a:ext uri="{FF2B5EF4-FFF2-40B4-BE49-F238E27FC236}">
                <a16:creationId xmlns:a16="http://schemas.microsoft.com/office/drawing/2014/main" id="{69FE01B6-4949-F909-4DB1-00EDA8D5A52B}"/>
              </a:ext>
            </a:extLst>
          </p:cNvPr>
          <p:cNvSpPr>
            <a:spLocks noGrp="1"/>
          </p:cNvSpPr>
          <p:nvPr>
            <p:ph type="title"/>
          </p:nvPr>
        </p:nvSpPr>
        <p:spPr>
          <a:xfrm>
            <a:off x="761801" y="328512"/>
            <a:ext cx="4778387" cy="1628970"/>
          </a:xfrm>
        </p:spPr>
        <p:txBody>
          <a:bodyPr anchor="ctr">
            <a:normAutofit/>
          </a:bodyPr>
          <a:lstStyle/>
          <a:p>
            <a:r>
              <a:rPr lang="es-CL" sz="3700"/>
              <a:t>Análisis de preguntas sesión 2.</a:t>
            </a:r>
            <a:br>
              <a:rPr lang="es-CL" sz="3700"/>
            </a:br>
            <a:endParaRPr lang="es-CL" sz="3700"/>
          </a:p>
        </p:txBody>
      </p:sp>
      <p:sp>
        <p:nvSpPr>
          <p:cNvPr id="3" name="Marcador de contenido 2">
            <a:extLst>
              <a:ext uri="{FF2B5EF4-FFF2-40B4-BE49-F238E27FC236}">
                <a16:creationId xmlns:a16="http://schemas.microsoft.com/office/drawing/2014/main" id="{B914F538-61AD-2EF4-5502-096DF7690772}"/>
              </a:ext>
            </a:extLst>
          </p:cNvPr>
          <p:cNvSpPr>
            <a:spLocks noGrp="1"/>
          </p:cNvSpPr>
          <p:nvPr>
            <p:ph idx="1"/>
          </p:nvPr>
        </p:nvSpPr>
        <p:spPr>
          <a:xfrm>
            <a:off x="573474" y="1957482"/>
            <a:ext cx="4659756" cy="3894678"/>
          </a:xfrm>
        </p:spPr>
        <p:txBody>
          <a:bodyPr anchor="ctr">
            <a:noAutofit/>
          </a:bodyPr>
          <a:lstStyle/>
          <a:p>
            <a:r>
              <a:rPr lang="es-CL" sz="2400" dirty="0"/>
              <a:t>Asociadas en 5 áreas propias de la especialidad:</a:t>
            </a:r>
          </a:p>
          <a:p>
            <a:pPr marL="0" indent="0">
              <a:buNone/>
            </a:pPr>
            <a:endParaRPr lang="es-CL" sz="2400" dirty="0"/>
          </a:p>
          <a:p>
            <a:pPr>
              <a:buFontTx/>
              <a:buChar char="-"/>
            </a:pPr>
            <a:r>
              <a:rPr lang="es-CL" sz="2400" dirty="0"/>
              <a:t>Electrónica.</a:t>
            </a:r>
          </a:p>
          <a:p>
            <a:pPr>
              <a:buFontTx/>
              <a:buChar char="-"/>
            </a:pPr>
            <a:r>
              <a:rPr lang="es-CL" sz="2400" dirty="0"/>
              <a:t>Fibra óptica.</a:t>
            </a:r>
          </a:p>
          <a:p>
            <a:pPr>
              <a:buFontTx/>
              <a:buChar char="-"/>
            </a:pPr>
            <a:r>
              <a:rPr lang="es-CL" sz="2400" dirty="0"/>
              <a:t>Cableado estructurado y planta externa.</a:t>
            </a:r>
          </a:p>
          <a:p>
            <a:pPr>
              <a:buFontTx/>
              <a:buChar char="-"/>
            </a:pPr>
            <a:r>
              <a:rPr lang="es-CL" sz="2400" dirty="0"/>
              <a:t>Redes Inalámbricas.</a:t>
            </a:r>
          </a:p>
          <a:p>
            <a:pPr>
              <a:buFontTx/>
              <a:buChar char="-"/>
            </a:pPr>
            <a:r>
              <a:rPr lang="es-CL" sz="2400" dirty="0"/>
              <a:t>Computación.</a:t>
            </a:r>
          </a:p>
        </p:txBody>
      </p:sp>
    </p:spTree>
    <p:extLst>
      <p:ext uri="{BB962C8B-B14F-4D97-AF65-F5344CB8AC3E}">
        <p14:creationId xmlns:p14="http://schemas.microsoft.com/office/powerpoint/2010/main" val="1674206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80FC4-E425-BEEA-BA80-A946A8C3269C}"/>
              </a:ext>
            </a:extLst>
          </p:cNvPr>
          <p:cNvSpPr>
            <a:spLocks noGrp="1"/>
          </p:cNvSpPr>
          <p:nvPr>
            <p:ph type="title"/>
          </p:nvPr>
        </p:nvSpPr>
        <p:spPr/>
        <p:txBody>
          <a:bodyPr/>
          <a:lstStyle/>
          <a:p>
            <a:r>
              <a:rPr lang="es-CL" dirty="0"/>
              <a:t>Resumen de conocimientos adquiridos.</a:t>
            </a:r>
          </a:p>
        </p:txBody>
      </p:sp>
      <p:sp>
        <p:nvSpPr>
          <p:cNvPr id="3" name="Marcador de contenido 2">
            <a:extLst>
              <a:ext uri="{FF2B5EF4-FFF2-40B4-BE49-F238E27FC236}">
                <a16:creationId xmlns:a16="http://schemas.microsoft.com/office/drawing/2014/main" id="{E866EBC0-DB65-BA73-CC1B-246928969310}"/>
              </a:ext>
            </a:extLst>
          </p:cNvPr>
          <p:cNvSpPr>
            <a:spLocks noGrp="1"/>
          </p:cNvSpPr>
          <p:nvPr>
            <p:ph idx="1"/>
          </p:nvPr>
        </p:nvSpPr>
        <p:spPr/>
        <p:txBody>
          <a:bodyPr/>
          <a:lstStyle/>
          <a:p>
            <a:r>
              <a:rPr lang="es-CL" dirty="0"/>
              <a:t>Análisis de componentes electrónicos.</a:t>
            </a:r>
          </a:p>
          <a:p>
            <a:r>
              <a:rPr lang="es-CL" dirty="0"/>
              <a:t>Comprensión de comportamiento de OTDR y longitudes de onda.</a:t>
            </a:r>
          </a:p>
          <a:p>
            <a:r>
              <a:rPr lang="es-CL" dirty="0"/>
              <a:t>Leyes regulatorias en planta externa.</a:t>
            </a:r>
          </a:p>
          <a:p>
            <a:r>
              <a:rPr lang="es-CL" dirty="0"/>
              <a:t>Análisis de señales inalámbricas.</a:t>
            </a:r>
          </a:p>
          <a:p>
            <a:r>
              <a:rPr lang="es-CL" dirty="0"/>
              <a:t>Análisis de códigos de error en un computador.</a:t>
            </a:r>
          </a:p>
          <a:p>
            <a:endParaRPr lang="es-CL" dirty="0"/>
          </a:p>
        </p:txBody>
      </p:sp>
    </p:spTree>
    <p:extLst>
      <p:ext uri="{BB962C8B-B14F-4D97-AF65-F5344CB8AC3E}">
        <p14:creationId xmlns:p14="http://schemas.microsoft.com/office/powerpoint/2010/main" val="154790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36922-AF36-EB7B-A9B4-02B831C4112B}"/>
              </a:ext>
            </a:extLst>
          </p:cNvPr>
          <p:cNvSpPr>
            <a:spLocks noGrp="1"/>
          </p:cNvSpPr>
          <p:nvPr>
            <p:ph type="title"/>
          </p:nvPr>
        </p:nvSpPr>
        <p:spPr>
          <a:xfrm>
            <a:off x="3913689" y="2511651"/>
            <a:ext cx="10515600" cy="1325563"/>
          </a:xfrm>
        </p:spPr>
        <p:txBody>
          <a:bodyPr/>
          <a:lstStyle/>
          <a:p>
            <a:r>
              <a:rPr lang="es-CL" dirty="0"/>
              <a:t>ELECTRÓNICA</a:t>
            </a:r>
          </a:p>
        </p:txBody>
      </p:sp>
    </p:spTree>
    <p:extLst>
      <p:ext uri="{BB962C8B-B14F-4D97-AF65-F5344CB8AC3E}">
        <p14:creationId xmlns:p14="http://schemas.microsoft.com/office/powerpoint/2010/main" val="205753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34A980B-142F-8049-05C2-F9A134D7C640}"/>
              </a:ext>
            </a:extLst>
          </p:cNvPr>
          <p:cNvPicPr>
            <a:picLocks noChangeAspect="1"/>
          </p:cNvPicPr>
          <p:nvPr/>
        </p:nvPicPr>
        <p:blipFill>
          <a:blip r:embed="rId2"/>
          <a:stretch>
            <a:fillRect/>
          </a:stretch>
        </p:blipFill>
        <p:spPr>
          <a:xfrm>
            <a:off x="1230085" y="70430"/>
            <a:ext cx="9731829" cy="6717140"/>
          </a:xfrm>
          <a:prstGeom prst="rect">
            <a:avLst/>
          </a:prstGeom>
        </p:spPr>
      </p:pic>
      <p:pic>
        <p:nvPicPr>
          <p:cNvPr id="13" name="Imagen 12" descr="Icono&#10;&#10;Descripción generada automáticamente">
            <a:extLst>
              <a:ext uri="{FF2B5EF4-FFF2-40B4-BE49-F238E27FC236}">
                <a16:creationId xmlns:a16="http://schemas.microsoft.com/office/drawing/2014/main" id="{DD5305E1-CEA2-76A1-04F7-1AC1861776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9425" y="5575199"/>
            <a:ext cx="670560" cy="670560"/>
          </a:xfrm>
          <a:prstGeom prst="rect">
            <a:avLst/>
          </a:prstGeom>
        </p:spPr>
      </p:pic>
    </p:spTree>
    <p:extLst>
      <p:ext uri="{BB962C8B-B14F-4D97-AF65-F5344CB8AC3E}">
        <p14:creationId xmlns:p14="http://schemas.microsoft.com/office/powerpoint/2010/main" val="18805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B7D0BA2-BAB7-B03D-EBEC-CE951BAA9A94}"/>
              </a:ext>
            </a:extLst>
          </p:cNvPr>
          <p:cNvSpPr>
            <a:spLocks noGrp="1"/>
          </p:cNvSpPr>
          <p:nvPr>
            <p:ph idx="1"/>
          </p:nvPr>
        </p:nvSpPr>
        <p:spPr>
          <a:xfrm>
            <a:off x="838200" y="3136840"/>
            <a:ext cx="10515600" cy="4351338"/>
          </a:xfrm>
        </p:spPr>
        <p:txBody>
          <a:bodyPr/>
          <a:lstStyle/>
          <a:p>
            <a:r>
              <a:rPr lang="es-CL" dirty="0"/>
              <a:t>https://www.youtube.com/watch?v=qJfyHf2X0XE</a:t>
            </a:r>
          </a:p>
        </p:txBody>
      </p:sp>
      <p:sp>
        <p:nvSpPr>
          <p:cNvPr id="7" name="Título 6">
            <a:extLst>
              <a:ext uri="{FF2B5EF4-FFF2-40B4-BE49-F238E27FC236}">
                <a16:creationId xmlns:a16="http://schemas.microsoft.com/office/drawing/2014/main" id="{F7CFC31A-4626-231C-CABD-09C1915D7247}"/>
              </a:ext>
            </a:extLst>
          </p:cNvPr>
          <p:cNvSpPr>
            <a:spLocks noGrp="1"/>
          </p:cNvSpPr>
          <p:nvPr>
            <p:ph type="title"/>
          </p:nvPr>
        </p:nvSpPr>
        <p:spPr/>
        <p:txBody>
          <a:bodyPr/>
          <a:lstStyle/>
          <a:p>
            <a:r>
              <a:rPr lang="es-CL" dirty="0"/>
              <a:t>Video explicativo</a:t>
            </a:r>
          </a:p>
        </p:txBody>
      </p:sp>
    </p:spTree>
    <p:extLst>
      <p:ext uri="{BB962C8B-B14F-4D97-AF65-F5344CB8AC3E}">
        <p14:creationId xmlns:p14="http://schemas.microsoft.com/office/powerpoint/2010/main" val="209549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C14D-1337-8D0F-CF74-89B10729B65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C9469752-5468-1FE1-382F-AE1073781F52}"/>
              </a:ext>
            </a:extLst>
          </p:cNvPr>
          <p:cNvPicPr>
            <a:picLocks noChangeAspect="1"/>
          </p:cNvPicPr>
          <p:nvPr/>
        </p:nvPicPr>
        <p:blipFill>
          <a:blip r:embed="rId2"/>
          <a:stretch>
            <a:fillRect/>
          </a:stretch>
        </p:blipFill>
        <p:spPr>
          <a:xfrm>
            <a:off x="2095680" y="365569"/>
            <a:ext cx="7276920" cy="6126861"/>
          </a:xfrm>
          <a:prstGeom prst="rect">
            <a:avLst/>
          </a:prstGeom>
        </p:spPr>
      </p:pic>
    </p:spTree>
    <p:extLst>
      <p:ext uri="{BB962C8B-B14F-4D97-AF65-F5344CB8AC3E}">
        <p14:creationId xmlns:p14="http://schemas.microsoft.com/office/powerpoint/2010/main" val="22035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BE45416-74A8-5089-185E-48D930D1DE0F}"/>
              </a:ext>
            </a:extLst>
          </p:cNvPr>
          <p:cNvPicPr>
            <a:picLocks noChangeAspect="1"/>
          </p:cNvPicPr>
          <p:nvPr/>
        </p:nvPicPr>
        <p:blipFill>
          <a:blip r:embed="rId2"/>
          <a:stretch>
            <a:fillRect/>
          </a:stretch>
        </p:blipFill>
        <p:spPr>
          <a:xfrm>
            <a:off x="981659" y="675876"/>
            <a:ext cx="9615584" cy="5138396"/>
          </a:xfrm>
          <a:prstGeom prst="rect">
            <a:avLst/>
          </a:prstGeom>
        </p:spPr>
      </p:pic>
      <p:pic>
        <p:nvPicPr>
          <p:cNvPr id="4" name="Imagen 3" descr="Icono&#10;&#10;Descripción generada automáticamente">
            <a:extLst>
              <a:ext uri="{FF2B5EF4-FFF2-40B4-BE49-F238E27FC236}">
                <a16:creationId xmlns:a16="http://schemas.microsoft.com/office/drawing/2014/main" id="{561DA74C-107F-27F5-E082-D64579CF36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09657" y="2687301"/>
            <a:ext cx="670560" cy="670560"/>
          </a:xfrm>
          <a:prstGeom prst="rect">
            <a:avLst/>
          </a:prstGeom>
        </p:spPr>
      </p:pic>
    </p:spTree>
    <p:extLst>
      <p:ext uri="{BB962C8B-B14F-4D97-AF65-F5344CB8AC3E}">
        <p14:creationId xmlns:p14="http://schemas.microsoft.com/office/powerpoint/2010/main" val="16784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2365</TotalTime>
  <Words>367</Words>
  <Application>Microsoft Office PowerPoint</Application>
  <PresentationFormat>Panorámica</PresentationFormat>
  <Paragraphs>51</Paragraphs>
  <Slides>40</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Aptos</vt:lpstr>
      <vt:lpstr>Aptos Display</vt:lpstr>
      <vt:lpstr>Arial</vt:lpstr>
      <vt:lpstr>Times New Roman</vt:lpstr>
      <vt:lpstr>Tema de Office</vt:lpstr>
      <vt:lpstr>Sesión 4.</vt:lpstr>
      <vt:lpstr>Presentación de PowerPoint</vt:lpstr>
      <vt:lpstr>Cronograma</vt:lpstr>
      <vt:lpstr>Análisis de preguntas sesión 2. </vt:lpstr>
      <vt:lpstr>ELECTRÓNICA</vt:lpstr>
      <vt:lpstr>Presentación de PowerPoint</vt:lpstr>
      <vt:lpstr>Video explicativo</vt:lpstr>
      <vt:lpstr>Presentación de PowerPoint</vt:lpstr>
      <vt:lpstr>Presentación de PowerPoint</vt:lpstr>
      <vt:lpstr>Video explicativo</vt:lpstr>
      <vt:lpstr>Presentación de PowerPoint</vt:lpstr>
      <vt:lpstr>Presentación de PowerPoint</vt:lpstr>
      <vt:lpstr>FIBRA OPTICA</vt:lpstr>
      <vt:lpstr>Presentación de PowerPoint</vt:lpstr>
      <vt:lpstr>Presentación de PowerPoint</vt:lpstr>
      <vt:lpstr>Presentación de PowerPoint</vt:lpstr>
      <vt:lpstr>Presentación de PowerPoint</vt:lpstr>
      <vt:lpstr>CABLEADO ESTRUCTURADO Y PLANTA EXTERNA</vt:lpstr>
      <vt:lpstr>Presentación de PowerPoint</vt:lpstr>
      <vt:lpstr>IMAGEN EXPLICATIVA</vt:lpstr>
      <vt:lpstr>Presentación de PowerPoint</vt:lpstr>
      <vt:lpstr>Presentación de PowerPoint</vt:lpstr>
      <vt:lpstr>Link explicativo (pregunta 6)</vt:lpstr>
      <vt:lpstr>Presentación de PowerPoint</vt:lpstr>
      <vt:lpstr>TEXTO EXPLICATIVO</vt:lpstr>
      <vt:lpstr>Presentación de PowerPoint</vt:lpstr>
      <vt:lpstr>LINK EXPLICATIVO (HOJA 10)</vt:lpstr>
      <vt:lpstr>REDES INALAMBRICAS</vt:lpstr>
      <vt:lpstr>Presentación de PowerPoint</vt:lpstr>
      <vt:lpstr>Presentación de PowerPoint</vt:lpstr>
      <vt:lpstr>Presentación de PowerPoint</vt:lpstr>
      <vt:lpstr>Presentación de PowerPoint</vt:lpstr>
      <vt:lpstr>Presentación de PowerPoint</vt:lpstr>
      <vt:lpstr>Explicación</vt:lpstr>
      <vt:lpstr>Explicación</vt:lpstr>
      <vt:lpstr>Explicación</vt:lpstr>
      <vt:lpstr>COMPUTACIÓN</vt:lpstr>
      <vt:lpstr>Presentación de PowerPoint</vt:lpstr>
      <vt:lpstr>Link explicativo</vt:lpstr>
      <vt:lpstr>Resumen de conocimientos adquiridos.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Rodrigo Sepulveda</dc:creator>
  <cp:lastModifiedBy>Rodrigo Sepulveda</cp:lastModifiedBy>
  <cp:revision>44</cp:revision>
  <dcterms:created xsi:type="dcterms:W3CDTF">2024-11-24T22:54:15Z</dcterms:created>
  <dcterms:modified xsi:type="dcterms:W3CDTF">2024-12-03T18:13:29Z</dcterms:modified>
</cp:coreProperties>
</file>