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76" r:id="rId6"/>
    <p:sldId id="260" r:id="rId7"/>
    <p:sldId id="264" r:id="rId8"/>
    <p:sldId id="266" r:id="rId9"/>
    <p:sldId id="265" r:id="rId10"/>
    <p:sldId id="261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63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86381" autoAdjust="0"/>
  </p:normalViewPr>
  <p:slideViewPr>
    <p:cSldViewPr snapToGrid="0">
      <p:cViewPr varScale="1">
        <p:scale>
          <a:sx n="59" d="100"/>
          <a:sy n="59" d="100"/>
        </p:scale>
        <p:origin x="882" y="72"/>
      </p:cViewPr>
      <p:guideLst/>
    </p:cSldViewPr>
  </p:slideViewPr>
  <p:outlineViewPr>
    <p:cViewPr>
      <p:scale>
        <a:sx n="33" d="100"/>
        <a:sy n="33" d="100"/>
      </p:scale>
      <p:origin x="0" y="-1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38E7-AD25-418B-8010-1D57E84A81EC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A8A54-884D-499B-A5D9-2E805273C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95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A8A54-884D-499B-A5D9-2E805273C79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885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A8A54-884D-499B-A5D9-2E805273C792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3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F1068-3BED-03DD-1B5D-FB412D4BE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52D44-9F8C-0DE9-ED3E-4AB9C68F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C7B2A-0054-7635-0149-26858787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8B2C3A-D72F-0BF1-E249-2765AF0F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35CE61-67EF-3081-8606-13B2A14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865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E4E2-7E07-AD73-0D27-9D1E37AD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F81FDA-A9C1-0B67-422D-BF1C6EFEC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CFD89-7D64-E519-1014-081ED142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92191D-5A45-5634-2867-48EED50B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FD7D9-2CE9-8030-1D6C-596B68B0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885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E035DB-3544-62B4-0467-DB4DC8ED2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448BAD-21BD-9D0C-149E-DED36738B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5BDF39-384E-C206-35FB-20FEDA83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F9563-58CC-90D5-BBCB-B651EDD9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89787-0980-5DCB-B148-301DA812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08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40578-DBFC-C006-6A13-CFDAEC3E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86CD9-9C25-646E-B99F-89CB22F0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6365B-B642-5CC9-A124-C92EE5B4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E90769-39DB-9A57-35F9-59E77F5C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FCDE4-04AC-8953-350C-C2E5D088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95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CCAA-9025-1D67-C63C-2A28316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266367-D73F-9502-AFBF-C7AAF0D78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A224A3-FC4C-0663-5BEA-84983D0F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6D0C5-A196-3077-F068-9EA1F39F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3A888-4091-A8ED-F583-E5C43295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56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3A6AF-5F37-37AA-E27C-350852CF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C506B-04F7-C293-BBE5-75166916B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3DF7A7-A890-797C-EA2D-5252EC975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C3D0AE-39C6-393A-19B6-A464B671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BF8BDC-C6B8-EB5D-230B-DF790375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B84DB4-518C-1455-8DBC-F81FEE6A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7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8A0CC-7E47-3CE9-0FE2-C2F5E68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7B8239-748A-F9A9-B91D-F157F121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9AC599-7BC6-CB98-23B3-52996C2F7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7B4E3A-7061-8C66-B303-B67DCA5C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F45ED7-9E83-4FBE-0023-F58A4A9DF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E84447-8323-411C-7BB1-FD20947C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5220AD-FD43-992D-C07F-5866774C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5361A3-642E-76D8-3789-96FEBE9C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04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4EA02-26FE-3F7E-C40C-B5351745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24533-4737-4A0E-B0D4-F23BE0A5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868A4B-B84D-B030-DE76-C5A777D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95F02F-864C-1AF3-51FC-9961DE30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67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56870B-6CF5-082A-8285-7A409EAD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ED54D3-E38A-A08A-0A39-06C55F7B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81BE5B-0F47-DE61-5F5B-39E15052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52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8AF02-C6D8-9E85-E893-50E9FAA4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FC8A2-2D70-AA79-0319-861C5E03E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6259E6-798B-436B-84EB-F9BB406C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C4A4D-7B2D-2A12-2704-80CA5830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E0D0F3-F765-71B6-046D-21A7E718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818652-3C03-BAE4-E417-844E1A3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455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1D56E-ABF3-CD06-B339-D42EE3A0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1C7799-DEFB-72FB-9C95-21D1B81FE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8A53BD-B53D-63C8-9ACD-11E582F7C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E8457F-7134-8CAC-722D-B088E6F3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008D59-92D2-3644-32FE-B1F861B7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B5BD49-137C-F973-B3C7-F3984686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0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CA1724-38FF-D918-4744-D1E13616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25A6B-2A09-D89E-A109-9524FCF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636D1-A2FF-47E7-3F7F-9EB345576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F14988-3CB0-46EF-9CDE-114A33DEDB1D}" type="datetimeFigureOut">
              <a:rPr lang="es-CL" smtClean="0"/>
              <a:t>26-11-2024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73D41-5526-3899-D565-9B035AFB6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E21EC-E737-06A2-590B-AFB73E5F8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EBE74-EC41-4A75-BA31-29523BD01D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3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3052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05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305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888602-E879-D7FA-A7A5-77864E31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s-CL" dirty="0"/>
              <a:t>Sesión 3.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EB3807-D101-1170-4777-6DC481169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s-CL" dirty="0"/>
              <a:t>Rodrigo Sepulveda R.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CentCap Educa">
            <a:extLst>
              <a:ext uri="{FF2B5EF4-FFF2-40B4-BE49-F238E27FC236}">
                <a16:creationId xmlns:a16="http://schemas.microsoft.com/office/drawing/2014/main" id="{51D052FF-2102-B702-CF7A-28D8D99A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01ED1-2275-3D10-FF16-BA565144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6B687-471F-EF4F-575B-A9655C95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2A494-1069-53E6-AA0B-11F01A81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644266" cy="523954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b="1" kern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21 </a:t>
            </a: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solicita a un técnico de telecomunicaciones que revise la configuración de una red inalámbrica,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debido a que la velocidad de la red funciona de forma intermitente. El técnico decide revisar los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parámetros del router y encuentra lo siguiente: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Difusión de SSID habilitado.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Modo de red: Mixto.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Canal de transmisión: Canal 1.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Filtrado por direcciones MAC: habilitado, permitiendo solo 4 dispositivos clientes.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Modo de seguridad: WPA Personal.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Modo de encriptación: TKIP.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acción debería realizar el técnico para que la velocidad sea estable?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337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25EA-1995-FD70-EF55-28C5C0CB4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8C04C-B7CA-27B5-BC0E-FBCBF701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58C7B-B252-7C77-96C7-44DE8A11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https://www.youtube.com/watch?v=X3ykmJco-kI</a:t>
            </a:r>
          </a:p>
        </p:txBody>
      </p:sp>
    </p:spTree>
    <p:extLst>
      <p:ext uri="{BB962C8B-B14F-4D97-AF65-F5344CB8AC3E}">
        <p14:creationId xmlns:p14="http://schemas.microsoft.com/office/powerpoint/2010/main" val="250037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D578C-3B5D-63B6-00D5-F5C3C5FD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07C5C-70D2-C163-ACAD-95665A79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BB612-0268-3D0A-9615-848F4EDD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644266" cy="523954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b="1" kern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21 </a:t>
            </a: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solicita a un técnico de telecomunicaciones que revise la configuración de una red inalámbrica,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debido a que la velocidad de la red funciona de forma intermitente. El técnico decide revisar los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parámetros del router y encuentra lo siguiente: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Difusión de SSID habilitado.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Modo de red: Mixto.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Canal de transmisión: Canal 1.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Filtrado por direcciones MAC: habilitado, permitiendo solo 4 dispositivos clientes.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Modo de seguridad: WPA Personal.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Modo de encriptación: TKIP.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acción debería realizar el técnico para que la velocidad sea estable?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336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8F076-A3B1-975C-F61B-3A81D4DF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6F76D-0064-E84D-596B-32FB3E60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Cambiar el SSID de la red por otro y volver a asociar a los clientes con el Access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point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Volver a configurar el acceso por filtrado de MAC para restringir los clientes que se conectan a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la red.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Cambiar el modo de encriptación a WPA2 Personal con encriptación AES para mejorar el nivel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 seguridad.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Verificar la disponibilidad de canales de transmisión más desocupados y utilizar uno con menos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redes asociadas.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F979AAB-517D-67AE-36FD-2B8A1766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9202" y="4832169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DF38-6117-13FD-B229-6DA57972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79C1F-94CF-4565-D80A-A22785DF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3B438-9794-E141-6B41-5FC63AC7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56"/>
            <a:ext cx="10644266" cy="523954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b="1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22. </a:t>
            </a: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Lea el siguiente caso y responda.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 técnico se encuentra configurando tres diferentes redes inalámbricas (WLAN) para el hogar en tres</a:t>
            </a:r>
            <a:endParaRPr lang="es-C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casas contiguas; desea asegurar que las redes configuradas no sean afectadas por la interferencia de</a:t>
            </a:r>
            <a:endParaRPr lang="es-C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una sobre otra. Para esto utiliza un router inalámbrico del estándar 802.11b (2,4 Ghz).</a:t>
            </a:r>
            <a:endParaRPr lang="es-C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En este caso, ¿qué procedimiento debe realizar para minimizar las posibilidades de interferencia de</a:t>
            </a:r>
            <a:endParaRPr lang="es-C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señales?</a:t>
            </a:r>
            <a:endParaRPr lang="es-C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4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992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188DC-02DB-AA06-25C3-3E429070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D9522-14F1-8143-EB2D-9E67A3D8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B6818-C64A-F107-5D19-E00D4DED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https://www.youtube.com/watch?v=X3ykmJco-kI</a:t>
            </a:r>
          </a:p>
        </p:txBody>
      </p:sp>
    </p:spTree>
    <p:extLst>
      <p:ext uri="{BB962C8B-B14F-4D97-AF65-F5344CB8AC3E}">
        <p14:creationId xmlns:p14="http://schemas.microsoft.com/office/powerpoint/2010/main" val="339807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36118-1144-09D3-9084-E8B32B27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529F3-931C-5FAB-D9BB-0474EEA1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C45E4-4BB4-E827-09F1-7D70F76F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56"/>
            <a:ext cx="10644266" cy="523954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22.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Lea el siguiente caso y responda.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 técnico se encuentra configurando tres diferentes redes inalámbricas (WLAN) para el hogar en tres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casas contiguas; desea asegurar que las redes configuradas no sean afectadas por la interferencia de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una sobre otra. Para esto utiliza un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inalámbrico del estándar 802.11b (2,4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Ghz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En este caso, ¿qué procedimiento debe realizar para minimizar las posibilidades de interferencia de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señales?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872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9F2D7-4B19-25CB-4F34-5D2B4F77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152E3-FEF2-67D5-04D9-ED39719A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53F88-006F-ADD8-32DC-7D3F79CB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Usar los canales 1, 5 y 9, separando las redes por 4 canales de transmisión.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Usar los canales 9, 10 y 11, ya que estadísticamente son los que menos se utilizan.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Configurar las redes con los canales 3, 7 y 11 para cada red, separándolas de a 4 canales de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transmisión.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Configurar una red con el canal 1, otra con el canal 6 y otra con el canal 11, separándolas de a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5 canales de transmisión.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7E658728-A1CD-A54B-5AB3-5C4446BD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96343" y="4358640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BF692-A658-2F7E-81E2-A9D4EB0B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357AA-F526-CAE1-D1D7-0A56EB97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19AA7-2584-6E4B-8ED9-ACCF137B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56"/>
            <a:ext cx="10644266" cy="523954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23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 técnico se encuentra instalando en un hogar, una red inalámbrica con parámetros de seguridad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avanzados (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advanced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wireless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security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modo de seguridad debería configurar para establecer el mejor método de encriptación sin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necesidad de utilizar un dispositivo extra para habilitar el servicio de cifrado?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17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D37A5-F940-E605-E6A0-62E7F57D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4AD1D-968C-2C95-0B9A-AC9F9613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65C3D-0C78-DA2A-D963-31C23AAD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https://www.youtube.com/watch?v=oDHVZKqWd5Q</a:t>
            </a:r>
          </a:p>
        </p:txBody>
      </p:sp>
    </p:spTree>
    <p:extLst>
      <p:ext uri="{BB962C8B-B14F-4D97-AF65-F5344CB8AC3E}">
        <p14:creationId xmlns:p14="http://schemas.microsoft.com/office/powerpoint/2010/main" val="83614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C9100-07E8-6655-5CDB-53EA3565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CL" dirty="0"/>
              <a:t>Objetivo:</a:t>
            </a:r>
          </a:p>
          <a:p>
            <a:endParaRPr lang="es-CL" dirty="0"/>
          </a:p>
          <a:p>
            <a:r>
              <a:rPr lang="es-CL" dirty="0"/>
              <a:t>Reforzar fortalezas y acompañar en el mejoramiento de preguntas técnicas.</a:t>
            </a:r>
          </a:p>
        </p:txBody>
      </p:sp>
    </p:spTree>
    <p:extLst>
      <p:ext uri="{BB962C8B-B14F-4D97-AF65-F5344CB8AC3E}">
        <p14:creationId xmlns:p14="http://schemas.microsoft.com/office/powerpoint/2010/main" val="1007083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31C-7152-B4A5-C50D-BEE44AAC8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4D3D9-BE90-C30B-DC1C-75ABA79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05436-7669-9878-7C09-7B4F852B5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456"/>
            <a:ext cx="10644266" cy="523954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23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 técnico se encuentra instalando en un hogar, una red inalámbrica con parámetros de seguridad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avanzados (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advanced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wireless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security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modo de seguridad debería configurar para establecer el mejor método de encriptación sin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necesidad de utilizar un dispositivo extra para habilitar el servicio de cifrado?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44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595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EFA9-39C4-AF4D-DFC2-E4C85B6B7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3E951-E94A-8A0D-E2E7-C51C32F0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92F05C-613A-EB31-99A7-A78ED5CCB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Modo de seguridad WPA Personal con encriptación TKIP.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Modo de seguridad WPA2 Personal con encriptación AES. 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Modo de seguridad WPA Enterprise con encriptación AES.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Modo de seguridad WPA2 Enterprise con encriptación AES.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DB940F3-B151-949E-D1B0-0F219532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8138" y="2192323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7AF10-8F72-3ADA-37DD-10DCB855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268" y="1622425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 dirty="0"/>
              <a:t>      </a:t>
            </a:r>
            <a:r>
              <a:rPr lang="es-CL" dirty="0"/>
              <a:t>NETWORKING</a:t>
            </a:r>
          </a:p>
        </p:txBody>
      </p:sp>
      <p:pic>
        <p:nvPicPr>
          <p:cNvPr id="13" name="Picture 4" descr="Captura superior de una representación de redes con figuras de palo.">
            <a:extLst>
              <a:ext uri="{FF2B5EF4-FFF2-40B4-BE49-F238E27FC236}">
                <a16:creationId xmlns:a16="http://schemas.microsoft.com/office/drawing/2014/main" id="{6CD704A4-9A3F-C4F6-5650-950496E4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28" r="849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9D827-25C7-187E-0049-E4574505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9F98676-CE5A-1972-D1A0-CB1F17024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5" y="2155408"/>
            <a:ext cx="5853779" cy="31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FCB419-2BDF-268E-F845-DCB699E74559}"/>
              </a:ext>
            </a:extLst>
          </p:cNvPr>
          <p:cNvSpPr txBox="1"/>
          <p:nvPr/>
        </p:nvSpPr>
        <p:spPr>
          <a:xfrm>
            <a:off x="7495082" y="2066269"/>
            <a:ext cx="3858718" cy="334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necesita que los usuarios puedan acceder al servicio HTTP localizado en el servidor Web desde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cualquier ubicación en Internet, no solo desde la red interna de la empresa.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las siguientes opciones de configuración se debe agregar para acceder al servicio que se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requiere?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0794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495E4-737A-F218-03C5-BD9EC788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1EE96-B8D5-D62C-3230-CB9D4D50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710F3-2420-6DE2-9C0D-D7ED7FE6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https://www.youtube.com/watch?v=PCJHB-mfOZc</a:t>
            </a:r>
          </a:p>
        </p:txBody>
      </p:sp>
    </p:spTree>
    <p:extLst>
      <p:ext uri="{BB962C8B-B14F-4D97-AF65-F5344CB8AC3E}">
        <p14:creationId xmlns:p14="http://schemas.microsoft.com/office/powerpoint/2010/main" val="412847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17AF-D53D-F8D7-0C76-95AEE813A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B9FCD-48A4-1A47-A942-31651ADA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F4CFECE-E593-24B4-D1BD-BFF307570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5" y="2155408"/>
            <a:ext cx="5853779" cy="31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CA1DBD-9F12-3A10-FF70-F6A81ECAC096}"/>
              </a:ext>
            </a:extLst>
          </p:cNvPr>
          <p:cNvSpPr txBox="1"/>
          <p:nvPr/>
        </p:nvSpPr>
        <p:spPr>
          <a:xfrm>
            <a:off x="7495082" y="2066269"/>
            <a:ext cx="3858718" cy="334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necesita que los usuarios puedan acceder al servicio HTTP localizado en el servidor Web desde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cualquier ubicación en Internet, no solo desde la red interna de la empresa.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las siguientes opciones de configuración se debe agregar para acceder al servicio que se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requiere?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610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1E0E6-E46A-A491-B76C-2A19E20DF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644B-E992-4F92-E906-EB74DDE6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ADF9F-3BB5-5A1E-E03D-5AEFB9F6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En el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2, configurar una ruta estática por defecto para la red 192.168.81.0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En el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R1, configurar NAT para traducir una dirección en la red 209.165.100.0 /24 a la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dirección 192.168.81.10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En el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2, configurar DNS para resolver los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URLs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asignados al Servidor Web en la dirección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192.168.81.10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En el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R1, configurar DHCP para asignar una dirección IP registrada en la red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209.165.100.0/24 para el Servidor Web.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8D0F2175-16F9-C613-D014-ACFB07FA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6051" y="2758440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0CF3A-1C55-E589-310A-C5FDCD44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1FE17-B351-63B0-05A0-BB76D041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C1A97D5-6012-C376-E284-C969DE060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97" y="2320047"/>
            <a:ext cx="3152510" cy="23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4F32C7-5040-8DF1-2041-618A25C8E611}"/>
              </a:ext>
            </a:extLst>
          </p:cNvPr>
          <p:cNvSpPr txBox="1"/>
          <p:nvPr/>
        </p:nvSpPr>
        <p:spPr>
          <a:xfrm>
            <a:off x="6136395" y="1960515"/>
            <a:ext cx="5081666" cy="394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La siguiente figura muestra tres switches de acceso conectados a un switch multicapa a través de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unenlace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redundante.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3D2C1F"/>
              </a:solidFill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Considerando la figura anterior, ¿de qué manera los datos pueden ser transmitidos por cada enlace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del switch, evitando que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spanning-tree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, bloquee el enlace redundante?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083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ED8A-A369-811C-E2B0-8BAE6241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3405F-A82B-CEEE-61C1-26B5D071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F82CD-E777-C29E-90FC-3645878C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https://www.youtube.com/watch?v=lOqRzxoByqg</a:t>
            </a:r>
          </a:p>
        </p:txBody>
      </p:sp>
    </p:spTree>
    <p:extLst>
      <p:ext uri="{BB962C8B-B14F-4D97-AF65-F5344CB8AC3E}">
        <p14:creationId xmlns:p14="http://schemas.microsoft.com/office/powerpoint/2010/main" val="4251097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E68E1-FE99-F971-3D80-24BB5CA3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5755C-6D90-926D-4547-1A47606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9075C41-1964-E3A2-8A44-1B714476B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10" y="2238424"/>
            <a:ext cx="3545985" cy="2678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71B93-2597-A88B-F7A2-1E8B7C9FDABA}"/>
              </a:ext>
            </a:extLst>
          </p:cNvPr>
          <p:cNvSpPr txBox="1"/>
          <p:nvPr/>
        </p:nvSpPr>
        <p:spPr>
          <a:xfrm>
            <a:off x="6136395" y="1960515"/>
            <a:ext cx="5081666" cy="394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La siguiente figura muestra tres switches de acceso conectados a un switch multicapa a través de un enlace redundante.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3D2C1F"/>
              </a:solidFill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Considerando la figura anterior, ¿de qué manera los datos pueden ser transmitidos por cada enlace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del switch, evitando que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spanning-tree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, bloquee el enlace redundante?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6855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D3AA19-371E-DBCD-079A-60077CD7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Cronograma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0967D-73FD-9EE4-560E-F5A05AA3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CL" dirty="0"/>
              <a:t>Análisis de preguntas sesión 2.</a:t>
            </a:r>
          </a:p>
          <a:p>
            <a:r>
              <a:rPr lang="es-CL" dirty="0"/>
              <a:t>Exposición contenidos asociados a sesión 2.</a:t>
            </a:r>
          </a:p>
          <a:p>
            <a:r>
              <a:rPr lang="es-CL" dirty="0"/>
              <a:t>Resolución preguntas.</a:t>
            </a:r>
          </a:p>
          <a:p>
            <a:r>
              <a:rPr lang="es-CL" dirty="0"/>
              <a:t>Prueba sesión 3.</a:t>
            </a:r>
          </a:p>
        </p:txBody>
      </p:sp>
    </p:spTree>
    <p:extLst>
      <p:ext uri="{BB962C8B-B14F-4D97-AF65-F5344CB8AC3E}">
        <p14:creationId xmlns:p14="http://schemas.microsoft.com/office/powerpoint/2010/main" val="3839476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39C73-3A13-8437-390B-270061329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25A3F-B953-CBDE-24B5-D117D0ED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1594D-3E6F-FEED-A569-746E9251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0281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Por HSRP.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Por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PortFast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Por Mode Trunk.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Por EtherChannel.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A3C499A4-4B63-E575-011C-7B00BB14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3913" y="3705240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67906-57DC-D0C0-D23E-78B60D7FD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CC7EF-114D-3130-EB86-0ED0D7F5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80BC63-4015-DEAA-B0F4-4755B591D937}"/>
              </a:ext>
            </a:extLst>
          </p:cNvPr>
          <p:cNvSpPr txBox="1"/>
          <p:nvPr/>
        </p:nvSpPr>
        <p:spPr>
          <a:xfrm>
            <a:off x="949376" y="1855584"/>
            <a:ext cx="10248275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los siguientes procedimientos se utiliza en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command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prompt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para comprobar el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direccionamiento IP y la dirección física en un equipo terminal?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Ingresar el comando Ping -t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Ingresar el comando Nslookup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Ingresar el comando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Ipconfig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/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all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Ingresar el comando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Netstat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-ano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C04BD22A-E5A2-88C3-79F1-AA8289D2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1016" y="3652669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146A7-1AF6-4E09-B8A1-76C574961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6A47-B9BF-A003-88AD-45BDA6C2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CC36B8-8CB6-005A-8E56-69551CEE2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https://www.youtube.com/watch?v=BfGYWwBquN8</a:t>
            </a:r>
          </a:p>
        </p:txBody>
      </p:sp>
    </p:spTree>
    <p:extLst>
      <p:ext uri="{BB962C8B-B14F-4D97-AF65-F5344CB8AC3E}">
        <p14:creationId xmlns:p14="http://schemas.microsoft.com/office/powerpoint/2010/main" val="2594280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E1E7C-1114-8D9E-217C-477A29B36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73B0C-490F-AAB8-8DB7-F0AE5B25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2B805A-4F63-3A7B-1A4F-0BBD96350D15}"/>
              </a:ext>
            </a:extLst>
          </p:cNvPr>
          <p:cNvSpPr txBox="1"/>
          <p:nvPr/>
        </p:nvSpPr>
        <p:spPr>
          <a:xfrm>
            <a:off x="949376" y="1855584"/>
            <a:ext cx="10248275" cy="475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tiene la Red 150.100.0.0/16 y se necesita subdividir dicha red utilizando VLSM para tener una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subred en algunas de las áreas del establecimiento. Los siguientes son los requerimientos de los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usuarios: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Telecomunicaciones = 6.000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EMTP = 400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UTP = 80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Otras especialidades = 2.000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es la dirección de subred y broadcast que se debe asignar al área de EMTP?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3735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06D78-801D-3B29-6B88-6566F728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6BBC-F17C-4216-781C-03583339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10049-EF66-9C3D-0B62-577B432C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https://www.youtube.com/watch?v=rV2h7HB1doA</a:t>
            </a:r>
          </a:p>
        </p:txBody>
      </p:sp>
    </p:spTree>
    <p:extLst>
      <p:ext uri="{BB962C8B-B14F-4D97-AF65-F5344CB8AC3E}">
        <p14:creationId xmlns:p14="http://schemas.microsoft.com/office/powerpoint/2010/main" val="3651032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3F346-B1CC-A641-CFB5-1EE7FD42E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712B8-38AE-165F-1067-F44D6CD4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Networking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B50F04-11A4-3444-D561-D4B4B57352D1}"/>
              </a:ext>
            </a:extLst>
          </p:cNvPr>
          <p:cNvSpPr txBox="1"/>
          <p:nvPr/>
        </p:nvSpPr>
        <p:spPr>
          <a:xfrm>
            <a:off x="949376" y="1855584"/>
            <a:ext cx="10248275" cy="475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tiene la Red 150.100.0.0/16 y se necesita subdividir dicha red utilizando VLSM para tener una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subred en algunas de las áreas del establecimiento. Los siguientes son los requerimientos de los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usuarios: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Telecomunicaciones = 6.000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EMTP = 400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UTP = 80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- Otras especialidades = 2.000 host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es la dirección de subred y broadcast que se debe asignar al área de EMTP?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128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38471-3F28-D136-F5D5-285AE952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B8E18-2F7B-C86B-DB3D-CB24D17E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68DCA5-BED7-D5F9-EB2F-ADD6DDDF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150.100.0.0 y 150.100.31.254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150.100.40.0 y 150.100.41.255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150.100.32.0 y 150.100.39.254  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150.100.40.0 y 150.100.40.255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5398B428-1B36-E4CD-2CA9-7DF45DDA2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5756" y="2203269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ED887-335B-202E-FC4D-C55C407E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9A808-1A15-088B-DB8E-B18C313D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575" y="1406215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 dirty="0"/>
              <a:t>      </a:t>
            </a:r>
            <a:r>
              <a:rPr lang="es-CL" dirty="0"/>
              <a:t>TELEFONÍA 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9462A-113E-A46B-F9F4-69F366A2BC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41" r="3137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070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88E5-70A5-5F0D-F4DB-6B66FE9C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0CF3F-64C8-BBA4-30CC-FA4F8589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Telefonía IP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081708-EDB7-D132-1346-6198ADF3A9D9}"/>
              </a:ext>
            </a:extLst>
          </p:cNvPr>
          <p:cNvSpPr txBox="1"/>
          <p:nvPr/>
        </p:nvSpPr>
        <p:spPr>
          <a:xfrm>
            <a:off x="838200" y="1762596"/>
            <a:ext cx="3883881" cy="523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18.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 técnico está configurando una red de telefonía IP, utilizando el protocolo SIP y en el terminal se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observan los siguientes parámetros:</a:t>
            </a:r>
            <a:endParaRPr lang="es-CL" sz="1800" kern="0" dirty="0">
              <a:solidFill>
                <a:srgbClr val="3D2C1F"/>
              </a:solidFill>
              <a:effectLst/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3D2C1F"/>
              </a:solidFill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Considerando los parámetros que se muestran en la imagen, ¿cuál de los campos debe configurar el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técnico para que un teléfono IP pueda mostrar su número en la red?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EC064C-B273-F962-F19B-CB020516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67" y="1762596"/>
            <a:ext cx="3883881" cy="333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89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50C55-A403-D2EF-4D6A-6D2D4C9A7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E11E7-3406-871A-E9A2-E3EC59A6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390611-1E81-325D-884D-59C85765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https://www.youtube.com/watch?v=w6voNJejkxY</a:t>
            </a:r>
          </a:p>
        </p:txBody>
      </p:sp>
    </p:spTree>
    <p:extLst>
      <p:ext uri="{BB962C8B-B14F-4D97-AF65-F5344CB8AC3E}">
        <p14:creationId xmlns:p14="http://schemas.microsoft.com/office/powerpoint/2010/main" val="340078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mer plano de un panel de red de servidor con luces y cables">
            <a:extLst>
              <a:ext uri="{FF2B5EF4-FFF2-40B4-BE49-F238E27FC236}">
                <a16:creationId xmlns:a16="http://schemas.microsoft.com/office/drawing/2014/main" id="{E6F79F4D-0042-A155-F5CB-985EAE66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6" r="37608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FE01B6-4949-F909-4DB1-00EDA8D5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s-CL" sz="3700"/>
              <a:t>Análisis de preguntas sesión 2.</a:t>
            </a:r>
            <a:br>
              <a:rPr lang="es-CL" sz="3700"/>
            </a:br>
            <a:endParaRPr lang="es-CL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4F538-61AD-2EF4-5502-096DF769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74" y="1957482"/>
            <a:ext cx="4659756" cy="3374137"/>
          </a:xfrm>
        </p:spPr>
        <p:txBody>
          <a:bodyPr anchor="ctr">
            <a:noAutofit/>
          </a:bodyPr>
          <a:lstStyle/>
          <a:p>
            <a:r>
              <a:rPr lang="es-CL" sz="2400" dirty="0"/>
              <a:t>Asociadas en 5 áreas propias de la especialidad:</a:t>
            </a:r>
          </a:p>
          <a:p>
            <a:pPr marL="0" indent="0">
              <a:buNone/>
            </a:pPr>
            <a:endParaRPr lang="es-CL" sz="2400" dirty="0"/>
          </a:p>
          <a:p>
            <a:pPr>
              <a:buFontTx/>
              <a:buChar char="-"/>
            </a:pPr>
            <a:r>
              <a:rPr lang="es-CL" sz="2400" dirty="0"/>
              <a:t>Redes inalámbricas.</a:t>
            </a:r>
          </a:p>
          <a:p>
            <a:pPr>
              <a:buFontTx/>
              <a:buChar char="-"/>
            </a:pPr>
            <a:r>
              <a:rPr lang="es-CL" sz="2400" dirty="0" err="1"/>
              <a:t>Networking</a:t>
            </a:r>
            <a:r>
              <a:rPr lang="es-CL" sz="2400" dirty="0"/>
              <a:t>.</a:t>
            </a:r>
          </a:p>
          <a:p>
            <a:pPr>
              <a:buFontTx/>
              <a:buChar char="-"/>
            </a:pPr>
            <a:r>
              <a:rPr lang="es-CL" sz="2400" dirty="0"/>
              <a:t>Telefonía IP.</a:t>
            </a:r>
          </a:p>
          <a:p>
            <a:pPr>
              <a:buFontTx/>
              <a:buChar char="-"/>
            </a:pPr>
            <a:r>
              <a:rPr lang="es-CL" sz="2400" dirty="0"/>
              <a:t>Fibra óptica.</a:t>
            </a:r>
          </a:p>
          <a:p>
            <a:pPr>
              <a:buFontTx/>
              <a:buChar char="-"/>
            </a:pPr>
            <a:r>
              <a:rPr lang="es-CL" sz="2400" dirty="0"/>
              <a:t>Cableado estructurado.</a:t>
            </a:r>
          </a:p>
        </p:txBody>
      </p:sp>
    </p:spTree>
    <p:extLst>
      <p:ext uri="{BB962C8B-B14F-4D97-AF65-F5344CB8AC3E}">
        <p14:creationId xmlns:p14="http://schemas.microsoft.com/office/powerpoint/2010/main" val="1674206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418DC-E85E-7F05-05FB-2615677D5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72ED2-CA22-F904-08D2-2452C051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Telefonía IP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A17F11-C1B5-6FB0-E5CB-087D3CE72B07}"/>
              </a:ext>
            </a:extLst>
          </p:cNvPr>
          <p:cNvSpPr txBox="1"/>
          <p:nvPr/>
        </p:nvSpPr>
        <p:spPr>
          <a:xfrm>
            <a:off x="838200" y="1762596"/>
            <a:ext cx="3883881" cy="523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18.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Un técnico está configurando una red de telefonía IP, utilizando el protocolo SIP y en el terminal se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observan los siguientes parámetros:</a:t>
            </a:r>
            <a:endParaRPr lang="es-CL" sz="1800" kern="0" dirty="0">
              <a:solidFill>
                <a:srgbClr val="3D2C1F"/>
              </a:solidFill>
              <a:effectLst/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3D2C1F"/>
              </a:solidFill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Considerando los parámetros que se muestran en la imagen, ¿cuál de los campos debe configurar el</a:t>
            </a:r>
            <a:r>
              <a:rPr lang="es-C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técnico para que un teléfono IP pueda mostrar su número en la red?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8AB0FC-A3D9-F028-385A-0A263B06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67" y="1762596"/>
            <a:ext cx="3883881" cy="333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585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93553-0346-8644-E72A-B4EE675C4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1DBFD-E20D-1EA4-6F7E-238DD733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4874D2-B666-EAB5-4EF3-D1A1C807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Host.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Codec.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Account.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Username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.</a:t>
            </a:r>
            <a:endParaRPr lang="es-CL" dirty="0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CAFBC272-BC61-1370-F2C8-3FDCE65ED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9266" y="3093720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7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FDF8-3DF6-8E8C-444A-4EAFB336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916B3-BCAB-122E-9EBE-2274C77A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Telefonía IP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CFD1EF-7561-5273-942A-55820DEF8289}"/>
              </a:ext>
            </a:extLst>
          </p:cNvPr>
          <p:cNvSpPr txBox="1"/>
          <p:nvPr/>
        </p:nvSpPr>
        <p:spPr>
          <a:xfrm>
            <a:off x="838200" y="2138154"/>
            <a:ext cx="11130643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26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En la configuración de una central de telefonía IP con Elastix o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Asterix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se requiere que dicha central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realice llamadas hacia la red externa (PSTN) y reciba llamadas desde la red externa.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los siguientes procedimientos corresponde realizar para lograr este propósito?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3829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C5487-36BC-3E18-A704-D3AD2962E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8B7E4-5E0D-DC16-CD2D-9E6EF8E1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49E74-EB60-6D4D-2F01-5D59986C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https://www.youtube.com/watch?v=VgRo3tPEiKU</a:t>
            </a:r>
          </a:p>
        </p:txBody>
      </p:sp>
    </p:spTree>
    <p:extLst>
      <p:ext uri="{BB962C8B-B14F-4D97-AF65-F5344CB8AC3E}">
        <p14:creationId xmlns:p14="http://schemas.microsoft.com/office/powerpoint/2010/main" val="1620184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6AA32-6B0A-180D-EFF6-098C7591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FE3FA-DF41-3B28-DD50-39E357D9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Telefonía IP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653833-D5E9-AB1B-3816-6799D53C98A8}"/>
              </a:ext>
            </a:extLst>
          </p:cNvPr>
          <p:cNvSpPr txBox="1"/>
          <p:nvPr/>
        </p:nvSpPr>
        <p:spPr>
          <a:xfrm>
            <a:off x="838200" y="2138154"/>
            <a:ext cx="11130643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26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En la configuración de una central de telefonía IP con Elastix o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Asterix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se requiere que dicha central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realice llamadas hacia la red externa (PSTN) y reciba llamadas desde la red externa.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los siguientes procedimientos corresponde realizar para lograr este propósito?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4244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6A4DF-83F7-FD70-DC24-97A1749A9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B59A-E355-C414-5F05-574536B2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B70D2-FB96-47DC-508B-E1048E207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Crear y configurar una troncal SIP, configurar rutas entrantes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inbound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 y configurar los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ATA (adaptador de terminal analógico).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Crear y configurar una troncal SIP, configurar rutas entrantes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inbound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 y configurar rutas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salientes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outbound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). 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Crear y configurar los puertos FXS, configurar rutas entrantes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inbound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 y configurar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rutas salientes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outbound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Crear y configurar los puertos FXS, configurar rutas entrantes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inbound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routes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) y configurar los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ATA (adaptador de terminal analógico).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0EDF150-5A70-B07B-A8D6-1B03DD9E5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1563" y="3646646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rayo de luz sobre una superficie azul">
            <a:extLst>
              <a:ext uri="{FF2B5EF4-FFF2-40B4-BE49-F238E27FC236}">
                <a16:creationId xmlns:a16="http://schemas.microsoft.com/office/drawing/2014/main" id="{EBD2EF1D-2AAE-EF14-EA21-1AEE584E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42" r="-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DE423-DAE2-C172-2042-C569A97A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428" y="1458883"/>
            <a:ext cx="5247340" cy="3496878"/>
          </a:xfrm>
        </p:spPr>
        <p:txBody>
          <a:bodyPr anchor="ctr">
            <a:normAutofit/>
          </a:bodyPr>
          <a:lstStyle/>
          <a:p>
            <a:r>
              <a:rPr lang="es-CL" dirty="0"/>
              <a:t>FIBRA ÓPTICA</a:t>
            </a:r>
          </a:p>
        </p:txBody>
      </p:sp>
    </p:spTree>
    <p:extLst>
      <p:ext uri="{BB962C8B-B14F-4D97-AF65-F5344CB8AC3E}">
        <p14:creationId xmlns:p14="http://schemas.microsoft.com/office/powerpoint/2010/main" val="309961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EA430-57A5-3347-91FF-DE582BBF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4723A-4B66-B9C0-9A89-B59112F3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Fibra </a:t>
            </a:r>
            <a:r>
              <a:rPr lang="es-CL" dirty="0" err="1"/>
              <a:t>Optica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0979E-F60E-6580-E5BE-04C73DB7B740}"/>
              </a:ext>
            </a:extLst>
          </p:cNvPr>
          <p:cNvSpPr txBox="1"/>
          <p:nvPr/>
        </p:nvSpPr>
        <p:spPr>
          <a:xfrm>
            <a:off x="2001982" y="1735456"/>
            <a:ext cx="11130643" cy="276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25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Observe la siguiente imagen: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333282-857A-9EB5-85AE-EC62DD196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1" y="2249170"/>
            <a:ext cx="5612130" cy="3045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E338E9-FB48-3210-3579-C92F4A979F18}"/>
              </a:ext>
            </a:extLst>
          </p:cNvPr>
          <p:cNvSpPr txBox="1"/>
          <p:nvPr/>
        </p:nvSpPr>
        <p:spPr>
          <a:xfrm>
            <a:off x="6994918" y="3444638"/>
            <a:ext cx="4601634" cy="106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instrumento se debe ocupar para</a:t>
            </a:r>
            <a:r>
              <a:rPr lang="es-CL" kern="0" dirty="0">
                <a:solidFill>
                  <a:srgbClr val="3D2C1F"/>
                </a:solidFill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determinar las distancias en que se ubican los eventos que se</a:t>
            </a:r>
            <a:r>
              <a:rPr lang="es-C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muestran en la imagen?</a:t>
            </a:r>
            <a:endParaRPr lang="es-C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27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73C9-8A50-0BD1-DD2C-ED0F1D01B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166A8-0060-3E4F-297B-AA0BC7AD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9A024-63A0-2ED1-FA45-D9801D15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936"/>
            <a:ext cx="10515600" cy="4351338"/>
          </a:xfrm>
        </p:spPr>
        <p:txBody>
          <a:bodyPr/>
          <a:lstStyle/>
          <a:p>
            <a:r>
              <a:rPr lang="es-CL" dirty="0"/>
              <a:t>https://www.youtube.com/watch?v=OEWs3sZA-qE</a:t>
            </a:r>
          </a:p>
        </p:txBody>
      </p:sp>
    </p:spTree>
    <p:extLst>
      <p:ext uri="{BB962C8B-B14F-4D97-AF65-F5344CB8AC3E}">
        <p14:creationId xmlns:p14="http://schemas.microsoft.com/office/powerpoint/2010/main" val="1181101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650C4-4277-EB37-8BAC-4199CEFE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8BBDD-DDDD-9907-E825-144627E8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Fibra </a:t>
            </a:r>
            <a:r>
              <a:rPr lang="es-CL" dirty="0" err="1"/>
              <a:t>Optica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81537-9B93-5CC8-0C2F-D9D1D16AD9FC}"/>
              </a:ext>
            </a:extLst>
          </p:cNvPr>
          <p:cNvSpPr txBox="1"/>
          <p:nvPr/>
        </p:nvSpPr>
        <p:spPr>
          <a:xfrm>
            <a:off x="2001982" y="1735456"/>
            <a:ext cx="11130643" cy="276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25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Observe la siguiente imagen: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734A37-3E31-1CAD-A437-E0D8202E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1" y="2249170"/>
            <a:ext cx="5612130" cy="3045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12FB0F-94C8-46E8-E203-A911CC612BE1}"/>
              </a:ext>
            </a:extLst>
          </p:cNvPr>
          <p:cNvSpPr txBox="1"/>
          <p:nvPr/>
        </p:nvSpPr>
        <p:spPr>
          <a:xfrm>
            <a:off x="6994918" y="3444638"/>
            <a:ext cx="4601634" cy="106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instrumento se debe ocupar para</a:t>
            </a:r>
            <a:r>
              <a:rPr lang="es-CL" kern="0" dirty="0">
                <a:solidFill>
                  <a:srgbClr val="3D2C1F"/>
                </a:solidFill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determinar las distancias en que se ubican los eventos que se</a:t>
            </a:r>
            <a:r>
              <a:rPr lang="es-C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muestran en la imagen?</a:t>
            </a:r>
            <a:endParaRPr lang="es-C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Wireless router">
            <a:extLst>
              <a:ext uri="{FF2B5EF4-FFF2-40B4-BE49-F238E27FC236}">
                <a16:creationId xmlns:a16="http://schemas.microsoft.com/office/drawing/2014/main" id="{AC5E3456-3A30-9F46-A830-D062FCB5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2184" y="1801211"/>
            <a:ext cx="1198532" cy="119853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BBEE4-14A7-60E5-1A1F-CECF63F8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988" y="2871826"/>
            <a:ext cx="5801917" cy="2057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/>
              <a:t>                                  </a:t>
            </a:r>
            <a:r>
              <a:rPr lang="es-CL" dirty="0"/>
              <a:t>REDES INALAMBRICAS</a:t>
            </a:r>
          </a:p>
        </p:txBody>
      </p:sp>
      <p:pic>
        <p:nvPicPr>
          <p:cNvPr id="9" name="Graphic 8" descr="Wireless router">
            <a:extLst>
              <a:ext uri="{FF2B5EF4-FFF2-40B4-BE49-F238E27FC236}">
                <a16:creationId xmlns:a16="http://schemas.microsoft.com/office/drawing/2014/main" id="{BFFD23D6-EABD-4510-8A11-B2A3ECD40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6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196A1-601F-B174-0971-A0FECD381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D0CD7-B429-D5A0-4BAE-29778A95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090AD4-9FF0-D953-1E02-EB107CFE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OSA.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OLTS.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OTDR.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Power meter.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B20747F-B5C9-2C64-149F-4B7458171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3258" y="3429000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bles de colores">
            <a:extLst>
              <a:ext uri="{FF2B5EF4-FFF2-40B4-BE49-F238E27FC236}">
                <a16:creationId xmlns:a16="http://schemas.microsoft.com/office/drawing/2014/main" id="{70ADD1E5-2573-0F69-B218-3D7FC374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73" r="29064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F81C9D-1DF5-BB5C-2324-75501C73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374" y="2285999"/>
            <a:ext cx="5464968" cy="1559301"/>
          </a:xfrm>
        </p:spPr>
        <p:txBody>
          <a:bodyPr>
            <a:normAutofit/>
          </a:bodyPr>
          <a:lstStyle/>
          <a:p>
            <a:r>
              <a:rPr lang="es-CL" sz="4000" dirty="0"/>
              <a:t>CABLEADO ESTRUCTURADO</a:t>
            </a:r>
          </a:p>
        </p:txBody>
      </p:sp>
    </p:spTree>
    <p:extLst>
      <p:ext uri="{BB962C8B-B14F-4D97-AF65-F5344CB8AC3E}">
        <p14:creationId xmlns:p14="http://schemas.microsoft.com/office/powerpoint/2010/main" val="2460571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F9E69-E03A-6421-B703-E07C6A05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DAEF-90A5-E826-638B-9B537D9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Cableado estructurado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280F69-A7AC-A795-3AD5-5B4461A9DD1A}"/>
              </a:ext>
            </a:extLst>
          </p:cNvPr>
          <p:cNvSpPr txBox="1"/>
          <p:nvPr/>
        </p:nvSpPr>
        <p:spPr>
          <a:xfrm>
            <a:off x="838200" y="1812470"/>
            <a:ext cx="10363200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19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Lea el siguiente caso y responda.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En un organismo del Estado se planifica el cambio del sistema telefónico al de telefonía IP, para esto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implementa el sistema POE (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Power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</a:t>
            </a:r>
            <a:r>
              <a:rPr lang="es-CL" sz="1800" kern="0" dirty="0" err="1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Over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 Ethernet). Sin embargo, al conectarse los teléfonos, estos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no encienden.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las siguientes opciones presenta una posible falla en este caso?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El servidor IP se encuentra apagado o sin configuración.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Los switches de la red no están configurados correctamente.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El sistema de UPS no funciona correctamente.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El cableado tiene problemas en los pines 7 y 8.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150A346-549F-3EA4-3551-BA18D6DA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3986" y="5234782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54711-20E1-3FE5-D76E-9C36BA93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07FF7-0039-38FE-241A-F4589C39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Cableado estructurado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991678-0DA7-2AE5-6CF6-B55CF28063C5}"/>
              </a:ext>
            </a:extLst>
          </p:cNvPr>
          <p:cNvSpPr txBox="1"/>
          <p:nvPr/>
        </p:nvSpPr>
        <p:spPr>
          <a:xfrm>
            <a:off x="838200" y="1812470"/>
            <a:ext cx="10363200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20.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radio de curvatura se debe respetar en la instalación de los cables UTP CAT6 de un cableado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horizontal?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1,0 pulgada.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1,5 pulgadas.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2,0 pulgadas.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2,5 pulgadas.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3D2C1F"/>
              </a:solidFill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kern="0" dirty="0">
                <a:solidFill>
                  <a:srgbClr val="3D2C1F"/>
                </a:solidFill>
                <a:latin typeface="ArevSans-Roman"/>
                <a:ea typeface="Calibri" panose="020F0502020204030204" pitchFamily="34" charset="0"/>
                <a:cs typeface="Times New Roman" panose="02020603050405020304" pitchFamily="18" charset="0"/>
              </a:rPr>
              <a:t>(ANALISIS DOCUMENTO PDF)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BE3C8267-C268-3BB7-CE1C-BC1007F6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5273" y="2890593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24AB-2333-A429-0238-F5F1CF25C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0D9FC-C344-781A-F856-EDC03BF8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Cableado estructurado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2F0F08-1DD4-14DB-74EA-6385C4BD663F}"/>
              </a:ext>
            </a:extLst>
          </p:cNvPr>
          <p:cNvSpPr txBox="1"/>
          <p:nvPr/>
        </p:nvSpPr>
        <p:spPr>
          <a:xfrm>
            <a:off x="2506634" y="1666876"/>
            <a:ext cx="10363200" cy="196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kern="0" dirty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27 </a:t>
            </a: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Observe la imagen de un procedimiento de certificación de enlace: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kern="0" dirty="0">
              <a:solidFill>
                <a:srgbClr val="3D2C1F"/>
              </a:solidFill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0" dirty="0">
              <a:solidFill>
                <a:srgbClr val="3D2C1F"/>
              </a:solidFill>
              <a:effectLst/>
              <a:latin typeface="ArevSans-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77418E-3025-A992-2ABA-AF2385AF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93" y="2400092"/>
            <a:ext cx="6382836" cy="310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963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2D694-3903-C2B7-4325-B419CEAF0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045F2-D866-CF77-E41A-5F4F37D1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Cableado estructurado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6725E8-9D2B-3996-96B9-0367B6C4944A}"/>
              </a:ext>
            </a:extLst>
          </p:cNvPr>
          <p:cNvSpPr txBox="1"/>
          <p:nvPr/>
        </p:nvSpPr>
        <p:spPr>
          <a:xfrm>
            <a:off x="571500" y="1826173"/>
            <a:ext cx="11495313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¿Qué error impedirá que el instrumento realice una correcta certificación del cableado horizontal?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La distancia del enlace total supera el máximo establecido en la norma de cableado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estructurado.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La distancia del enlace permanente supera el máximo establecido en la norma de cableado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estructurado.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La diferencia de categoría de los cables de red, tanto en el enlace permanente como en los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cables de conexión de los extremos.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El instrumento de certificación está mal conectado, debiesen conectarse de manera inversa, es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decir, el lado maestro en el punto de red y el receptor en el </a:t>
            </a:r>
            <a:r>
              <a:rPr lang="es-CL" sz="1800" i="1" kern="0" dirty="0" err="1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patch</a:t>
            </a:r>
            <a:r>
              <a:rPr lang="es-CL" sz="1800" i="1" kern="0" dirty="0">
                <a:solidFill>
                  <a:srgbClr val="3D2C1F"/>
                </a:solidFill>
                <a:effectLst/>
                <a:latin typeface="ArevSans-Oblique"/>
                <a:ea typeface="Calibri" panose="020F0502020204030204" pitchFamily="34" charset="0"/>
                <a:cs typeface="ArevSans-Oblique"/>
              </a:rPr>
              <a:t> panel.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C18060D-71C7-2F8D-3A68-FC5E2A493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5297" y="4536205"/>
            <a:ext cx="509929" cy="5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80FC4-E425-BEEA-BA80-A946A8C3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Resumen de conocimientos adquiridos.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6EBC0-DB65-BA73-CC1B-24692896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Filtrado MAC, cifrado WPA2.</a:t>
            </a:r>
          </a:p>
          <a:p>
            <a:r>
              <a:rPr lang="es-CL" dirty="0"/>
              <a:t>Protocolo NAT y </a:t>
            </a:r>
            <a:r>
              <a:rPr lang="es-CL" dirty="0" err="1"/>
              <a:t>Etherchannel</a:t>
            </a:r>
            <a:r>
              <a:rPr lang="es-CL" dirty="0"/>
              <a:t>.</a:t>
            </a:r>
          </a:p>
          <a:p>
            <a:r>
              <a:rPr lang="es-CL" dirty="0"/>
              <a:t>Troncal SIP y configuración de teléfonos.</a:t>
            </a:r>
          </a:p>
          <a:p>
            <a:r>
              <a:rPr lang="es-CL" dirty="0"/>
              <a:t>OTDR</a:t>
            </a:r>
          </a:p>
          <a:p>
            <a:r>
              <a:rPr lang="es-CL" dirty="0"/>
              <a:t>Normativa de cableado estructurado.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790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AB498-F1FB-F449-EDA8-6DC8D02A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5DB37-BB11-E0AF-A622-CA29ABD2E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s-CL" b="1" kern="0">
                <a:effectLst/>
                <a:latin typeface="ArevSans-Bold"/>
                <a:ea typeface="Calibri" panose="020F0502020204030204" pitchFamily="34" charset="0"/>
                <a:cs typeface="ArevSans-Bold"/>
              </a:rPr>
              <a:t>16. </a:t>
            </a:r>
            <a:r>
              <a:rPr lang="es-CL" kern="0"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solicita a un técnico la instalación de un sistema inalámbrico wifi con repetidores AP, que facilite la conexión de notebooks y smartphones, limite el acceso de usuarios y active el bloqueo de aquellos no autorizados.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s-CL" kern="0"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las siguientes acciones debe realizar el técnico en los dispositivos AP para administrar y controlar el acceso?</a:t>
            </a:r>
            <a:endParaRPr lang="es-C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CL" kern="0"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050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ED5E1-094B-8121-3785-302FBAA6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Video explicativo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58D36-8D99-BC87-37AB-B6C507C0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9196"/>
            <a:ext cx="10515600" cy="4351338"/>
          </a:xfrm>
        </p:spPr>
        <p:txBody>
          <a:bodyPr>
            <a:normAutofit/>
          </a:bodyPr>
          <a:lstStyle/>
          <a:p>
            <a:r>
              <a:rPr lang="es-CL" dirty="0"/>
              <a:t>https://www.youtube.com/watch?v=pYac3FiD-2s</a:t>
            </a:r>
          </a:p>
        </p:txBody>
      </p:sp>
    </p:spTree>
    <p:extLst>
      <p:ext uri="{BB962C8B-B14F-4D97-AF65-F5344CB8AC3E}">
        <p14:creationId xmlns:p14="http://schemas.microsoft.com/office/powerpoint/2010/main" val="20954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3C14D-1337-8D0F-CF74-89B10729B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B5FEF-45A8-6184-CD21-6057D6F1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Redes inalámbricas.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E5806-9E73-F026-121E-47CB6653B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888"/>
            <a:ext cx="10644266" cy="523954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b="1" kern="0">
                <a:solidFill>
                  <a:srgbClr val="3D2C1F"/>
                </a:solidFill>
                <a:effectLst/>
                <a:latin typeface="ArevSans-Bold"/>
                <a:ea typeface="Calibri" panose="020F0502020204030204" pitchFamily="34" charset="0"/>
                <a:cs typeface="ArevSans-Bold"/>
              </a:rPr>
              <a:t>16. </a:t>
            </a: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Se solicita a un técnico la instalación de un sistema inalámbrico wifi con repetidores AP, que facilite la conexión de notebooks y smartphones, limite el acceso de usuarios y active el bloqueo de aquellos no autorizados.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¿Cuál de las siguientes acciones debe realizar el técnico en los dispositivos AP para administrar y controlar el acceso?</a:t>
            </a:r>
            <a:endParaRPr lang="es-C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7200" kern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 </a:t>
            </a:r>
            <a:endParaRPr lang="es-CL" sz="7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35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37C1B-09F6-5CE9-5B5E-EA31CB9D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C750E-0781-4D3A-0B8D-8BBC5BF8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A Configurar filtrado URL.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B Configurar en el AP seguridad WPA2.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C Configurar el filtrado por MAC en el dispositivo AP. 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CL" sz="1800" kern="0" dirty="0">
                <a:solidFill>
                  <a:srgbClr val="3D2C1F"/>
                </a:solidFill>
                <a:effectLst/>
                <a:latin typeface="ArevSans-Roman"/>
                <a:ea typeface="Calibri" panose="020F0502020204030204" pitchFamily="34" charset="0"/>
                <a:cs typeface="ArevSans-Roman"/>
              </a:rPr>
              <a:t>D Configurar las interfaces ethernet del AP en modo troncal.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F13B226B-5838-3037-B3CF-DE463D00E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2724338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2385</Words>
  <Application>Microsoft Office PowerPoint</Application>
  <PresentationFormat>Panorámica</PresentationFormat>
  <Paragraphs>304</Paragraphs>
  <Slides>56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Aptos</vt:lpstr>
      <vt:lpstr>Aptos Display</vt:lpstr>
      <vt:lpstr>ArevSans-Bold</vt:lpstr>
      <vt:lpstr>ArevSans-Oblique</vt:lpstr>
      <vt:lpstr>ArevSans-Roman</vt:lpstr>
      <vt:lpstr>Arial</vt:lpstr>
      <vt:lpstr>Calibri</vt:lpstr>
      <vt:lpstr>Tema de Office</vt:lpstr>
      <vt:lpstr>Sesión 3.</vt:lpstr>
      <vt:lpstr>Presentación de PowerPoint</vt:lpstr>
      <vt:lpstr>Cronograma</vt:lpstr>
      <vt:lpstr>Análisis de preguntas sesión 2. </vt:lpstr>
      <vt:lpstr>Presentación de PowerPoint</vt:lpstr>
      <vt:lpstr>Redes inalámbricas. </vt:lpstr>
      <vt:lpstr>Video explicativo</vt:lpstr>
      <vt:lpstr>Redes inalámbricas. </vt:lpstr>
      <vt:lpstr>Alternativas</vt:lpstr>
      <vt:lpstr>Redes inalámbricas. </vt:lpstr>
      <vt:lpstr>Video explicativo</vt:lpstr>
      <vt:lpstr>Redes inalámbricas. </vt:lpstr>
      <vt:lpstr>Alternativas</vt:lpstr>
      <vt:lpstr>Redes inalámbricas. </vt:lpstr>
      <vt:lpstr>Video explicativo</vt:lpstr>
      <vt:lpstr>Redes inalámbricas. </vt:lpstr>
      <vt:lpstr>Alternativas</vt:lpstr>
      <vt:lpstr>Redes inalámbricas. </vt:lpstr>
      <vt:lpstr>Video explicativo</vt:lpstr>
      <vt:lpstr>Redes inalámbricas. </vt:lpstr>
      <vt:lpstr>Alternativas</vt:lpstr>
      <vt:lpstr>Presentación de PowerPoint</vt:lpstr>
      <vt:lpstr>Networking</vt:lpstr>
      <vt:lpstr>Video explicativo</vt:lpstr>
      <vt:lpstr>Networking</vt:lpstr>
      <vt:lpstr>Alternativas</vt:lpstr>
      <vt:lpstr>Networking</vt:lpstr>
      <vt:lpstr>Video explicativo</vt:lpstr>
      <vt:lpstr>Networking</vt:lpstr>
      <vt:lpstr>Alternativas</vt:lpstr>
      <vt:lpstr>Networking</vt:lpstr>
      <vt:lpstr>Video explicativo</vt:lpstr>
      <vt:lpstr>Networking</vt:lpstr>
      <vt:lpstr>Video explicativo</vt:lpstr>
      <vt:lpstr>Networking</vt:lpstr>
      <vt:lpstr>Alternativas</vt:lpstr>
      <vt:lpstr>Presentación de PowerPoint</vt:lpstr>
      <vt:lpstr>Telefonía IP</vt:lpstr>
      <vt:lpstr>Video explicativo</vt:lpstr>
      <vt:lpstr>Telefonía IP</vt:lpstr>
      <vt:lpstr>Alternativas</vt:lpstr>
      <vt:lpstr>Telefonía IP</vt:lpstr>
      <vt:lpstr>Video explicativo</vt:lpstr>
      <vt:lpstr>Telefonía IP</vt:lpstr>
      <vt:lpstr>Alternativas</vt:lpstr>
      <vt:lpstr>Presentación de PowerPoint</vt:lpstr>
      <vt:lpstr>Fibra Optica</vt:lpstr>
      <vt:lpstr>Video explicativo</vt:lpstr>
      <vt:lpstr>Fibra Optica</vt:lpstr>
      <vt:lpstr>Alternativas</vt:lpstr>
      <vt:lpstr>CABLEADO ESTRUCTURADO</vt:lpstr>
      <vt:lpstr>Cableado estructurado</vt:lpstr>
      <vt:lpstr>Cableado estructurado</vt:lpstr>
      <vt:lpstr>Cableado estructurado</vt:lpstr>
      <vt:lpstr>Cableado estructurado</vt:lpstr>
      <vt:lpstr>Resumen de conocimientos adquiridos.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Sepulveda</dc:creator>
  <cp:lastModifiedBy>Rodrigo Sepulveda</cp:lastModifiedBy>
  <cp:revision>25</cp:revision>
  <dcterms:created xsi:type="dcterms:W3CDTF">2024-11-24T22:54:15Z</dcterms:created>
  <dcterms:modified xsi:type="dcterms:W3CDTF">2024-11-26T22:58:23Z</dcterms:modified>
</cp:coreProperties>
</file>