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312" r:id="rId6"/>
    <p:sldId id="260" r:id="rId7"/>
    <p:sldId id="264" r:id="rId8"/>
    <p:sldId id="316" r:id="rId9"/>
    <p:sldId id="318" r:id="rId10"/>
    <p:sldId id="322" r:id="rId11"/>
    <p:sldId id="325" r:id="rId12"/>
    <p:sldId id="326" r:id="rId13"/>
    <p:sldId id="337" r:id="rId14"/>
    <p:sldId id="338" r:id="rId15"/>
    <p:sldId id="340" r:id="rId16"/>
    <p:sldId id="341" r:id="rId17"/>
    <p:sldId id="342" r:id="rId18"/>
    <p:sldId id="343" r:id="rId19"/>
    <p:sldId id="344" r:id="rId20"/>
    <p:sldId id="348" r:id="rId21"/>
    <p:sldId id="349" r:id="rId22"/>
    <p:sldId id="350" r:id="rId23"/>
    <p:sldId id="345" r:id="rId24"/>
    <p:sldId id="346" r:id="rId25"/>
    <p:sldId id="347" r:id="rId26"/>
    <p:sldId id="351" r:id="rId27"/>
    <p:sldId id="352" r:id="rId28"/>
    <p:sldId id="311" r:id="rId29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79" autoAdjust="0"/>
    <p:restoredTop sz="86381" autoAdjust="0"/>
  </p:normalViewPr>
  <p:slideViewPr>
    <p:cSldViewPr snapToGrid="0">
      <p:cViewPr varScale="1">
        <p:scale>
          <a:sx n="56" d="100"/>
          <a:sy n="56" d="100"/>
        </p:scale>
        <p:origin x="186" y="60"/>
      </p:cViewPr>
      <p:guideLst/>
    </p:cSldViewPr>
  </p:slideViewPr>
  <p:outlineViewPr>
    <p:cViewPr>
      <p:scale>
        <a:sx n="33" d="100"/>
        <a:sy n="33" d="100"/>
      </p:scale>
      <p:origin x="0" y="-140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738E7-AD25-418B-8010-1D57E84A81EC}" type="datetimeFigureOut">
              <a:rPr lang="es-CL" smtClean="0"/>
              <a:t>10-12-2024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6A8A54-884D-499B-A5D9-2E805273C79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9950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6A8A54-884D-499B-A5D9-2E805273C792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29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3F1068-3BED-03DD-1B5D-FB412D4BE5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6052D44-9F8C-0DE9-ED3E-4AB9C68FC0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74C7B2A-0054-7635-0149-268587878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14988-3CB0-46EF-9CDE-114A33DEDB1D}" type="datetimeFigureOut">
              <a:rPr lang="es-CL" smtClean="0"/>
              <a:t>10-12-2024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8B2C3A-D72F-0BF1-E249-2765AF0F0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35CE61-67EF-3081-8606-13B2A1455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BE74-EC41-4A75-BA31-29523BD01D8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8652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5AE4E2-7E07-AD73-0D27-9D1E37AD1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1F81FDA-A9C1-0B67-422D-BF1C6EFEC7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ECFD89-7D64-E519-1014-081ED1423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14988-3CB0-46EF-9CDE-114A33DEDB1D}" type="datetimeFigureOut">
              <a:rPr lang="es-CL" smtClean="0"/>
              <a:t>10-12-2024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792191D-5A45-5634-2867-48EED50BF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3FD7D9-2CE9-8030-1D6C-596B68B09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BE74-EC41-4A75-BA31-29523BD01D8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8859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6E035DB-3544-62B4-0467-DB4DC8ED26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2448BAD-21BD-9D0C-149E-DED36738B4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85BDF39-384E-C206-35FB-20FEDA833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14988-3CB0-46EF-9CDE-114A33DEDB1D}" type="datetimeFigureOut">
              <a:rPr lang="es-CL" smtClean="0"/>
              <a:t>10-12-2024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14F9563-58CC-90D5-BBCB-B651EDD95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689787-0980-5DCB-B148-301DA8124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BE74-EC41-4A75-BA31-29523BD01D8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5081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E40578-DBFC-C006-6A13-CFDAEC3EF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C86CD9-9C25-646E-B99F-89CB22F011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16365B-B642-5CC9-A124-C92EE5B41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14988-3CB0-46EF-9CDE-114A33DEDB1D}" type="datetimeFigureOut">
              <a:rPr lang="es-CL" smtClean="0"/>
              <a:t>10-12-2024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E90769-39DB-9A57-35F9-59E77F5C9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FFFCDE4-04AC-8953-350C-C2E5D0885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BE74-EC41-4A75-BA31-29523BD01D8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2959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55CCAA-9025-1D67-C63C-2A2831636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9266367-D73F-9502-AFBF-C7AAF0D78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A224A3-FC4C-0663-5BEA-84983D0FE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14988-3CB0-46EF-9CDE-114A33DEDB1D}" type="datetimeFigureOut">
              <a:rPr lang="es-CL" smtClean="0"/>
              <a:t>10-12-2024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66D0C5-A196-3077-F068-9EA1F39FD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C3A888-4091-A8ED-F583-E5C432955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BE74-EC41-4A75-BA31-29523BD01D8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5562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73A6AF-5F37-37AA-E27C-350852CF7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CC506B-04F7-C293-BBE5-75166916BC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B3DF7A7-A890-797C-EA2D-5252EC9754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5C3D0AE-39C6-393A-19B6-A464B6717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14988-3CB0-46EF-9CDE-114A33DEDB1D}" type="datetimeFigureOut">
              <a:rPr lang="es-CL" smtClean="0"/>
              <a:t>10-12-2024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7BF8BDC-C6B8-EB5D-230B-DF790375F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8B84DB4-518C-1455-8DBC-F81FEE6A2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BE74-EC41-4A75-BA31-29523BD01D8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5796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58A0CC-7E47-3CE9-0FE2-C2F5E6868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A7B8239-748A-F9A9-B91D-F157F121A2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A9AC599-7BC6-CB98-23B3-52996C2F78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C7B4E3A-7061-8C66-B303-B67DCA5C3F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FF45ED7-9E83-4FBE-0023-F58A4A9DF2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2E84447-8323-411C-7BB1-FD20947C7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14988-3CB0-46EF-9CDE-114A33DEDB1D}" type="datetimeFigureOut">
              <a:rPr lang="es-CL" smtClean="0"/>
              <a:t>10-12-2024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B5220AD-FD43-992D-C07F-5866774CA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B5361A3-642E-76D8-3789-96FEBE9C6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BE74-EC41-4A75-BA31-29523BD01D8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5049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34EA02-26FE-3F7E-C40C-B53517454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6124533-4737-4A0E-B0D4-F23BE0A5E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14988-3CB0-46EF-9CDE-114A33DEDB1D}" type="datetimeFigureOut">
              <a:rPr lang="es-CL" smtClean="0"/>
              <a:t>10-12-2024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8868A4B-B84D-B030-DE76-C5A777D79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B95F02F-864C-1AF3-51FC-9961DE301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BE74-EC41-4A75-BA31-29523BD01D8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5670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956870B-6CF5-082A-8285-7A409EAD3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14988-3CB0-46EF-9CDE-114A33DEDB1D}" type="datetimeFigureOut">
              <a:rPr lang="es-CL" smtClean="0"/>
              <a:t>10-12-2024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8ED54D3-E38A-A08A-0A39-06C55F7B3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081BE5B-0F47-DE61-5F5B-39E15052B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BE74-EC41-4A75-BA31-29523BD01D8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3528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C8AF02-C6D8-9E85-E893-50E9FAA4E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CFC8A2-2D70-AA79-0319-861C5E03E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16259E6-798B-436B-84EB-F9BB406C71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6C4A4D-7B2D-2A12-2704-80CA5830A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14988-3CB0-46EF-9CDE-114A33DEDB1D}" type="datetimeFigureOut">
              <a:rPr lang="es-CL" smtClean="0"/>
              <a:t>10-12-2024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AE0D0F3-F765-71B6-046D-21A7E718F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3818652-3C03-BAE4-E417-844E1A3A1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BE74-EC41-4A75-BA31-29523BD01D8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4550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51D56E-ABF3-CD06-B339-D42EE3A02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61C7799-DEFB-72FB-9C95-21D1B81FEE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38A53BD-B53D-63C8-9ACD-11E582F7C4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BE8457F-7134-8CAC-722D-B088E6F37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14988-3CB0-46EF-9CDE-114A33DEDB1D}" type="datetimeFigureOut">
              <a:rPr lang="es-CL" smtClean="0"/>
              <a:t>10-12-2024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A008D59-92D2-3644-32FE-B1F861B78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6B5BD49-137C-F973-B3C7-F39846861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BE74-EC41-4A75-BA31-29523BD01D8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6056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BCA1724-38FF-D918-4744-D1E136162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7325A6B-2A09-D89E-A109-9524FCF30C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6636D1-A2FF-47E7-3F7F-9EB345576D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9F14988-3CB0-46EF-9CDE-114A33DEDB1D}" type="datetimeFigureOut">
              <a:rPr lang="es-CL" smtClean="0"/>
              <a:t>10-12-2024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E573D41-5526-3899-D565-9B035AFB69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6E21EC-E737-06A2-590B-AFB73E5F87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09EBE74-EC41-4A75-BA31-29523BD01D8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9350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ublicdomainpictures.net/view-image.php?image=30524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ublicdomainpictures.net/view-image.php?image=30524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ublicdomainpictures.net/view-image.php?image=30524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ublicdomainpictures.net/view-image.php?image=30524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ublicdomainpictures.net/view-image.php?image=30524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ublicdomainpictures.net/view-image.php?image=30524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ublicdomainpictures.net/view-image.php?image=30524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ublicdomainpictures.net/view-image.php?image=30524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ublicdomainpictures.net/view-image.php?image=30524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ublicdomainpictures.net/view-image.php?image=3052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362D44EE-C852-4460-B8B5-C4F2BC205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9888602-E879-D7FA-A7A5-77864E31E7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4716" y="739978"/>
            <a:ext cx="5334930" cy="3004145"/>
          </a:xfrm>
        </p:spPr>
        <p:txBody>
          <a:bodyPr>
            <a:normAutofit/>
          </a:bodyPr>
          <a:lstStyle/>
          <a:p>
            <a:r>
              <a:rPr lang="es-CL" dirty="0"/>
              <a:t>Sesión 5.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DEB3807-D101-1170-4777-6DC4811695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4715" y="3836197"/>
            <a:ext cx="5334931" cy="2189214"/>
          </a:xfrm>
        </p:spPr>
        <p:txBody>
          <a:bodyPr>
            <a:normAutofit/>
          </a:bodyPr>
          <a:lstStyle/>
          <a:p>
            <a:r>
              <a:rPr lang="es-CL" dirty="0"/>
              <a:t>Rodrigo Sepulveda R.</a:t>
            </a:r>
          </a:p>
        </p:txBody>
      </p:sp>
      <p:sp>
        <p:nvSpPr>
          <p:cNvPr id="1033" name="Freeform: Shape 1032">
            <a:extLst>
              <a:ext uri="{FF2B5EF4-FFF2-40B4-BE49-F238E27FC236}">
                <a16:creationId xmlns:a16="http://schemas.microsoft.com/office/drawing/2014/main" id="{658970D8-8D1D-4B5C-894B-E871CC865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35" name="Freeform: Shape 1034">
            <a:extLst>
              <a:ext uri="{FF2B5EF4-FFF2-40B4-BE49-F238E27FC236}">
                <a16:creationId xmlns:a16="http://schemas.microsoft.com/office/drawing/2014/main" id="{F227E5B6-9132-43CA-B503-37A18562A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37" name="Freeform: Shape 1036">
            <a:extLst>
              <a:ext uri="{FF2B5EF4-FFF2-40B4-BE49-F238E27FC236}">
                <a16:creationId xmlns:a16="http://schemas.microsoft.com/office/drawing/2014/main" id="{03C2051E-A88D-48E5-BACF-AAED17892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39" name="Freeform: Shape 1038">
            <a:extLst>
              <a:ext uri="{FF2B5EF4-FFF2-40B4-BE49-F238E27FC236}">
                <a16:creationId xmlns:a16="http://schemas.microsoft.com/office/drawing/2014/main" id="{7821A508-2985-4905-874A-527429BAA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41" name="Freeform: Shape 1040">
            <a:extLst>
              <a:ext uri="{FF2B5EF4-FFF2-40B4-BE49-F238E27FC236}">
                <a16:creationId xmlns:a16="http://schemas.microsoft.com/office/drawing/2014/main" id="{D2929CB1-0E3C-4B2D-ADC5-0154FB33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1026" name="Picture 2" descr="CentCap Educa">
            <a:extLst>
              <a:ext uri="{FF2B5EF4-FFF2-40B4-BE49-F238E27FC236}">
                <a16:creationId xmlns:a16="http://schemas.microsoft.com/office/drawing/2014/main" id="{51D052FF-2102-B702-CF7A-28D8D99AE4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-2"/>
          <a:stretch/>
        </p:blipFill>
        <p:spPr bwMode="auto">
          <a:xfrm>
            <a:off x="631840" y="598720"/>
            <a:ext cx="5178249" cy="5178249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3" name="Freeform: Shape 1042">
            <a:extLst>
              <a:ext uri="{FF2B5EF4-FFF2-40B4-BE49-F238E27FC236}">
                <a16:creationId xmlns:a16="http://schemas.microsoft.com/office/drawing/2014/main" id="{5F2F0C84-BE8C-4DC2-A6D3-30349A801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114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B991D4-E5A3-17CD-5F8F-8247F874F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4576" y="2352978"/>
            <a:ext cx="10515600" cy="1325563"/>
          </a:xfrm>
        </p:spPr>
        <p:txBody>
          <a:bodyPr/>
          <a:lstStyle/>
          <a:p>
            <a:r>
              <a:rPr lang="es-CL" dirty="0"/>
              <a:t>CABLEADO ESTRUCTURADO</a:t>
            </a:r>
          </a:p>
        </p:txBody>
      </p:sp>
    </p:spTree>
    <p:extLst>
      <p:ext uri="{BB962C8B-B14F-4D97-AF65-F5344CB8AC3E}">
        <p14:creationId xmlns:p14="http://schemas.microsoft.com/office/powerpoint/2010/main" val="2943712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D4B1578F-9CC0-0313-386B-2173095ED4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6313" y="1015030"/>
            <a:ext cx="9959373" cy="4242769"/>
          </a:xfrm>
          <a:prstGeom prst="rect">
            <a:avLst/>
          </a:prstGeom>
        </p:spPr>
      </p:pic>
      <p:pic>
        <p:nvPicPr>
          <p:cNvPr id="6" name="Imagen 5" descr="Icono&#10;&#10;Descripción generada automáticamente">
            <a:extLst>
              <a:ext uri="{FF2B5EF4-FFF2-40B4-BE49-F238E27FC236}">
                <a16:creationId xmlns:a16="http://schemas.microsoft.com/office/drawing/2014/main" id="{7E15F211-3D17-F232-7B30-8E68B0EA7D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9972963" y="2971800"/>
            <a:ext cx="988423" cy="1153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674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3078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8F6B986-79C1-AE6A-00C4-0D03FCEDB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580970" y="350739"/>
            <a:ext cx="8085288" cy="65433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TEXTO EXPLICATIVO</a:t>
            </a:r>
          </a:p>
        </p:txBody>
      </p:sp>
      <p:cxnSp>
        <p:nvCxnSpPr>
          <p:cNvPr id="3081" name="Straight Connector 3080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3" name="Straight Connector 3082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uadroTexto 2">
            <a:extLst>
              <a:ext uri="{FF2B5EF4-FFF2-40B4-BE49-F238E27FC236}">
                <a16:creationId xmlns:a16="http://schemas.microsoft.com/office/drawing/2014/main" id="{3CE82952-6CA1-1C7C-36E2-87AC75714BE3}"/>
              </a:ext>
            </a:extLst>
          </p:cNvPr>
          <p:cNvSpPr txBox="1"/>
          <p:nvPr/>
        </p:nvSpPr>
        <p:spPr>
          <a:xfrm>
            <a:off x="1094014" y="1639111"/>
            <a:ext cx="942158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Extracto normativa:</a:t>
            </a:r>
          </a:p>
          <a:p>
            <a:endParaRPr lang="es-E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Los cables usados en los sistemas de detección de incendios deben estar aislados con PVC de alta resistencia al fuego. Por normativa nacional deben ser de cobre sólido o cableado, tener una tensión nominal superior a 300V y cumplir con la prueba de llama vertical VW-1. Asimismo su calibre debe ser igual o mayor a 18 AWG en configuración monopolar, o igual o mayor a 26 AWG en configuración </a:t>
            </a:r>
            <a:r>
              <a:rPr lang="es-E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multiconductor</a:t>
            </a:r>
            <a:r>
              <a:rPr lang="es-E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s-C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8793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5688E2-4967-60C5-90B6-3EBD08564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18467"/>
            <a:ext cx="10515600" cy="1325563"/>
          </a:xfrm>
        </p:spPr>
        <p:txBody>
          <a:bodyPr/>
          <a:lstStyle/>
          <a:p>
            <a:pPr algn="ctr"/>
            <a:r>
              <a:rPr lang="es-CL" dirty="0"/>
              <a:t>REDES INALAMBRICAS</a:t>
            </a:r>
          </a:p>
        </p:txBody>
      </p:sp>
    </p:spTree>
    <p:extLst>
      <p:ext uri="{BB962C8B-B14F-4D97-AF65-F5344CB8AC3E}">
        <p14:creationId xmlns:p14="http://schemas.microsoft.com/office/powerpoint/2010/main" val="30373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6B117464-F822-C2D2-5E9F-0F7DEBF42D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847" y="452978"/>
            <a:ext cx="10600305" cy="5952043"/>
          </a:xfrm>
          <a:prstGeom prst="rect">
            <a:avLst/>
          </a:prstGeom>
        </p:spPr>
      </p:pic>
      <p:pic>
        <p:nvPicPr>
          <p:cNvPr id="6" name="Imagen 5" descr="Icono&#10;&#10;Descripción generada automáticamente">
            <a:extLst>
              <a:ext uri="{FF2B5EF4-FFF2-40B4-BE49-F238E27FC236}">
                <a16:creationId xmlns:a16="http://schemas.microsoft.com/office/drawing/2014/main" id="{D1603DD4-A27D-EF62-578B-EB4FA7755B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151414" y="4536406"/>
            <a:ext cx="400494" cy="400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749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86AC35FB-476C-AEE4-1627-6B50F43619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2283" y="1457145"/>
            <a:ext cx="6879978" cy="3621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5363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406DEBF6-682B-8681-ECC2-0B79810268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620" y="1540571"/>
            <a:ext cx="11048760" cy="3330687"/>
          </a:xfrm>
          <a:prstGeom prst="rect">
            <a:avLst/>
          </a:prstGeom>
        </p:spPr>
      </p:pic>
      <p:pic>
        <p:nvPicPr>
          <p:cNvPr id="6" name="Imagen 5" descr="Icono&#10;&#10;Descripción generada automáticamente">
            <a:extLst>
              <a:ext uri="{FF2B5EF4-FFF2-40B4-BE49-F238E27FC236}">
                <a16:creationId xmlns:a16="http://schemas.microsoft.com/office/drawing/2014/main" id="{594AD617-7C20-1C4B-A1BC-C7566B92F6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203442" y="3399905"/>
            <a:ext cx="451686" cy="451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171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5" name="Rectangle 4104">
            <a:extLst>
              <a:ext uri="{FF2B5EF4-FFF2-40B4-BE49-F238E27FC236}">
                <a16:creationId xmlns:a16="http://schemas.microsoft.com/office/drawing/2014/main" id="{A9F529C3-C941-49FD-8C67-82F134F64B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50000"/>
              <a:lumOff val="5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7" name="Rectangle 4106">
            <a:extLst>
              <a:ext uri="{FF2B5EF4-FFF2-40B4-BE49-F238E27FC236}">
                <a16:creationId xmlns:a16="http://schemas.microsoft.com/office/drawing/2014/main" id="{20586029-32A0-47E5-9AEC-AE3ABA6B9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09" name="Straight Connector 4108">
            <a:extLst>
              <a:ext uri="{FF2B5EF4-FFF2-40B4-BE49-F238E27FC236}">
                <a16:creationId xmlns:a16="http://schemas.microsoft.com/office/drawing/2014/main" id="{8C730EAB-A532-4295-A302-FB4B90DB9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79958" y="1143000"/>
            <a:ext cx="0" cy="4572000"/>
          </a:xfrm>
          <a:prstGeom prst="line">
            <a:avLst/>
          </a:prstGeom>
          <a:ln>
            <a:solidFill>
              <a:srgbClr val="4E4E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>
            <a:extLst>
              <a:ext uri="{FF2B5EF4-FFF2-40B4-BE49-F238E27FC236}">
                <a16:creationId xmlns:a16="http://schemas.microsoft.com/office/drawing/2014/main" id="{88E775A5-9281-9A94-6D52-F456026AC6B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2066" y="803445"/>
            <a:ext cx="6335308" cy="5251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57060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0F338D8B-0E8A-646E-A7D3-474C89B385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408" y="1802398"/>
            <a:ext cx="10406822" cy="2874136"/>
          </a:xfrm>
          <a:prstGeom prst="rect">
            <a:avLst/>
          </a:prstGeom>
        </p:spPr>
      </p:pic>
      <p:pic>
        <p:nvPicPr>
          <p:cNvPr id="6" name="Imagen 5" descr="Icono&#10;&#10;Descripción generada automáticamente">
            <a:extLst>
              <a:ext uri="{FF2B5EF4-FFF2-40B4-BE49-F238E27FC236}">
                <a16:creationId xmlns:a16="http://schemas.microsoft.com/office/drawing/2014/main" id="{CC0442CB-F6BF-DBB2-F28D-31556F880C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952304" y="3631505"/>
            <a:ext cx="670560" cy="67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687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ED0BE3-EB19-4AC8-5135-080E0AF27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037" y="140485"/>
            <a:ext cx="5010509" cy="1325563"/>
          </a:xfrm>
        </p:spPr>
        <p:txBody>
          <a:bodyPr/>
          <a:lstStyle/>
          <a:p>
            <a:r>
              <a:rPr lang="es-CL" dirty="0"/>
              <a:t>Explicación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E309867-583F-48B7-0771-25D22081C49C}"/>
              </a:ext>
            </a:extLst>
          </p:cNvPr>
          <p:cNvSpPr txBox="1"/>
          <p:nvPr/>
        </p:nvSpPr>
        <p:spPr>
          <a:xfrm>
            <a:off x="571500" y="2905780"/>
            <a:ext cx="90133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/>
              <a:t>https://www.youtube.com/watch?v=yduOTyJ-HpI</a:t>
            </a:r>
          </a:p>
        </p:txBody>
      </p:sp>
    </p:spTree>
    <p:extLst>
      <p:ext uri="{BB962C8B-B14F-4D97-AF65-F5344CB8AC3E}">
        <p14:creationId xmlns:p14="http://schemas.microsoft.com/office/powerpoint/2010/main" val="3364461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89C9100-07E8-6655-5CDB-53EA356549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s-CL" dirty="0"/>
              <a:t>Objetivo:</a:t>
            </a:r>
          </a:p>
          <a:p>
            <a:endParaRPr lang="es-CL" dirty="0"/>
          </a:p>
          <a:p>
            <a:r>
              <a:rPr lang="es-CL" dirty="0"/>
              <a:t>Reforzar fortalezas y acompañar en el mejoramiento de preguntas técnicas.</a:t>
            </a:r>
          </a:p>
        </p:txBody>
      </p:sp>
    </p:spTree>
    <p:extLst>
      <p:ext uri="{BB962C8B-B14F-4D97-AF65-F5344CB8AC3E}">
        <p14:creationId xmlns:p14="http://schemas.microsoft.com/office/powerpoint/2010/main" val="10070839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86C59D9F-2E36-EE02-5ED7-101F532998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045" y="1172056"/>
            <a:ext cx="10803909" cy="3906130"/>
          </a:xfrm>
          <a:prstGeom prst="rect">
            <a:avLst/>
          </a:prstGeom>
        </p:spPr>
      </p:pic>
      <p:pic>
        <p:nvPicPr>
          <p:cNvPr id="6" name="Imagen 5" descr="Icono&#10;&#10;Descripción generada automáticamente">
            <a:extLst>
              <a:ext uri="{FF2B5EF4-FFF2-40B4-BE49-F238E27FC236}">
                <a16:creationId xmlns:a16="http://schemas.microsoft.com/office/drawing/2014/main" id="{6AAB2408-DCD6-9140-4510-4BE42B5822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128058" y="2374205"/>
            <a:ext cx="393369" cy="393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264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2DAECCB0-4E12-2EED-F70A-1DB04EE155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956815"/>
            <a:ext cx="10905066" cy="2944368"/>
          </a:xfrm>
          <a:prstGeom prst="rect">
            <a:avLst/>
          </a:prstGeom>
        </p:spPr>
      </p:pic>
      <p:pic>
        <p:nvPicPr>
          <p:cNvPr id="6" name="Imagen 5" descr="Icono&#10;&#10;Descripción generada automáticamente">
            <a:extLst>
              <a:ext uri="{FF2B5EF4-FFF2-40B4-BE49-F238E27FC236}">
                <a16:creationId xmlns:a16="http://schemas.microsoft.com/office/drawing/2014/main" id="{ADBBAB51-3BCF-B4FE-076F-927A65126D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759825" y="4319383"/>
            <a:ext cx="393369" cy="393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617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>
            <a:extLst>
              <a:ext uri="{FF2B5EF4-FFF2-40B4-BE49-F238E27FC236}">
                <a16:creationId xmlns:a16="http://schemas.microsoft.com/office/drawing/2014/main" id="{C344D028-BB58-0652-DFD8-DF2C440D940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3467" y="1166198"/>
            <a:ext cx="10905066" cy="4525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55131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A6C907-5F8F-3096-FED9-DEE7D72AC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6825"/>
            <a:ext cx="10515600" cy="1325563"/>
          </a:xfrm>
        </p:spPr>
        <p:txBody>
          <a:bodyPr/>
          <a:lstStyle/>
          <a:p>
            <a:pPr algn="ctr"/>
            <a:r>
              <a:rPr lang="es-CL" dirty="0"/>
              <a:t>NETWORKING</a:t>
            </a:r>
          </a:p>
        </p:txBody>
      </p:sp>
    </p:spTree>
    <p:extLst>
      <p:ext uri="{BB962C8B-B14F-4D97-AF65-F5344CB8AC3E}">
        <p14:creationId xmlns:p14="http://schemas.microsoft.com/office/powerpoint/2010/main" val="35650154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80776A58-F6E3-588E-E32B-1F533E38E8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0004" y="1761798"/>
            <a:ext cx="10011991" cy="2833099"/>
          </a:xfrm>
          <a:prstGeom prst="rect">
            <a:avLst/>
          </a:prstGeom>
        </p:spPr>
      </p:pic>
      <p:pic>
        <p:nvPicPr>
          <p:cNvPr id="6" name="Imagen 5" descr="Icono&#10;&#10;Descripción generada automáticamente">
            <a:extLst>
              <a:ext uri="{FF2B5EF4-FFF2-40B4-BE49-F238E27FC236}">
                <a16:creationId xmlns:a16="http://schemas.microsoft.com/office/drawing/2014/main" id="{D8734DB6-3D1A-D8A7-294C-7C63D516AE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230522" y="2645810"/>
            <a:ext cx="442447" cy="442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231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4F5549-4664-A874-DB25-A927DD44A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Texto explicativo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721486-D739-DA25-9D65-87C6A1562A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400" dirty="0"/>
              <a:t>Las pasarelas (</a:t>
            </a:r>
            <a:r>
              <a:rPr lang="es-ES" sz="2400" dirty="0" err="1"/>
              <a:t>gateways</a:t>
            </a:r>
            <a:r>
              <a:rPr lang="es-ES" sz="2400" dirty="0"/>
              <a:t>) operan en las capas superiores del modelo OSI, que incluyen la capa de transporte (4), la capa de sesión (5), la capa de presentación (6) y la capa de aplicación (7). Estos dispositivos permiten la interconexión de redes de datos heterogéneas y, además de gestionar el tráfico, también pueden realizar conversiones de protocolos entre diferentes sistemas.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18648543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44C594E8-557D-E340-9255-E225AE9A5F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384300"/>
            <a:ext cx="10905066" cy="4089398"/>
          </a:xfrm>
          <a:prstGeom prst="rect">
            <a:avLst/>
          </a:prstGeom>
        </p:spPr>
      </p:pic>
      <p:pic>
        <p:nvPicPr>
          <p:cNvPr id="6" name="Imagen 5" descr="Icono&#10;&#10;Descripción generada automáticamente">
            <a:extLst>
              <a:ext uri="{FF2B5EF4-FFF2-40B4-BE49-F238E27FC236}">
                <a16:creationId xmlns:a16="http://schemas.microsoft.com/office/drawing/2014/main" id="{4D25B5B5-D213-5B09-B472-55EA700F77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143594" y="4405598"/>
            <a:ext cx="442447" cy="442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083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20AC37-D4EA-5CDA-9CF3-F7DA74887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Link explicativo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01F6F2-326E-8F80-1703-E66F3FFF87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03056"/>
            <a:ext cx="10515600" cy="4351338"/>
          </a:xfrm>
        </p:spPr>
        <p:txBody>
          <a:bodyPr/>
          <a:lstStyle/>
          <a:p>
            <a:r>
              <a:rPr lang="es-CL" dirty="0"/>
              <a:t>https://www.youtube.com/watch?v=liudX0oskwM&amp;t=85s</a:t>
            </a:r>
          </a:p>
        </p:txBody>
      </p:sp>
    </p:spTree>
    <p:extLst>
      <p:ext uri="{BB962C8B-B14F-4D97-AF65-F5344CB8AC3E}">
        <p14:creationId xmlns:p14="http://schemas.microsoft.com/office/powerpoint/2010/main" val="24375842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F80FC4-E425-BEEA-BA80-A946A8C32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Resumen de conocimientos adquiridos.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66EBC0-DB65-BA73-CC1B-2469289693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Enlaces PDH.</a:t>
            </a:r>
          </a:p>
          <a:p>
            <a:r>
              <a:rPr lang="es-CL" dirty="0"/>
              <a:t>Equipos utilizados en Fibra óptica.</a:t>
            </a:r>
          </a:p>
          <a:p>
            <a:r>
              <a:rPr lang="es-CL" dirty="0"/>
              <a:t>Calculo de enlaces inalámbricos.</a:t>
            </a:r>
          </a:p>
          <a:p>
            <a:r>
              <a:rPr lang="es-CL" dirty="0"/>
              <a:t>Estándar 802.11.</a:t>
            </a:r>
          </a:p>
          <a:p>
            <a:r>
              <a:rPr lang="es-CL" dirty="0"/>
              <a:t>Funcionamiento de dispositivos de red.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47909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9D3AA19-371E-DBCD-079A-60077CD77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s-CL" dirty="0"/>
              <a:t>Cronograma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70967D-73FD-9EE4-560E-F5A05AA31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s-CL" dirty="0"/>
              <a:t>Análisis de preguntas sesión 4.</a:t>
            </a:r>
          </a:p>
          <a:p>
            <a:r>
              <a:rPr lang="es-CL" dirty="0"/>
              <a:t>Exposición contenidos asociados a sesión 4.</a:t>
            </a:r>
          </a:p>
          <a:p>
            <a:r>
              <a:rPr lang="es-CL" dirty="0"/>
              <a:t>Resolución preguntas.</a:t>
            </a:r>
          </a:p>
          <a:p>
            <a:r>
              <a:rPr lang="es-CL" dirty="0"/>
              <a:t>Prueba sesión 5.</a:t>
            </a:r>
          </a:p>
        </p:txBody>
      </p:sp>
    </p:spTree>
    <p:extLst>
      <p:ext uri="{BB962C8B-B14F-4D97-AF65-F5344CB8AC3E}">
        <p14:creationId xmlns:p14="http://schemas.microsoft.com/office/powerpoint/2010/main" val="3839476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rimer plano de un panel de red de servidor con luces y cables">
            <a:extLst>
              <a:ext uri="{FF2B5EF4-FFF2-40B4-BE49-F238E27FC236}">
                <a16:creationId xmlns:a16="http://schemas.microsoft.com/office/drawing/2014/main" id="{E6F79F4D-0042-A155-F5CB-985EAE667FF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126" r="37608" b="-1"/>
          <a:stretch/>
        </p:blipFill>
        <p:spPr>
          <a:xfrm>
            <a:off x="6103027" y="10"/>
            <a:ext cx="6088971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9FE01B6-4949-F909-4DB1-00EDA8D5A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328512"/>
            <a:ext cx="4778387" cy="1628970"/>
          </a:xfrm>
        </p:spPr>
        <p:txBody>
          <a:bodyPr anchor="ctr">
            <a:normAutofit/>
          </a:bodyPr>
          <a:lstStyle/>
          <a:p>
            <a:r>
              <a:rPr lang="es-CL" sz="3700"/>
              <a:t>Análisis de preguntas sesión 2.</a:t>
            </a:r>
            <a:br>
              <a:rPr lang="es-CL" sz="3700"/>
            </a:br>
            <a:endParaRPr lang="es-CL" sz="370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14F538-61AD-2EF4-5502-096DF7690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474" y="1957482"/>
            <a:ext cx="4659756" cy="3894678"/>
          </a:xfrm>
        </p:spPr>
        <p:txBody>
          <a:bodyPr anchor="ctr">
            <a:noAutofit/>
          </a:bodyPr>
          <a:lstStyle/>
          <a:p>
            <a:r>
              <a:rPr lang="es-CL" sz="2400" dirty="0"/>
              <a:t>Asociadas en 5 áreas propias de la especialidad:</a:t>
            </a:r>
          </a:p>
          <a:p>
            <a:pPr marL="0" indent="0">
              <a:buNone/>
            </a:pPr>
            <a:endParaRPr lang="es-CL" sz="2400" dirty="0"/>
          </a:p>
          <a:p>
            <a:pPr>
              <a:buFontTx/>
              <a:buChar char="-"/>
            </a:pPr>
            <a:r>
              <a:rPr lang="es-CL" sz="2400" dirty="0"/>
              <a:t>Telefonía IP.</a:t>
            </a:r>
          </a:p>
          <a:p>
            <a:pPr>
              <a:buFontTx/>
              <a:buChar char="-"/>
            </a:pPr>
            <a:r>
              <a:rPr lang="es-CL" sz="2400" dirty="0"/>
              <a:t>Fibra óptica.</a:t>
            </a:r>
          </a:p>
          <a:p>
            <a:pPr>
              <a:buFontTx/>
              <a:buChar char="-"/>
            </a:pPr>
            <a:r>
              <a:rPr lang="es-CL" sz="2400" dirty="0"/>
              <a:t>Cableado estructurado.</a:t>
            </a:r>
          </a:p>
          <a:p>
            <a:pPr>
              <a:buFontTx/>
              <a:buChar char="-"/>
            </a:pPr>
            <a:r>
              <a:rPr lang="es-CL" sz="2400" dirty="0"/>
              <a:t>Redes Inalámbricas.</a:t>
            </a:r>
          </a:p>
          <a:p>
            <a:pPr>
              <a:buFontTx/>
              <a:buChar char="-"/>
            </a:pPr>
            <a:r>
              <a:rPr lang="es-CL" sz="2400" dirty="0" err="1"/>
              <a:t>Networking</a:t>
            </a:r>
            <a:r>
              <a:rPr lang="es-CL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74206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C36922-AF36-EB7B-A9B4-02B831C41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3689" y="2511651"/>
            <a:ext cx="10515600" cy="1325563"/>
          </a:xfrm>
        </p:spPr>
        <p:txBody>
          <a:bodyPr/>
          <a:lstStyle/>
          <a:p>
            <a:r>
              <a:rPr lang="es-CL" dirty="0"/>
              <a:t>TELEFONÍA IP</a:t>
            </a:r>
          </a:p>
        </p:txBody>
      </p:sp>
    </p:spTree>
    <p:extLst>
      <p:ext uri="{BB962C8B-B14F-4D97-AF65-F5344CB8AC3E}">
        <p14:creationId xmlns:p14="http://schemas.microsoft.com/office/powerpoint/2010/main" val="2057530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ED5D929D-C1E6-6821-6B32-8A7E896BDB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3411" y="181261"/>
            <a:ext cx="9676014" cy="6421916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DD5305E1-CEA2-76A1-04F7-1AC1861776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268880" y="4914184"/>
            <a:ext cx="439212" cy="439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503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Flowchart: Document 1035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ítulo 6">
            <a:extLst>
              <a:ext uri="{FF2B5EF4-FFF2-40B4-BE49-F238E27FC236}">
                <a16:creationId xmlns:a16="http://schemas.microsoft.com/office/drawing/2014/main" id="{F7CFC31A-4626-231C-CABD-09C1915D7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Imagen explicativa</a:t>
            </a:r>
          </a:p>
        </p:txBody>
      </p:sp>
      <p:pic>
        <p:nvPicPr>
          <p:cNvPr id="1026" name="Picture 2" descr="Monografias.com">
            <a:extLst>
              <a:ext uri="{FF2B5EF4-FFF2-40B4-BE49-F238E27FC236}">
                <a16:creationId xmlns:a16="http://schemas.microsoft.com/office/drawing/2014/main" id="{5A588A1C-BE7D-FFB8-1564-6638F5D4A1C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78407" y="339971"/>
            <a:ext cx="8161212" cy="6120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5494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6190A4-F3EF-59E2-3F8A-B3DB29ECC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6957" y="2455182"/>
            <a:ext cx="10515600" cy="1325563"/>
          </a:xfrm>
        </p:spPr>
        <p:txBody>
          <a:bodyPr/>
          <a:lstStyle/>
          <a:p>
            <a:r>
              <a:rPr lang="es-CL" dirty="0"/>
              <a:t>FIBRA OPTICA</a:t>
            </a:r>
          </a:p>
        </p:txBody>
      </p:sp>
    </p:spTree>
    <p:extLst>
      <p:ext uri="{BB962C8B-B14F-4D97-AF65-F5344CB8AC3E}">
        <p14:creationId xmlns:p14="http://schemas.microsoft.com/office/powerpoint/2010/main" val="1559030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2C63E637-3032-8E5C-27F1-717CC547AC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617" y="1370272"/>
            <a:ext cx="10620766" cy="3733742"/>
          </a:xfrm>
          <a:prstGeom prst="rect">
            <a:avLst/>
          </a:prstGeom>
        </p:spPr>
      </p:pic>
      <p:pic>
        <p:nvPicPr>
          <p:cNvPr id="6" name="Imagen 5" descr="Icono&#10;&#10;Descripción generada automáticamente">
            <a:extLst>
              <a:ext uri="{FF2B5EF4-FFF2-40B4-BE49-F238E27FC236}">
                <a16:creationId xmlns:a16="http://schemas.microsoft.com/office/drawing/2014/main" id="{C5E0BD5F-0C69-4C24-39D5-39309F3242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0584872" y="2901863"/>
            <a:ext cx="670560" cy="67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560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2451</TotalTime>
  <Words>299</Words>
  <Application>Microsoft Office PowerPoint</Application>
  <PresentationFormat>Panorámica</PresentationFormat>
  <Paragraphs>41</Paragraphs>
  <Slides>28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33" baseType="lpstr">
      <vt:lpstr>Aptos</vt:lpstr>
      <vt:lpstr>Aptos Display</vt:lpstr>
      <vt:lpstr>Arial</vt:lpstr>
      <vt:lpstr>Times New Roman</vt:lpstr>
      <vt:lpstr>Tema de Office</vt:lpstr>
      <vt:lpstr>Sesión 5.</vt:lpstr>
      <vt:lpstr>Presentación de PowerPoint</vt:lpstr>
      <vt:lpstr>Cronograma</vt:lpstr>
      <vt:lpstr>Análisis de preguntas sesión 2. </vt:lpstr>
      <vt:lpstr>TELEFONÍA IP</vt:lpstr>
      <vt:lpstr>Presentación de PowerPoint</vt:lpstr>
      <vt:lpstr>Imagen explicativa</vt:lpstr>
      <vt:lpstr>FIBRA OPTICA</vt:lpstr>
      <vt:lpstr>Presentación de PowerPoint</vt:lpstr>
      <vt:lpstr>CABLEADO ESTRUCTURADO</vt:lpstr>
      <vt:lpstr>Presentación de PowerPoint</vt:lpstr>
      <vt:lpstr>TEXTO EXPLICATIVO</vt:lpstr>
      <vt:lpstr>REDES INALAMBRICAS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Explicación</vt:lpstr>
      <vt:lpstr>Presentación de PowerPoint</vt:lpstr>
      <vt:lpstr>Presentación de PowerPoint</vt:lpstr>
      <vt:lpstr>Presentación de PowerPoint</vt:lpstr>
      <vt:lpstr>NETWORKING</vt:lpstr>
      <vt:lpstr>Presentación de PowerPoint</vt:lpstr>
      <vt:lpstr>Texto explicativo</vt:lpstr>
      <vt:lpstr>Presentación de PowerPoint</vt:lpstr>
      <vt:lpstr>Link explicativo</vt:lpstr>
      <vt:lpstr>Resumen de conocimientos adquiridos.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Rodrigo Sepulveda</dc:creator>
  <cp:lastModifiedBy>Rodrigo Sepulveda</cp:lastModifiedBy>
  <cp:revision>64</cp:revision>
  <dcterms:created xsi:type="dcterms:W3CDTF">2024-11-24T22:54:15Z</dcterms:created>
  <dcterms:modified xsi:type="dcterms:W3CDTF">2024-12-10T15:23:13Z</dcterms:modified>
</cp:coreProperties>
</file>