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9" roundtripDataSignature="AMtx7mhd7TuyLXK7F9M9yvRSCZxFoQqMm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151E114-607B-43AF-B85C-BD5BE67F4AFC}">
  <a:tblStyle styleId="{6151E114-607B-43AF-B85C-BD5BE67F4AFC}" styleName="Table_0">
    <a:wholeTbl>
      <a:tcTxStyle b="off" i="off">
        <a:font>
          <a:latin typeface="Calibri"/>
          <a:ea typeface="Calibri"/>
          <a:cs typeface="Calibri"/>
        </a:font>
        <a:schemeClr val="dk1"/>
      </a:tcTxStyle>
      <a:tcStyle>
        <a:tcBdr>
          <a:left>
            <a:ln cap="flat" cmpd="sng" w="12700">
              <a:solidFill>
                <a:schemeClr val="accent5"/>
              </a:solidFill>
              <a:prstDash val="solid"/>
              <a:round/>
              <a:headEnd len="sm" w="sm" type="none"/>
              <a:tailEnd len="sm" w="sm" type="none"/>
            </a:ln>
          </a:left>
          <a:right>
            <a:ln cap="flat" cmpd="sng" w="12700">
              <a:solidFill>
                <a:schemeClr val="accent5"/>
              </a:solidFill>
              <a:prstDash val="solid"/>
              <a:round/>
              <a:headEnd len="sm" w="sm" type="none"/>
              <a:tailEnd len="sm" w="sm" type="none"/>
            </a:ln>
          </a:right>
          <a:top>
            <a:ln cap="flat" cmpd="sng" w="12700">
              <a:solidFill>
                <a:schemeClr val="accent5"/>
              </a:solidFill>
              <a:prstDash val="solid"/>
              <a:round/>
              <a:headEnd len="sm" w="sm" type="none"/>
              <a:tailEnd len="sm" w="sm" type="none"/>
            </a:ln>
          </a:top>
          <a:bottom>
            <a:ln cap="flat" cmpd="sng" w="12700">
              <a:solidFill>
                <a:schemeClr val="accent5"/>
              </a:solidFill>
              <a:prstDash val="solid"/>
              <a:round/>
              <a:headEnd len="sm" w="sm" type="none"/>
              <a:tailEnd len="sm" w="sm" type="none"/>
            </a:ln>
          </a:bottom>
          <a:insideH>
            <a:ln cap="flat" cmpd="sng" w="12700">
              <a:solidFill>
                <a:schemeClr val="accent5"/>
              </a:solidFill>
              <a:prstDash val="solid"/>
              <a:round/>
              <a:headEnd len="sm" w="sm" type="none"/>
              <a:tailEnd len="sm" w="sm" type="none"/>
            </a:ln>
          </a:insideH>
          <a:insideV>
            <a:ln cap="flat" cmpd="sng" w="12700">
              <a:solidFill>
                <a:schemeClr val="accent5"/>
              </a:solidFill>
              <a:prstDash val="solid"/>
              <a:round/>
              <a:headEnd len="sm" w="sm" type="none"/>
              <a:tailEnd len="sm" w="sm" type="none"/>
            </a:ln>
          </a:insideV>
        </a:tcBdr>
        <a:fill>
          <a:solidFill>
            <a:srgbClr val="FFFFFF">
              <a:alpha val="0"/>
            </a:srgbClr>
          </a:solidFill>
        </a:fill>
      </a:tcStyle>
    </a:wholeTbl>
    <a:band1H>
      <a:tcTxStyle b="off" i="off"/>
      <a:tcStyle>
        <a:fill>
          <a:solidFill>
            <a:schemeClr val="accent5">
              <a:alpha val="20000"/>
            </a:schemeClr>
          </a:solidFill>
        </a:fill>
      </a:tcStyle>
    </a:band1H>
    <a:band2H>
      <a:tcTxStyle b="off" i="off"/>
    </a:band2H>
    <a:band1V>
      <a:tcTxStyle b="off" i="off"/>
      <a:tcStyle>
        <a:fill>
          <a:solidFill>
            <a:schemeClr val="accent5">
              <a:alpha val="20000"/>
            </a:schemeClr>
          </a:solidFill>
        </a:fill>
      </a:tcStyle>
    </a:band1V>
    <a:band2V>
      <a:tcTxStyle b="off" i="off"/>
    </a:band2V>
    <a:lastCol>
      <a:tcTxStyle b="on" i="off"/>
    </a:lastCol>
    <a:firstCol>
      <a:tcTxStyle b="on" i="off"/>
    </a:firstCol>
    <a:lastRow>
      <a:tcTxStyle b="on" i="off"/>
      <a:tcStyle>
        <a:tcBdr>
          <a:top>
            <a:ln cap="flat" cmpd="sng" w="50800">
              <a:solidFill>
                <a:schemeClr val="accent5"/>
              </a:solidFill>
              <a:prstDash val="solid"/>
              <a:round/>
              <a:headEnd len="sm" w="sm" type="none"/>
              <a:tailEnd len="sm" w="sm" type="none"/>
            </a:ln>
          </a:top>
        </a:tcBdr>
        <a:fill>
          <a:solidFill>
            <a:srgbClr val="FFFFFF">
              <a:alpha val="0"/>
            </a:srgbClr>
          </a:solidFill>
        </a:fill>
      </a:tcStyle>
    </a:lastRow>
    <a:seCell>
      <a:tcTxStyle b="off" i="off"/>
    </a:seCell>
    <a:swCell>
      <a:tcTxStyle b="off" i="off"/>
    </a:swCell>
    <a:firstRow>
      <a:tcTxStyle b="on" i="off"/>
      <a:tcStyle>
        <a:tcBdr>
          <a:bottom>
            <a:ln cap="flat" cmpd="sng" w="25400">
              <a:solidFill>
                <a:schemeClr val="accent5"/>
              </a:solidFill>
              <a:prstDash val="solid"/>
              <a:round/>
              <a:headEnd len="sm" w="sm" type="none"/>
              <a:tailEnd len="sm" w="sm" type="none"/>
            </a:ln>
          </a:bottom>
        </a:tcBdr>
        <a:fill>
          <a:solidFill>
            <a:srgbClr val="FFFFFF">
              <a:alpha val="0"/>
            </a:srgbClr>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customschemas.google.com/relationships/presentationmetadata" Target="metadata"/><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18e8e695fc_0_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9" name="Google Shape;189;g318e8e695fc_0_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18e8e695fc_0_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2" name="Google Shape;202;g318e8e695fc_0_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18e8e695fc_0_1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5" name="Google Shape;215;g318e8e695fc_0_1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18e8e695fc_0_1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1" name="Google Shape;231;g318e8e695fc_0_1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18e8e695fc_0_1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7" name="Google Shape;247;g318e8e695fc_0_1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187f77b0a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3" name="Google Shape;263;g3187f77b0a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187f77b0a3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5" name="Google Shape;275;g3187f77b0a3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187f77b0a3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8" name="Google Shape;288;g3187f77b0a3_0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187f77b0a3_0_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4" name="Google Shape;304;g3187f77b0a3_0_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3187f77b0a3_0_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0" name="Google Shape;320;g3187f77b0a3_0_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 name="Google Shape;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3187f77b0a3_0_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6" name="Google Shape;336;g3187f77b0a3_0_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3187f77b0a3_0_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2" name="Google Shape;352;g3187f77b0a3_0_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319773b669a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9" name="Google Shape;369;g319773b669a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319773b669a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5" name="Google Shape;385;g319773b669a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319773b669a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1" name="Google Shape;401;g319773b669a_0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319773b669a_0_3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7" name="Google Shape;417;g319773b669a_0_3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319773b669a_0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9" name="Google Shape;429;g319773b669a_0_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319773b669a_0_3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5" name="Google Shape;445;g319773b669a_0_3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319773b669a_0_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7" name="Google Shape;457;g319773b669a_0_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319773b669a_0_3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9" name="Google Shape;469;g319773b669a_0_3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 name="Google Shape;9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317d2dd2312_0_2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1" name="Google Shape;481;g317d2dd2312_0_2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317d2dd2312_0_1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7" name="Google Shape;487;g317d2dd2312_0_1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319773b669a_0_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3" name="Google Shape;503;g319773b669a_0_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319773b669a_0_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5" name="Google Shape;515;g319773b669a_0_1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319773b669a_0_1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7" name="Google Shape;527;g319773b669a_0_1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319773b669a_0_1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9" name="Google Shape;539;g319773b669a_0_1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317d2dd2312_0_2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5" name="Google Shape;555;g317d2dd2312_0_2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319773b669a_0_1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1" name="Google Shape;571;g319773b669a_0_1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319773b669a_0_1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7" name="Google Shape;587;g319773b669a_0_1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319773b669a_0_1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9" name="Google Shape;599;g319773b669a_0_1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 name="Google Shape;10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319773b669a_0_1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1" name="Google Shape;611;g319773b669a_0_1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319773b669a_0_1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3" name="Google Shape;623;g319773b669a_0_1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319773b669a_0_2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5" name="Google Shape;635;g319773b669a_0_2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319773b669a_0_2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7" name="Google Shape;647;g319773b669a_0_2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g319773b669a_0_2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9" name="Google Shape;659;g319773b669a_0_2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319773b669a_0_2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1" name="Google Shape;671;g319773b669a_0_2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319773b669a_0_2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3" name="Google Shape;683;g319773b669a_0_2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g319773b669a_0_2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5" name="Google Shape;695;g319773b669a_0_2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1" name="Google Shape;711;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g317f7e936e3_0_3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7" name="Google Shape;717;g317f7e936e3_0_3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18e8e695fc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7" name="Google Shape;117;g318e8e695fc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g319773b669a_0_2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2" name="Google Shape;732;g319773b669a_0_2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g319773b669a_0_2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44" name="Google Shape;744;g319773b669a_0_2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g319773b669a_0_3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55" name="Google Shape;755;g319773b669a_0_3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g319773b669a_0_3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7" name="Google Shape;767;g319773b669a_0_3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18e8e695fc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0" name="Google Shape;130;g318e8e695fc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18e8e695fc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6" name="Google Shape;146;g318e8e695fc_0_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18e8e695fc_0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3" name="Google Shape;163;g318e8e695fc_0_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18e8e695fc_0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6" name="Google Shape;176;g318e8e695fc_0_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1" name="Shape 11"/>
        <p:cNvGrpSpPr/>
        <p:nvPr/>
      </p:nvGrpSpPr>
      <p:grpSpPr>
        <a:xfrm>
          <a:off x="0" y="0"/>
          <a:ext cx="0" cy="0"/>
          <a:chOff x="0" y="0"/>
          <a:chExt cx="0" cy="0"/>
        </a:xfrm>
      </p:grpSpPr>
      <p:sp>
        <p:nvSpPr>
          <p:cNvPr id="12" name="Google Shape;12;p4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4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5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5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5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7" name="Shape 17"/>
        <p:cNvGrpSpPr/>
        <p:nvPr/>
      </p:nvGrpSpPr>
      <p:grpSpPr>
        <a:xfrm>
          <a:off x="0" y="0"/>
          <a:ext cx="0" cy="0"/>
          <a:chOff x="0" y="0"/>
          <a:chExt cx="0" cy="0"/>
        </a:xfrm>
      </p:grpSpPr>
      <p:sp>
        <p:nvSpPr>
          <p:cNvPr id="18" name="Google Shape;18;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3" name="Shape 23"/>
        <p:cNvGrpSpPr/>
        <p:nvPr/>
      </p:nvGrpSpPr>
      <p:grpSpPr>
        <a:xfrm>
          <a:off x="0" y="0"/>
          <a:ext cx="0" cy="0"/>
          <a:chOff x="0" y="0"/>
          <a:chExt cx="0" cy="0"/>
        </a:xfrm>
      </p:grpSpPr>
      <p:sp>
        <p:nvSpPr>
          <p:cNvPr id="24" name="Google Shape;24;p4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9" name="Shape 29"/>
        <p:cNvGrpSpPr/>
        <p:nvPr/>
      </p:nvGrpSpPr>
      <p:grpSpPr>
        <a:xfrm>
          <a:off x="0" y="0"/>
          <a:ext cx="0" cy="0"/>
          <a:chOff x="0" y="0"/>
          <a:chExt cx="0" cy="0"/>
        </a:xfrm>
      </p:grpSpPr>
      <p:sp>
        <p:nvSpPr>
          <p:cNvPr id="30" name="Google Shape;30;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4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6" name="Shape 36"/>
        <p:cNvGrpSpPr/>
        <p:nvPr/>
      </p:nvGrpSpPr>
      <p:grpSpPr>
        <a:xfrm>
          <a:off x="0" y="0"/>
          <a:ext cx="0" cy="0"/>
          <a:chOff x="0" y="0"/>
          <a:chExt cx="0" cy="0"/>
        </a:xfrm>
      </p:grpSpPr>
      <p:sp>
        <p:nvSpPr>
          <p:cNvPr id="37" name="Google Shape;37;p4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4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4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4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5" name="Shape 45"/>
        <p:cNvGrpSpPr/>
        <p:nvPr/>
      </p:nvGrpSpPr>
      <p:grpSpPr>
        <a:xfrm>
          <a:off x="0" y="0"/>
          <a:ext cx="0" cy="0"/>
          <a:chOff x="0" y="0"/>
          <a:chExt cx="0" cy="0"/>
        </a:xfrm>
      </p:grpSpPr>
      <p:sp>
        <p:nvSpPr>
          <p:cNvPr id="46" name="Google Shape;46;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0" name="Shape 50"/>
        <p:cNvGrpSpPr/>
        <p:nvPr/>
      </p:nvGrpSpPr>
      <p:grpSpPr>
        <a:xfrm>
          <a:off x="0" y="0"/>
          <a:ext cx="0" cy="0"/>
          <a:chOff x="0" y="0"/>
          <a:chExt cx="0" cy="0"/>
        </a:xfrm>
      </p:grpSpPr>
      <p:sp>
        <p:nvSpPr>
          <p:cNvPr id="51" name="Google Shape;51;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5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5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5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5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52"/>
          <p:cNvSpPr/>
          <p:nvPr>
            <p:ph idx="2" type="pic"/>
          </p:nvPr>
        </p:nvSpPr>
        <p:spPr>
          <a:xfrm>
            <a:off x="5183188" y="987425"/>
            <a:ext cx="6172200" cy="4873625"/>
          </a:xfrm>
          <a:prstGeom prst="rect">
            <a:avLst/>
          </a:prstGeom>
          <a:noFill/>
          <a:ln>
            <a:noFill/>
          </a:ln>
        </p:spPr>
      </p:sp>
      <p:sp>
        <p:nvSpPr>
          <p:cNvPr id="64" name="Google Shape;64;p5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4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s://obtienearchivo.bcn.cl/obtienearchivo?id=repositorio/10221/28021/1/BCN_Quorums_CPR.pdf"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hyperlink" Target="https://dt.gob.cl/portal/1629/articles-74726_recurso_1.pdf"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1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2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2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2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
          <p:cNvSpPr txBox="1"/>
          <p:nvPr>
            <p:ph type="ctrTitle"/>
          </p:nvPr>
        </p:nvSpPr>
        <p:spPr>
          <a:xfrm>
            <a:off x="4000615" y="1440588"/>
            <a:ext cx="7735800" cy="552300"/>
          </a:xfrm>
          <a:prstGeom prst="rect">
            <a:avLst/>
          </a:prstGeom>
          <a:noFill/>
          <a:ln>
            <a:noFill/>
          </a:ln>
        </p:spPr>
        <p:txBody>
          <a:bodyPr anchorCtr="0" anchor="b" bIns="45700" lIns="91425" spcFirstLastPara="1" rIns="91425" wrap="square" tIns="45700">
            <a:noAutofit/>
          </a:bodyPr>
          <a:lstStyle/>
          <a:p>
            <a:pPr indent="0" lvl="0" marL="0" rtl="0" algn="r">
              <a:lnSpc>
                <a:spcPct val="90000"/>
              </a:lnSpc>
              <a:spcBef>
                <a:spcPts val="0"/>
              </a:spcBef>
              <a:spcAft>
                <a:spcPts val="0"/>
              </a:spcAft>
              <a:buClr>
                <a:srgbClr val="88BFEC"/>
              </a:buClr>
              <a:buSzPts val="3600"/>
              <a:buFont typeface="Arial"/>
              <a:buNone/>
            </a:pPr>
            <a:r>
              <a:rPr b="1" lang="es-CL" sz="3600">
                <a:solidFill>
                  <a:srgbClr val="88BFEC"/>
                </a:solidFill>
                <a:latin typeface="Arial"/>
                <a:ea typeface="Arial"/>
                <a:cs typeface="Arial"/>
                <a:sym typeface="Arial"/>
              </a:rPr>
              <a:t>APROPIACIÓN CURRICULAR </a:t>
            </a:r>
            <a:endParaRPr/>
          </a:p>
        </p:txBody>
      </p:sp>
      <p:sp>
        <p:nvSpPr>
          <p:cNvPr id="85" name="Google Shape;85;p1"/>
          <p:cNvSpPr txBox="1"/>
          <p:nvPr>
            <p:ph idx="1" type="subTitle"/>
          </p:nvPr>
        </p:nvSpPr>
        <p:spPr>
          <a:xfrm>
            <a:off x="5400124" y="3045975"/>
            <a:ext cx="6336300" cy="2000400"/>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dk1"/>
              </a:buClr>
              <a:buSzPts val="2400"/>
              <a:buNone/>
            </a:pPr>
            <a:r>
              <a:rPr lang="es-CL"/>
              <a:t>Sesión: n°4</a:t>
            </a:r>
            <a:endParaRPr/>
          </a:p>
          <a:p>
            <a:pPr indent="0" lvl="0" marL="0" rtl="0" algn="r">
              <a:lnSpc>
                <a:spcPct val="90000"/>
              </a:lnSpc>
              <a:spcBef>
                <a:spcPts val="1000"/>
              </a:spcBef>
              <a:spcAft>
                <a:spcPts val="0"/>
              </a:spcAft>
              <a:buClr>
                <a:schemeClr val="dk1"/>
              </a:buClr>
              <a:buSzPts val="2400"/>
              <a:buNone/>
            </a:pPr>
            <a:r>
              <a:rPr lang="es-CL"/>
              <a:t>Fecha de la sesión: martes 26 de noviembre 2024</a:t>
            </a:r>
            <a:endParaRPr/>
          </a:p>
          <a:p>
            <a:pPr indent="0" lvl="0" marL="0" rtl="0" algn="r">
              <a:lnSpc>
                <a:spcPct val="90000"/>
              </a:lnSpc>
              <a:spcBef>
                <a:spcPts val="1000"/>
              </a:spcBef>
              <a:spcAft>
                <a:spcPts val="0"/>
              </a:spcAft>
              <a:buClr>
                <a:schemeClr val="dk1"/>
              </a:buClr>
              <a:buSzPts val="2400"/>
              <a:buNone/>
            </a:pPr>
            <a:r>
              <a:rPr lang="es-CL"/>
              <a:t>Nombre de la asesora: Nicole Avalos Díaz</a:t>
            </a:r>
            <a:endParaRPr/>
          </a:p>
          <a:p>
            <a:pPr indent="0" lvl="0" marL="0" rtl="0" algn="r">
              <a:lnSpc>
                <a:spcPct val="90000"/>
              </a:lnSpc>
              <a:spcBef>
                <a:spcPts val="1000"/>
              </a:spcBef>
              <a:spcAft>
                <a:spcPts val="0"/>
              </a:spcAft>
              <a:buClr>
                <a:schemeClr val="dk1"/>
              </a:buClr>
              <a:buSzPts val="2400"/>
              <a:buNone/>
            </a:pPr>
            <a:r>
              <a:rPr lang="es-CL"/>
              <a:t>Correo institucional: historia@centcap.cl</a:t>
            </a:r>
            <a:endParaRPr/>
          </a:p>
        </p:txBody>
      </p:sp>
      <p:sp>
        <p:nvSpPr>
          <p:cNvPr id="86" name="Google Shape;86;p1"/>
          <p:cNvSpPr txBox="1"/>
          <p:nvPr/>
        </p:nvSpPr>
        <p:spPr>
          <a:xfrm>
            <a:off x="4421236" y="1992903"/>
            <a:ext cx="7315200" cy="5016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9CCCE4"/>
              </a:buClr>
              <a:buSzPts val="3600"/>
              <a:buFont typeface="Arial"/>
              <a:buNone/>
            </a:pPr>
            <a:r>
              <a:rPr b="0" i="0" lang="es-CL" sz="3600" u="none" cap="none" strike="noStrike">
                <a:solidFill>
                  <a:srgbClr val="9CCCE4"/>
                </a:solidFill>
                <a:latin typeface="Calibri"/>
                <a:ea typeface="Calibri"/>
                <a:cs typeface="Calibri"/>
                <a:sym typeface="Calibri"/>
              </a:rPr>
              <a:t>Historia, Geografía y Ciencias Sociales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0" name="Shape 190"/>
        <p:cNvGrpSpPr/>
        <p:nvPr/>
      </p:nvGrpSpPr>
      <p:grpSpPr>
        <a:xfrm>
          <a:off x="0" y="0"/>
          <a:ext cx="0" cy="0"/>
          <a:chOff x="0" y="0"/>
          <a:chExt cx="0" cy="0"/>
        </a:xfrm>
      </p:grpSpPr>
      <p:sp>
        <p:nvSpPr>
          <p:cNvPr id="191" name="Google Shape;191;g318e8e695fc_0_86"/>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2" name="Google Shape;192;g318e8e695fc_0_86"/>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3" name="Google Shape;193;g318e8e695fc_0_86"/>
          <p:cNvSpPr/>
          <p:nvPr/>
        </p:nvSpPr>
        <p:spPr>
          <a:xfrm flipH="1" rot="-2700000">
            <a:off x="891672" y="422133"/>
            <a:ext cx="645306" cy="645306"/>
          </a:xfrm>
          <a:prstGeom prst="rect">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4" name="Google Shape;194;g318e8e695fc_0_86"/>
          <p:cNvSpPr/>
          <p:nvPr/>
        </p:nvSpPr>
        <p:spPr>
          <a:xfrm flipH="1" rot="-2700000">
            <a:off x="10043564" y="655106"/>
            <a:ext cx="687308" cy="687308"/>
          </a:xfrm>
          <a:prstGeom prst="rect">
            <a:avLst/>
          </a:pr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5" name="Google Shape;195;g318e8e695fc_0_86"/>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6" name="Google Shape;196;g318e8e695fc_0_86"/>
          <p:cNvSpPr/>
          <p:nvPr/>
        </p:nvSpPr>
        <p:spPr>
          <a:xfrm flipH="1">
            <a:off x="7976257" y="6115501"/>
            <a:ext cx="1494600" cy="7425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7" name="Google Shape;197;g318e8e695fc_0_86"/>
          <p:cNvSpPr/>
          <p:nvPr/>
        </p:nvSpPr>
        <p:spPr>
          <a:xfrm flipH="1">
            <a:off x="7604183" y="6453143"/>
            <a:ext cx="814800" cy="4050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8" name="Google Shape;198;g318e8e695fc_0_86"/>
          <p:cNvSpPr txBox="1"/>
          <p:nvPr/>
        </p:nvSpPr>
        <p:spPr>
          <a:xfrm>
            <a:off x="207075" y="1941475"/>
            <a:ext cx="3994500" cy="37173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s-CL" sz="2400">
                <a:solidFill>
                  <a:schemeClr val="dk1"/>
                </a:solidFill>
                <a:latin typeface="Calibri"/>
                <a:ea typeface="Calibri"/>
                <a:cs typeface="Calibri"/>
                <a:sym typeface="Calibri"/>
              </a:rPr>
              <a:t>Un paralelo es una </a:t>
            </a:r>
            <a:r>
              <a:rPr b="1" lang="es-CL" sz="2400">
                <a:solidFill>
                  <a:schemeClr val="dk1"/>
                </a:solidFill>
                <a:latin typeface="Calibri"/>
                <a:ea typeface="Calibri"/>
                <a:cs typeface="Calibri"/>
                <a:sym typeface="Calibri"/>
              </a:rPr>
              <a:t>línea imaginaria que rodea la Tierra de forma horizontal</a:t>
            </a:r>
            <a:r>
              <a:rPr lang="es-CL" sz="2400">
                <a:solidFill>
                  <a:schemeClr val="dk1"/>
                </a:solidFill>
                <a:latin typeface="Calibri"/>
                <a:ea typeface="Calibri"/>
                <a:cs typeface="Calibri"/>
                <a:sym typeface="Calibri"/>
              </a:rPr>
              <a:t>, paralela al Ecuador. Los paralelos se utilizan para medir la latitud.</a:t>
            </a:r>
            <a:endParaRPr sz="24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s-CL" sz="2400">
                <a:solidFill>
                  <a:schemeClr val="dk1"/>
                </a:solidFill>
                <a:latin typeface="Calibri"/>
                <a:ea typeface="Calibri"/>
                <a:cs typeface="Calibri"/>
                <a:sym typeface="Calibri"/>
              </a:rPr>
              <a:t>Un meridiano es una </a:t>
            </a:r>
            <a:r>
              <a:rPr b="1" lang="es-CL" sz="2400">
                <a:solidFill>
                  <a:schemeClr val="dk1"/>
                </a:solidFill>
                <a:latin typeface="Calibri"/>
                <a:ea typeface="Calibri"/>
                <a:cs typeface="Calibri"/>
                <a:sym typeface="Calibri"/>
              </a:rPr>
              <a:t>línea imaginaria que conecta los polos de la Tierra</a:t>
            </a:r>
            <a:r>
              <a:rPr lang="es-CL" sz="2400">
                <a:solidFill>
                  <a:schemeClr val="dk1"/>
                </a:solidFill>
                <a:latin typeface="Calibri"/>
                <a:ea typeface="Calibri"/>
                <a:cs typeface="Calibri"/>
                <a:sym typeface="Calibri"/>
              </a:rPr>
              <a:t>, corriendo de norte a sur. Los meridianos se utilizan para medir la longitud. </a:t>
            </a:r>
            <a:endParaRPr sz="2400">
              <a:solidFill>
                <a:schemeClr val="dk1"/>
              </a:solidFill>
              <a:latin typeface="Calibri"/>
              <a:ea typeface="Calibri"/>
              <a:cs typeface="Calibri"/>
              <a:sym typeface="Calibri"/>
            </a:endParaRPr>
          </a:p>
        </p:txBody>
      </p:sp>
      <p:pic>
        <p:nvPicPr>
          <p:cNvPr id="199" name="Google Shape;199;g318e8e695fc_0_86"/>
          <p:cNvPicPr preferRelativeResize="0"/>
          <p:nvPr/>
        </p:nvPicPr>
        <p:blipFill>
          <a:blip r:embed="rId3">
            <a:alphaModFix/>
          </a:blip>
          <a:stretch>
            <a:fillRect/>
          </a:stretch>
        </p:blipFill>
        <p:spPr>
          <a:xfrm>
            <a:off x="4201575" y="1857025"/>
            <a:ext cx="7620000" cy="3886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3" name="Shape 203"/>
        <p:cNvGrpSpPr/>
        <p:nvPr/>
      </p:nvGrpSpPr>
      <p:grpSpPr>
        <a:xfrm>
          <a:off x="0" y="0"/>
          <a:ext cx="0" cy="0"/>
          <a:chOff x="0" y="0"/>
          <a:chExt cx="0" cy="0"/>
        </a:xfrm>
      </p:grpSpPr>
      <p:sp>
        <p:nvSpPr>
          <p:cNvPr id="204" name="Google Shape;204;g318e8e695fc_0_99"/>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5" name="Google Shape;205;g318e8e695fc_0_99"/>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6" name="Google Shape;206;g318e8e695fc_0_99"/>
          <p:cNvSpPr/>
          <p:nvPr/>
        </p:nvSpPr>
        <p:spPr>
          <a:xfrm flipH="1" rot="-2700000">
            <a:off x="891672" y="422133"/>
            <a:ext cx="645306" cy="645306"/>
          </a:xfrm>
          <a:prstGeom prst="rect">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7" name="Google Shape;207;g318e8e695fc_0_99"/>
          <p:cNvSpPr/>
          <p:nvPr/>
        </p:nvSpPr>
        <p:spPr>
          <a:xfrm flipH="1" rot="-2700000">
            <a:off x="10043564" y="655106"/>
            <a:ext cx="687308" cy="687308"/>
          </a:xfrm>
          <a:prstGeom prst="rect">
            <a:avLst/>
          </a:pr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8" name="Google Shape;208;g318e8e695fc_0_99"/>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9" name="Google Shape;209;g318e8e695fc_0_99"/>
          <p:cNvSpPr/>
          <p:nvPr/>
        </p:nvSpPr>
        <p:spPr>
          <a:xfrm flipH="1">
            <a:off x="7976257" y="6115501"/>
            <a:ext cx="1494600" cy="7425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0" name="Google Shape;210;g318e8e695fc_0_99"/>
          <p:cNvSpPr/>
          <p:nvPr/>
        </p:nvSpPr>
        <p:spPr>
          <a:xfrm flipH="1">
            <a:off x="7604183" y="6453143"/>
            <a:ext cx="814800" cy="4050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1" name="Google Shape;211;g318e8e695fc_0_99"/>
          <p:cNvSpPr txBox="1"/>
          <p:nvPr/>
        </p:nvSpPr>
        <p:spPr>
          <a:xfrm>
            <a:off x="861225" y="512750"/>
            <a:ext cx="10688400" cy="20226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s-CL" sz="2200">
                <a:solidFill>
                  <a:schemeClr val="dk1"/>
                </a:solidFill>
                <a:latin typeface="Calibri"/>
                <a:ea typeface="Calibri"/>
                <a:cs typeface="Calibri"/>
                <a:sym typeface="Calibri"/>
              </a:rPr>
              <a:t>Un docente que se encuentra trabajando con sus alumnos de 5° básico el objetivo </a:t>
            </a:r>
            <a:r>
              <a:rPr b="1" lang="es-CL" sz="2200">
                <a:solidFill>
                  <a:schemeClr val="dk1"/>
                </a:solidFill>
                <a:latin typeface="Calibri"/>
                <a:ea typeface="Calibri"/>
                <a:cs typeface="Calibri"/>
                <a:sym typeface="Calibri"/>
              </a:rPr>
              <a:t>“localizar en diversos recursos cartográficos diferentes lugares, utilizando coordenadas geográficas”</a:t>
            </a:r>
            <a:r>
              <a:rPr lang="es-CL" sz="2200">
                <a:solidFill>
                  <a:schemeClr val="dk1"/>
                </a:solidFill>
                <a:latin typeface="Calibri"/>
                <a:ea typeface="Calibri"/>
                <a:cs typeface="Calibri"/>
                <a:sym typeface="Calibri"/>
              </a:rPr>
              <a:t>. Solicita a uno de sus estudiantes que dibuje un </a:t>
            </a:r>
            <a:r>
              <a:rPr b="1" lang="es-CL" sz="2200">
                <a:solidFill>
                  <a:schemeClr val="dk1"/>
                </a:solidFill>
                <a:latin typeface="Calibri"/>
                <a:ea typeface="Calibri"/>
                <a:cs typeface="Calibri"/>
                <a:sym typeface="Calibri"/>
              </a:rPr>
              <a:t>triángulo en la localización 50°S - 10°O</a:t>
            </a:r>
            <a:r>
              <a:rPr lang="es-CL" sz="2200">
                <a:solidFill>
                  <a:schemeClr val="dk1"/>
                </a:solidFill>
                <a:latin typeface="Calibri"/>
                <a:ea typeface="Calibri"/>
                <a:cs typeface="Calibri"/>
                <a:sym typeface="Calibri"/>
              </a:rPr>
              <a:t> en el planisferio colocado sobre el pizarrón. El estudiante que salió a la pizarra realizó la tarea del siguiente modo: </a:t>
            </a:r>
            <a:endParaRPr sz="2200">
              <a:solidFill>
                <a:schemeClr val="dk1"/>
              </a:solidFill>
              <a:latin typeface="Calibri"/>
              <a:ea typeface="Calibri"/>
              <a:cs typeface="Calibri"/>
              <a:sym typeface="Calibri"/>
            </a:endParaRPr>
          </a:p>
        </p:txBody>
      </p:sp>
      <p:pic>
        <p:nvPicPr>
          <p:cNvPr id="212" name="Google Shape;212;g318e8e695fc_0_99"/>
          <p:cNvPicPr preferRelativeResize="0"/>
          <p:nvPr/>
        </p:nvPicPr>
        <p:blipFill>
          <a:blip r:embed="rId3">
            <a:alphaModFix/>
          </a:blip>
          <a:stretch>
            <a:fillRect/>
          </a:stretch>
        </p:blipFill>
        <p:spPr>
          <a:xfrm>
            <a:off x="2338375" y="2302538"/>
            <a:ext cx="7515225" cy="4295775"/>
          </a:xfrm>
          <a:prstGeom prst="rect">
            <a:avLst/>
          </a:prstGeom>
          <a:solidFill>
            <a:schemeClr val="lt1"/>
          </a:solid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6" name="Shape 216"/>
        <p:cNvGrpSpPr/>
        <p:nvPr/>
      </p:nvGrpSpPr>
      <p:grpSpPr>
        <a:xfrm>
          <a:off x="0" y="0"/>
          <a:ext cx="0" cy="0"/>
          <a:chOff x="0" y="0"/>
          <a:chExt cx="0" cy="0"/>
        </a:xfrm>
      </p:grpSpPr>
      <p:sp>
        <p:nvSpPr>
          <p:cNvPr id="217" name="Google Shape;217;g318e8e695fc_0_112"/>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8" name="Google Shape;218;g318e8e695fc_0_112"/>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9" name="Google Shape;219;g318e8e695fc_0_112"/>
          <p:cNvSpPr/>
          <p:nvPr/>
        </p:nvSpPr>
        <p:spPr>
          <a:xfrm flipH="1" rot="-2700000">
            <a:off x="891672" y="422133"/>
            <a:ext cx="645306" cy="645306"/>
          </a:xfrm>
          <a:prstGeom prst="rect">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0" name="Google Shape;220;g318e8e695fc_0_112"/>
          <p:cNvSpPr/>
          <p:nvPr/>
        </p:nvSpPr>
        <p:spPr>
          <a:xfrm flipH="1" rot="-2700000">
            <a:off x="10043564" y="655106"/>
            <a:ext cx="687308" cy="687308"/>
          </a:xfrm>
          <a:prstGeom prst="rect">
            <a:avLst/>
          </a:pr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1" name="Google Shape;221;g318e8e695fc_0_112"/>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2" name="Google Shape;222;g318e8e695fc_0_112"/>
          <p:cNvSpPr/>
          <p:nvPr/>
        </p:nvSpPr>
        <p:spPr>
          <a:xfrm flipH="1">
            <a:off x="7976257" y="6115501"/>
            <a:ext cx="1494600" cy="7425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3" name="Google Shape;223;g318e8e695fc_0_112"/>
          <p:cNvSpPr/>
          <p:nvPr/>
        </p:nvSpPr>
        <p:spPr>
          <a:xfrm flipH="1">
            <a:off x="7604183" y="6453143"/>
            <a:ext cx="814800" cy="4050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4" name="Google Shape;224;g318e8e695fc_0_112"/>
          <p:cNvSpPr txBox="1"/>
          <p:nvPr/>
        </p:nvSpPr>
        <p:spPr>
          <a:xfrm>
            <a:off x="751800" y="1468500"/>
            <a:ext cx="10688400" cy="39210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s-CL" sz="2400">
                <a:solidFill>
                  <a:schemeClr val="dk1"/>
                </a:solidFill>
                <a:latin typeface="Calibri"/>
                <a:ea typeface="Calibri"/>
                <a:cs typeface="Calibri"/>
                <a:sym typeface="Calibri"/>
              </a:rPr>
              <a:t>¿Qué instrucción podría dar el profesor para </a:t>
            </a:r>
            <a:r>
              <a:rPr b="1" lang="es-CL" sz="2400">
                <a:solidFill>
                  <a:schemeClr val="dk1"/>
                </a:solidFill>
                <a:latin typeface="Calibri"/>
                <a:ea typeface="Calibri"/>
                <a:cs typeface="Calibri"/>
                <a:sym typeface="Calibri"/>
              </a:rPr>
              <a:t>reorientar al estudiante y propiciar que realice la tarea en forma adecuada</a:t>
            </a:r>
            <a:r>
              <a:rPr lang="es-CL"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400">
              <a:solidFill>
                <a:schemeClr val="dk1"/>
              </a:solidFill>
              <a:latin typeface="Calibri"/>
              <a:ea typeface="Calibri"/>
              <a:cs typeface="Calibri"/>
              <a:sym typeface="Calibri"/>
            </a:endParaRPr>
          </a:p>
          <a:p>
            <a:pPr indent="-381000" lvl="0" marL="457200" marR="0" rtl="0" algn="just">
              <a:lnSpc>
                <a:spcPct val="100000"/>
              </a:lnSpc>
              <a:spcBef>
                <a:spcPts val="0"/>
              </a:spcBef>
              <a:spcAft>
                <a:spcPts val="0"/>
              </a:spcAft>
              <a:buClr>
                <a:schemeClr val="dk1"/>
              </a:buClr>
              <a:buSzPts val="2400"/>
              <a:buFont typeface="Calibri"/>
              <a:buAutoNum type="alphaLcPeriod"/>
            </a:pPr>
            <a:r>
              <a:rPr lang="es-CL" sz="2400">
                <a:solidFill>
                  <a:schemeClr val="dk1"/>
                </a:solidFill>
                <a:latin typeface="Calibri"/>
                <a:ea typeface="Calibri"/>
                <a:cs typeface="Calibri"/>
                <a:sym typeface="Calibri"/>
              </a:rPr>
              <a:t>¿Dónde colocaste el triángulo? Lo ubicaste en la posición equivocada. Obsérvalo nuevamente y cámbialo a la ubicación correcta.</a:t>
            </a:r>
            <a:endParaRPr sz="2400">
              <a:solidFill>
                <a:schemeClr val="dk1"/>
              </a:solidFill>
              <a:latin typeface="Calibri"/>
              <a:ea typeface="Calibri"/>
              <a:cs typeface="Calibri"/>
              <a:sym typeface="Calibri"/>
            </a:endParaRPr>
          </a:p>
          <a:p>
            <a:pPr indent="-381000" lvl="0" marL="457200" marR="0" rtl="0" algn="just">
              <a:lnSpc>
                <a:spcPct val="100000"/>
              </a:lnSpc>
              <a:spcBef>
                <a:spcPts val="0"/>
              </a:spcBef>
              <a:spcAft>
                <a:spcPts val="0"/>
              </a:spcAft>
              <a:buClr>
                <a:schemeClr val="dk1"/>
              </a:buClr>
              <a:buSzPts val="2400"/>
              <a:buFont typeface="Calibri"/>
              <a:buAutoNum type="alphaLcPeriod"/>
            </a:pPr>
            <a:r>
              <a:rPr lang="es-CL" sz="2400">
                <a:solidFill>
                  <a:schemeClr val="dk1"/>
                </a:solidFill>
                <a:latin typeface="Calibri"/>
                <a:ea typeface="Calibri"/>
                <a:cs typeface="Calibri"/>
                <a:sym typeface="Calibri"/>
              </a:rPr>
              <a:t>¿Te das cuenta de que confundiste cómo se miden las coordenadas? Ubicaste el triángulo en la latitud 10° Sur y longitud 50° Oeste.</a:t>
            </a:r>
            <a:endParaRPr sz="2400">
              <a:solidFill>
                <a:schemeClr val="dk1"/>
              </a:solidFill>
              <a:latin typeface="Calibri"/>
              <a:ea typeface="Calibri"/>
              <a:cs typeface="Calibri"/>
              <a:sym typeface="Calibri"/>
            </a:endParaRPr>
          </a:p>
          <a:p>
            <a:pPr indent="-381000" lvl="0" marL="457200" marR="0" rtl="0" algn="just">
              <a:lnSpc>
                <a:spcPct val="100000"/>
              </a:lnSpc>
              <a:spcBef>
                <a:spcPts val="0"/>
              </a:spcBef>
              <a:spcAft>
                <a:spcPts val="0"/>
              </a:spcAft>
              <a:buClr>
                <a:schemeClr val="dk1"/>
              </a:buClr>
              <a:buSzPts val="2400"/>
              <a:buFont typeface="Calibri"/>
              <a:buAutoNum type="alphaLcPeriod"/>
            </a:pPr>
            <a:r>
              <a:rPr lang="es-CL" sz="2400">
                <a:solidFill>
                  <a:schemeClr val="dk1"/>
                </a:solidFill>
                <a:latin typeface="Calibri"/>
                <a:ea typeface="Calibri"/>
                <a:cs typeface="Calibri"/>
                <a:sym typeface="Calibri"/>
              </a:rPr>
              <a:t>¿Qué </a:t>
            </a:r>
            <a:r>
              <a:rPr lang="es-CL" sz="2400">
                <a:solidFill>
                  <a:schemeClr val="dk1"/>
                </a:solidFill>
                <a:latin typeface="Calibri"/>
                <a:ea typeface="Calibri"/>
                <a:cs typeface="Calibri"/>
                <a:sym typeface="Calibri"/>
              </a:rPr>
              <a:t>líneas</a:t>
            </a:r>
            <a:r>
              <a:rPr lang="es-CL" sz="2400">
                <a:solidFill>
                  <a:schemeClr val="dk1"/>
                </a:solidFill>
                <a:latin typeface="Calibri"/>
                <a:ea typeface="Calibri"/>
                <a:cs typeface="Calibri"/>
                <a:sym typeface="Calibri"/>
              </a:rPr>
              <a:t> de referencia se usan para medir la latitud y longitud? Busca las líneas de referencia y destácalas en el mapa. Entonces, ¿está bien ubicado el triángulo?</a:t>
            </a:r>
            <a:endParaRPr sz="2400">
              <a:solidFill>
                <a:schemeClr val="dk1"/>
              </a:solidFill>
              <a:latin typeface="Calibri"/>
              <a:ea typeface="Calibri"/>
              <a:cs typeface="Calibri"/>
              <a:sym typeface="Calibri"/>
            </a:endParaRPr>
          </a:p>
          <a:p>
            <a:pPr indent="-381000" lvl="0" marL="457200" marR="0" rtl="0" algn="just">
              <a:lnSpc>
                <a:spcPct val="100000"/>
              </a:lnSpc>
              <a:spcBef>
                <a:spcPts val="0"/>
              </a:spcBef>
              <a:spcAft>
                <a:spcPts val="0"/>
              </a:spcAft>
              <a:buClr>
                <a:schemeClr val="dk1"/>
              </a:buClr>
              <a:buSzPts val="2400"/>
              <a:buFont typeface="Calibri"/>
              <a:buAutoNum type="alphaLcPeriod"/>
            </a:pPr>
            <a:r>
              <a:rPr lang="es-CL" sz="2400">
                <a:solidFill>
                  <a:schemeClr val="dk1"/>
                </a:solidFill>
                <a:latin typeface="Calibri"/>
                <a:ea typeface="Calibri"/>
                <a:cs typeface="Calibri"/>
                <a:sym typeface="Calibri"/>
              </a:rPr>
              <a:t>¿Qué son la latitud y longitud? Recuerda, la latitud es la distancia en que se encuentra un punto con relación al Ecuador y la longitud con relación al meridiano de Greenwich. </a:t>
            </a:r>
            <a:endParaRPr sz="2400">
              <a:solidFill>
                <a:schemeClr val="dk1"/>
              </a:solidFill>
              <a:latin typeface="Calibri"/>
              <a:ea typeface="Calibri"/>
              <a:cs typeface="Calibri"/>
              <a:sym typeface="Calibri"/>
            </a:endParaRPr>
          </a:p>
        </p:txBody>
      </p:sp>
      <p:sp>
        <p:nvSpPr>
          <p:cNvPr id="225" name="Google Shape;225;g318e8e695fc_0_112"/>
          <p:cNvSpPr txBox="1"/>
          <p:nvPr/>
        </p:nvSpPr>
        <p:spPr>
          <a:xfrm>
            <a:off x="7303714" y="304291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226" name="Google Shape;226;g318e8e695fc_0_112"/>
          <p:cNvSpPr txBox="1"/>
          <p:nvPr/>
        </p:nvSpPr>
        <p:spPr>
          <a:xfrm>
            <a:off x="7693339" y="376071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227" name="Google Shape;227;g318e8e695fc_0_112"/>
          <p:cNvSpPr txBox="1"/>
          <p:nvPr/>
        </p:nvSpPr>
        <p:spPr>
          <a:xfrm>
            <a:off x="4509321" y="5961199"/>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DISTRACTOR</a:t>
            </a:r>
            <a:endParaRPr b="0" i="0" sz="1400" u="none" cap="none" strike="noStrike">
              <a:solidFill>
                <a:srgbClr val="000000"/>
              </a:solidFill>
              <a:latin typeface="Arial"/>
              <a:ea typeface="Arial"/>
              <a:cs typeface="Arial"/>
              <a:sym typeface="Arial"/>
            </a:endParaRPr>
          </a:p>
        </p:txBody>
      </p:sp>
      <p:sp>
        <p:nvSpPr>
          <p:cNvPr id="228" name="Google Shape;228;g318e8e695fc_0_112"/>
          <p:cNvSpPr txBox="1"/>
          <p:nvPr/>
        </p:nvSpPr>
        <p:spPr>
          <a:xfrm>
            <a:off x="2694173" y="4838750"/>
            <a:ext cx="12063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CORRECTA</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2" name="Shape 232"/>
        <p:cNvGrpSpPr/>
        <p:nvPr/>
      </p:nvGrpSpPr>
      <p:grpSpPr>
        <a:xfrm>
          <a:off x="0" y="0"/>
          <a:ext cx="0" cy="0"/>
          <a:chOff x="0" y="0"/>
          <a:chExt cx="0" cy="0"/>
        </a:xfrm>
      </p:grpSpPr>
      <p:sp>
        <p:nvSpPr>
          <p:cNvPr id="233" name="Google Shape;233;g318e8e695fc_0_128"/>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4" name="Google Shape;234;g318e8e695fc_0_128"/>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5" name="Google Shape;235;g318e8e695fc_0_128"/>
          <p:cNvSpPr/>
          <p:nvPr/>
        </p:nvSpPr>
        <p:spPr>
          <a:xfrm flipH="1" rot="-2700000">
            <a:off x="891672" y="422133"/>
            <a:ext cx="645306" cy="645306"/>
          </a:xfrm>
          <a:prstGeom prst="rect">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6" name="Google Shape;236;g318e8e695fc_0_128"/>
          <p:cNvSpPr/>
          <p:nvPr/>
        </p:nvSpPr>
        <p:spPr>
          <a:xfrm flipH="1" rot="-2700000">
            <a:off x="10043564" y="655106"/>
            <a:ext cx="687308" cy="687308"/>
          </a:xfrm>
          <a:prstGeom prst="rect">
            <a:avLst/>
          </a:pr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7" name="Google Shape;237;g318e8e695fc_0_128"/>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8" name="Google Shape;238;g318e8e695fc_0_128"/>
          <p:cNvSpPr/>
          <p:nvPr/>
        </p:nvSpPr>
        <p:spPr>
          <a:xfrm flipH="1">
            <a:off x="7976257" y="6115501"/>
            <a:ext cx="1494600" cy="7425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9" name="Google Shape;239;g318e8e695fc_0_128"/>
          <p:cNvSpPr/>
          <p:nvPr/>
        </p:nvSpPr>
        <p:spPr>
          <a:xfrm flipH="1">
            <a:off x="7604183" y="6453143"/>
            <a:ext cx="814800" cy="4050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0" name="Google Shape;240;g318e8e695fc_0_128"/>
          <p:cNvSpPr txBox="1"/>
          <p:nvPr/>
        </p:nvSpPr>
        <p:spPr>
          <a:xfrm>
            <a:off x="751800" y="1103725"/>
            <a:ext cx="10688400" cy="39210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s-CL" sz="2300">
                <a:solidFill>
                  <a:schemeClr val="dk1"/>
                </a:solidFill>
                <a:latin typeface="Calibri"/>
                <a:ea typeface="Calibri"/>
                <a:cs typeface="Calibri"/>
                <a:sym typeface="Calibri"/>
              </a:rPr>
              <a:t>Un docente, durante el desarrollo de la unidad “Chile, un país diverso”, presenta a sus estudiantes de 5° básico el tema de las </a:t>
            </a:r>
            <a:r>
              <a:rPr b="1" lang="es-CL" sz="2300">
                <a:solidFill>
                  <a:schemeClr val="dk1"/>
                </a:solidFill>
                <a:latin typeface="Calibri"/>
                <a:ea typeface="Calibri"/>
                <a:cs typeface="Calibri"/>
                <a:sym typeface="Calibri"/>
              </a:rPr>
              <a:t>zonas naturales de Chile</a:t>
            </a:r>
            <a:r>
              <a:rPr lang="es-CL" sz="2300">
                <a:solidFill>
                  <a:schemeClr val="dk1"/>
                </a:solidFill>
                <a:latin typeface="Calibri"/>
                <a:ea typeface="Calibri"/>
                <a:cs typeface="Calibri"/>
                <a:sym typeface="Calibri"/>
              </a:rPr>
              <a:t> y les explica que el país posee una gran </a:t>
            </a:r>
            <a:r>
              <a:rPr b="1" lang="es-CL" sz="2300">
                <a:solidFill>
                  <a:schemeClr val="dk1"/>
                </a:solidFill>
                <a:latin typeface="Calibri"/>
                <a:ea typeface="Calibri"/>
                <a:cs typeface="Calibri"/>
                <a:sym typeface="Calibri"/>
              </a:rPr>
              <a:t>variedad de climas</a:t>
            </a:r>
            <a:r>
              <a:rPr lang="es-CL" sz="2300">
                <a:solidFill>
                  <a:schemeClr val="dk1"/>
                </a:solidFill>
                <a:latin typeface="Calibri"/>
                <a:ea typeface="Calibri"/>
                <a:cs typeface="Calibri"/>
                <a:sym typeface="Calibri"/>
              </a:rPr>
              <a:t>, desde el desértico al polar, pasando por el templado mediterráneo e incluyendo el tropical lluvioso. Una estudiante se acerca al mapamundi que está colgado en el pizarrón de la sala y dice “Qué raro que un país tan chico tenga tantos climas, incluso más que Estados Unidos, que es tan grande y está más arriba”.</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s-CL" sz="2300">
                <a:solidFill>
                  <a:schemeClr val="dk1"/>
                </a:solidFill>
                <a:latin typeface="Calibri"/>
                <a:ea typeface="Calibri"/>
                <a:cs typeface="Calibri"/>
                <a:sym typeface="Calibri"/>
              </a:rPr>
              <a:t>¿Qué dificultad para el análisis cartográfico se infiere del comentario de la estudiante?</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300">
              <a:solidFill>
                <a:schemeClr val="dk1"/>
              </a:solidFill>
              <a:latin typeface="Calibri"/>
              <a:ea typeface="Calibri"/>
              <a:cs typeface="Calibri"/>
              <a:sym typeface="Calibri"/>
            </a:endParaRPr>
          </a:p>
          <a:p>
            <a:pPr indent="-374650" lvl="0" marL="457200" marR="0" rtl="0" algn="just">
              <a:lnSpc>
                <a:spcPct val="100000"/>
              </a:lnSpc>
              <a:spcBef>
                <a:spcPts val="0"/>
              </a:spcBef>
              <a:spcAft>
                <a:spcPts val="0"/>
              </a:spcAft>
              <a:buClr>
                <a:schemeClr val="dk1"/>
              </a:buClr>
              <a:buSzPts val="2300"/>
              <a:buFont typeface="Calibri"/>
              <a:buAutoNum type="alphaLcPeriod"/>
            </a:pPr>
            <a:r>
              <a:rPr lang="es-CL" sz="2300">
                <a:solidFill>
                  <a:schemeClr val="dk1"/>
                </a:solidFill>
                <a:latin typeface="Calibri"/>
                <a:ea typeface="Calibri"/>
                <a:cs typeface="Calibri"/>
                <a:sym typeface="Calibri"/>
              </a:rPr>
              <a:t>Utilización de referentes espaciales relativos para el análisis del espacio geográfico</a:t>
            </a:r>
            <a:endParaRPr sz="2300">
              <a:solidFill>
                <a:schemeClr val="dk1"/>
              </a:solidFill>
              <a:latin typeface="Calibri"/>
              <a:ea typeface="Calibri"/>
              <a:cs typeface="Calibri"/>
              <a:sym typeface="Calibri"/>
            </a:endParaRPr>
          </a:p>
          <a:p>
            <a:pPr indent="-374650" lvl="0" marL="457200" marR="0" rtl="0" algn="just">
              <a:lnSpc>
                <a:spcPct val="100000"/>
              </a:lnSpc>
              <a:spcBef>
                <a:spcPts val="0"/>
              </a:spcBef>
              <a:spcAft>
                <a:spcPts val="0"/>
              </a:spcAft>
              <a:buClr>
                <a:schemeClr val="dk1"/>
              </a:buClr>
              <a:buSzPts val="2300"/>
              <a:buFont typeface="Calibri"/>
              <a:buAutoNum type="alphaLcPeriod"/>
            </a:pPr>
            <a:r>
              <a:rPr lang="es-CL" sz="2300">
                <a:solidFill>
                  <a:schemeClr val="dk1"/>
                </a:solidFill>
                <a:latin typeface="Calibri"/>
                <a:ea typeface="Calibri"/>
                <a:cs typeface="Calibri"/>
                <a:sym typeface="Calibri"/>
              </a:rPr>
              <a:t>Subvaloración de la escala como elemento base en el análisis espacial</a:t>
            </a:r>
            <a:endParaRPr sz="2300">
              <a:solidFill>
                <a:schemeClr val="dk1"/>
              </a:solidFill>
              <a:latin typeface="Calibri"/>
              <a:ea typeface="Calibri"/>
              <a:cs typeface="Calibri"/>
              <a:sym typeface="Calibri"/>
            </a:endParaRPr>
          </a:p>
          <a:p>
            <a:pPr indent="-374650" lvl="0" marL="457200" marR="0" rtl="0" algn="just">
              <a:lnSpc>
                <a:spcPct val="100000"/>
              </a:lnSpc>
              <a:spcBef>
                <a:spcPts val="0"/>
              </a:spcBef>
              <a:spcAft>
                <a:spcPts val="0"/>
              </a:spcAft>
              <a:buClr>
                <a:schemeClr val="dk1"/>
              </a:buClr>
              <a:buSzPts val="2300"/>
              <a:buFont typeface="Calibri"/>
              <a:buAutoNum type="alphaLcPeriod"/>
            </a:pPr>
            <a:r>
              <a:rPr lang="es-CL" sz="2300">
                <a:solidFill>
                  <a:schemeClr val="dk1"/>
                </a:solidFill>
                <a:latin typeface="Calibri"/>
                <a:ea typeface="Calibri"/>
                <a:cs typeface="Calibri"/>
                <a:sym typeface="Calibri"/>
              </a:rPr>
              <a:t>Distorsión de las dimensiones absolutas en la interpretación del espacio geográfico</a:t>
            </a:r>
            <a:endParaRPr sz="2300">
              <a:solidFill>
                <a:schemeClr val="dk1"/>
              </a:solidFill>
              <a:latin typeface="Calibri"/>
              <a:ea typeface="Calibri"/>
              <a:cs typeface="Calibri"/>
              <a:sym typeface="Calibri"/>
            </a:endParaRPr>
          </a:p>
          <a:p>
            <a:pPr indent="-374650" lvl="0" marL="457200" marR="0" rtl="0" algn="just">
              <a:lnSpc>
                <a:spcPct val="100000"/>
              </a:lnSpc>
              <a:spcBef>
                <a:spcPts val="0"/>
              </a:spcBef>
              <a:spcAft>
                <a:spcPts val="0"/>
              </a:spcAft>
              <a:buClr>
                <a:schemeClr val="dk1"/>
              </a:buClr>
              <a:buSzPts val="2300"/>
              <a:buFont typeface="Calibri"/>
              <a:buAutoNum type="alphaLcPeriod"/>
            </a:pPr>
            <a:r>
              <a:rPr lang="es-CL" sz="2300">
                <a:solidFill>
                  <a:schemeClr val="dk1"/>
                </a:solidFill>
                <a:latin typeface="Calibri"/>
                <a:ea typeface="Calibri"/>
                <a:cs typeface="Calibri"/>
                <a:sym typeface="Calibri"/>
              </a:rPr>
              <a:t>Focalización en la extensión de la superficie como factor determinante para el análisis espacial </a:t>
            </a:r>
            <a:endParaRPr sz="2300">
              <a:solidFill>
                <a:schemeClr val="dk1"/>
              </a:solidFill>
              <a:latin typeface="Calibri"/>
              <a:ea typeface="Calibri"/>
              <a:cs typeface="Calibri"/>
              <a:sym typeface="Calibri"/>
            </a:endParaRPr>
          </a:p>
        </p:txBody>
      </p:sp>
      <p:sp>
        <p:nvSpPr>
          <p:cNvPr id="241" name="Google Shape;241;g318e8e695fc_0_128"/>
          <p:cNvSpPr txBox="1"/>
          <p:nvPr/>
        </p:nvSpPr>
        <p:spPr>
          <a:xfrm>
            <a:off x="10605139" y="4041387"/>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242" name="Google Shape;242;g318e8e695fc_0_128"/>
          <p:cNvSpPr txBox="1"/>
          <p:nvPr/>
        </p:nvSpPr>
        <p:spPr>
          <a:xfrm>
            <a:off x="9679364" y="4655437"/>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243" name="Google Shape;243;g318e8e695fc_0_128"/>
          <p:cNvSpPr txBox="1"/>
          <p:nvPr/>
        </p:nvSpPr>
        <p:spPr>
          <a:xfrm>
            <a:off x="11095071" y="5024724"/>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DISTRACTOR</a:t>
            </a:r>
            <a:endParaRPr b="0" i="0" sz="1400" u="none" cap="none" strike="noStrike">
              <a:solidFill>
                <a:srgbClr val="000000"/>
              </a:solidFill>
              <a:latin typeface="Arial"/>
              <a:ea typeface="Arial"/>
              <a:cs typeface="Arial"/>
              <a:sym typeface="Arial"/>
            </a:endParaRPr>
          </a:p>
        </p:txBody>
      </p:sp>
      <p:sp>
        <p:nvSpPr>
          <p:cNvPr id="244" name="Google Shape;244;g318e8e695fc_0_128"/>
          <p:cNvSpPr txBox="1"/>
          <p:nvPr/>
        </p:nvSpPr>
        <p:spPr>
          <a:xfrm>
            <a:off x="3304698" y="5823675"/>
            <a:ext cx="12063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CORRECTA</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8" name="Shape 248"/>
        <p:cNvGrpSpPr/>
        <p:nvPr/>
      </p:nvGrpSpPr>
      <p:grpSpPr>
        <a:xfrm>
          <a:off x="0" y="0"/>
          <a:ext cx="0" cy="0"/>
          <a:chOff x="0" y="0"/>
          <a:chExt cx="0" cy="0"/>
        </a:xfrm>
      </p:grpSpPr>
      <p:sp>
        <p:nvSpPr>
          <p:cNvPr id="249" name="Google Shape;249;g318e8e695fc_0_143"/>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0" name="Google Shape;250;g318e8e695fc_0_143"/>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1" name="Google Shape;251;g318e8e695fc_0_143"/>
          <p:cNvSpPr/>
          <p:nvPr/>
        </p:nvSpPr>
        <p:spPr>
          <a:xfrm flipH="1" rot="-2700000">
            <a:off x="891672" y="422133"/>
            <a:ext cx="645306" cy="645306"/>
          </a:xfrm>
          <a:prstGeom prst="rect">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2" name="Google Shape;252;g318e8e695fc_0_143"/>
          <p:cNvSpPr/>
          <p:nvPr/>
        </p:nvSpPr>
        <p:spPr>
          <a:xfrm flipH="1" rot="-2700000">
            <a:off x="10043564" y="655106"/>
            <a:ext cx="687308" cy="687308"/>
          </a:xfrm>
          <a:prstGeom prst="rect">
            <a:avLst/>
          </a:pr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3" name="Google Shape;253;g318e8e695fc_0_143"/>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4" name="Google Shape;254;g318e8e695fc_0_143"/>
          <p:cNvSpPr/>
          <p:nvPr/>
        </p:nvSpPr>
        <p:spPr>
          <a:xfrm flipH="1">
            <a:off x="7976257" y="6115501"/>
            <a:ext cx="1494600" cy="7425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5" name="Google Shape;255;g318e8e695fc_0_143"/>
          <p:cNvSpPr/>
          <p:nvPr/>
        </p:nvSpPr>
        <p:spPr>
          <a:xfrm flipH="1">
            <a:off x="7604183" y="6453143"/>
            <a:ext cx="814800" cy="4050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6" name="Google Shape;256;g318e8e695fc_0_143"/>
          <p:cNvSpPr txBox="1"/>
          <p:nvPr/>
        </p:nvSpPr>
        <p:spPr>
          <a:xfrm>
            <a:off x="751800" y="1103725"/>
            <a:ext cx="10688400" cy="39210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s-CL" sz="3000">
                <a:solidFill>
                  <a:schemeClr val="dk1"/>
                </a:solidFill>
                <a:latin typeface="Calibri"/>
                <a:ea typeface="Calibri"/>
                <a:cs typeface="Calibri"/>
                <a:sym typeface="Calibri"/>
              </a:rPr>
              <a:t>El monocultivo es una práctica agrícola muy utilizada por las ventajas económicas derivadas de su implementación. Sin embargo, acarrea una serie de daños para el medioambiente. </a:t>
            </a:r>
            <a:endParaRPr sz="30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30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s-CL" sz="3000">
                <a:solidFill>
                  <a:schemeClr val="dk1"/>
                </a:solidFill>
                <a:latin typeface="Calibri"/>
                <a:ea typeface="Calibri"/>
                <a:cs typeface="Calibri"/>
                <a:sym typeface="Calibri"/>
              </a:rPr>
              <a:t>¿Cuál es una </a:t>
            </a:r>
            <a:r>
              <a:rPr b="1" lang="es-CL" sz="3000">
                <a:solidFill>
                  <a:schemeClr val="dk1"/>
                </a:solidFill>
                <a:latin typeface="Calibri"/>
                <a:ea typeface="Calibri"/>
                <a:cs typeface="Calibri"/>
                <a:sym typeface="Calibri"/>
              </a:rPr>
              <a:t>consecuencia ambiental negativa de corto plazo</a:t>
            </a:r>
            <a:r>
              <a:rPr lang="es-CL" sz="3000">
                <a:solidFill>
                  <a:schemeClr val="dk1"/>
                </a:solidFill>
                <a:latin typeface="Calibri"/>
                <a:ea typeface="Calibri"/>
                <a:cs typeface="Calibri"/>
                <a:sym typeface="Calibri"/>
              </a:rPr>
              <a:t> para el área de emplazamiento de los monocultivos?</a:t>
            </a:r>
            <a:endParaRPr sz="30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3000">
              <a:solidFill>
                <a:schemeClr val="dk1"/>
              </a:solidFill>
              <a:latin typeface="Calibri"/>
              <a:ea typeface="Calibri"/>
              <a:cs typeface="Calibri"/>
              <a:sym typeface="Calibri"/>
            </a:endParaRPr>
          </a:p>
          <a:p>
            <a:pPr indent="-419100" lvl="0" marL="457200" marR="0" rtl="0" algn="just">
              <a:lnSpc>
                <a:spcPct val="100000"/>
              </a:lnSpc>
              <a:spcBef>
                <a:spcPts val="0"/>
              </a:spcBef>
              <a:spcAft>
                <a:spcPts val="0"/>
              </a:spcAft>
              <a:buClr>
                <a:schemeClr val="dk1"/>
              </a:buClr>
              <a:buSzPts val="3000"/>
              <a:buFont typeface="Calibri"/>
              <a:buAutoNum type="alphaLcPeriod"/>
            </a:pPr>
            <a:r>
              <a:rPr lang="es-CL" sz="3000">
                <a:solidFill>
                  <a:schemeClr val="dk1"/>
                </a:solidFill>
                <a:latin typeface="Calibri"/>
                <a:ea typeface="Calibri"/>
                <a:cs typeface="Calibri"/>
                <a:sym typeface="Calibri"/>
              </a:rPr>
              <a:t>Degradación de suelos</a:t>
            </a:r>
            <a:endParaRPr sz="3000">
              <a:solidFill>
                <a:schemeClr val="dk1"/>
              </a:solidFill>
              <a:latin typeface="Calibri"/>
              <a:ea typeface="Calibri"/>
              <a:cs typeface="Calibri"/>
              <a:sym typeface="Calibri"/>
            </a:endParaRPr>
          </a:p>
          <a:p>
            <a:pPr indent="-419100" lvl="0" marL="457200" marR="0" rtl="0" algn="just">
              <a:lnSpc>
                <a:spcPct val="100000"/>
              </a:lnSpc>
              <a:spcBef>
                <a:spcPts val="0"/>
              </a:spcBef>
              <a:spcAft>
                <a:spcPts val="0"/>
              </a:spcAft>
              <a:buClr>
                <a:schemeClr val="dk1"/>
              </a:buClr>
              <a:buSzPts val="3000"/>
              <a:buFont typeface="Calibri"/>
              <a:buAutoNum type="alphaLcPeriod"/>
            </a:pPr>
            <a:r>
              <a:rPr lang="es-CL" sz="3000">
                <a:solidFill>
                  <a:schemeClr val="dk1"/>
                </a:solidFill>
                <a:latin typeface="Calibri"/>
                <a:ea typeface="Calibri"/>
                <a:cs typeface="Calibri"/>
                <a:sym typeface="Calibri"/>
              </a:rPr>
              <a:t>Pérdida de biodiversidad</a:t>
            </a:r>
            <a:endParaRPr sz="3000">
              <a:solidFill>
                <a:schemeClr val="dk1"/>
              </a:solidFill>
              <a:latin typeface="Calibri"/>
              <a:ea typeface="Calibri"/>
              <a:cs typeface="Calibri"/>
              <a:sym typeface="Calibri"/>
            </a:endParaRPr>
          </a:p>
          <a:p>
            <a:pPr indent="-419100" lvl="0" marL="457200" marR="0" rtl="0" algn="just">
              <a:lnSpc>
                <a:spcPct val="100000"/>
              </a:lnSpc>
              <a:spcBef>
                <a:spcPts val="0"/>
              </a:spcBef>
              <a:spcAft>
                <a:spcPts val="0"/>
              </a:spcAft>
              <a:buClr>
                <a:schemeClr val="dk1"/>
              </a:buClr>
              <a:buSzPts val="3000"/>
              <a:buFont typeface="Calibri"/>
              <a:buAutoNum type="alphaLcPeriod"/>
            </a:pPr>
            <a:r>
              <a:rPr lang="es-CL" sz="3000">
                <a:solidFill>
                  <a:schemeClr val="dk1"/>
                </a:solidFill>
                <a:latin typeface="Calibri"/>
                <a:ea typeface="Calibri"/>
                <a:cs typeface="Calibri"/>
                <a:sym typeface="Calibri"/>
              </a:rPr>
              <a:t>Alteración del ciclo hidrológico</a:t>
            </a:r>
            <a:endParaRPr sz="3000">
              <a:solidFill>
                <a:schemeClr val="dk1"/>
              </a:solidFill>
              <a:latin typeface="Calibri"/>
              <a:ea typeface="Calibri"/>
              <a:cs typeface="Calibri"/>
              <a:sym typeface="Calibri"/>
            </a:endParaRPr>
          </a:p>
          <a:p>
            <a:pPr indent="-419100" lvl="0" marL="457200" marR="0" rtl="0" algn="just">
              <a:lnSpc>
                <a:spcPct val="100000"/>
              </a:lnSpc>
              <a:spcBef>
                <a:spcPts val="0"/>
              </a:spcBef>
              <a:spcAft>
                <a:spcPts val="0"/>
              </a:spcAft>
              <a:buClr>
                <a:schemeClr val="dk1"/>
              </a:buClr>
              <a:buSzPts val="3000"/>
              <a:buFont typeface="Calibri"/>
              <a:buAutoNum type="alphaLcPeriod"/>
            </a:pPr>
            <a:r>
              <a:rPr lang="es-CL" sz="3000">
                <a:solidFill>
                  <a:schemeClr val="dk1"/>
                </a:solidFill>
                <a:latin typeface="Calibri"/>
                <a:ea typeface="Calibri"/>
                <a:cs typeface="Calibri"/>
                <a:sym typeface="Calibri"/>
              </a:rPr>
              <a:t>Aceleración del efecto invernadero </a:t>
            </a:r>
            <a:endParaRPr sz="3000">
              <a:solidFill>
                <a:schemeClr val="dk1"/>
              </a:solidFill>
              <a:latin typeface="Calibri"/>
              <a:ea typeface="Calibri"/>
              <a:cs typeface="Calibri"/>
              <a:sym typeface="Calibri"/>
            </a:endParaRPr>
          </a:p>
        </p:txBody>
      </p:sp>
      <p:sp>
        <p:nvSpPr>
          <p:cNvPr id="257" name="Google Shape;257;g318e8e695fc_0_143"/>
          <p:cNvSpPr txBox="1"/>
          <p:nvPr/>
        </p:nvSpPr>
        <p:spPr>
          <a:xfrm>
            <a:off x="6188464" y="5412737"/>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258" name="Google Shape;258;g318e8e695fc_0_143"/>
          <p:cNvSpPr txBox="1"/>
          <p:nvPr/>
        </p:nvSpPr>
        <p:spPr>
          <a:xfrm>
            <a:off x="6797539" y="5932950"/>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259" name="Google Shape;259;g318e8e695fc_0_143"/>
          <p:cNvSpPr txBox="1"/>
          <p:nvPr/>
        </p:nvSpPr>
        <p:spPr>
          <a:xfrm>
            <a:off x="4911921" y="4410674"/>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DISTRACTOR</a:t>
            </a:r>
            <a:endParaRPr b="0" i="0" sz="1400" u="none" cap="none" strike="noStrike">
              <a:solidFill>
                <a:srgbClr val="000000"/>
              </a:solidFill>
              <a:latin typeface="Arial"/>
              <a:ea typeface="Arial"/>
              <a:cs typeface="Arial"/>
              <a:sym typeface="Arial"/>
            </a:endParaRPr>
          </a:p>
        </p:txBody>
      </p:sp>
      <p:sp>
        <p:nvSpPr>
          <p:cNvPr id="260" name="Google Shape;260;g318e8e695fc_0_143"/>
          <p:cNvSpPr txBox="1"/>
          <p:nvPr/>
        </p:nvSpPr>
        <p:spPr>
          <a:xfrm>
            <a:off x="5292798" y="4911700"/>
            <a:ext cx="12063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CORRECTA</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4" name="Shape 264"/>
        <p:cNvGrpSpPr/>
        <p:nvPr/>
      </p:nvGrpSpPr>
      <p:grpSpPr>
        <a:xfrm>
          <a:off x="0" y="0"/>
          <a:ext cx="0" cy="0"/>
          <a:chOff x="0" y="0"/>
          <a:chExt cx="0" cy="0"/>
        </a:xfrm>
      </p:grpSpPr>
      <p:sp>
        <p:nvSpPr>
          <p:cNvPr id="265" name="Google Shape;265;g3187f77b0a3_0_0"/>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6" name="Google Shape;266;g3187f77b0a3_0_0"/>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7" name="Google Shape;267;g3187f77b0a3_0_0"/>
          <p:cNvSpPr/>
          <p:nvPr/>
        </p:nvSpPr>
        <p:spPr>
          <a:xfrm flipH="1" rot="-2700000">
            <a:off x="891672" y="422133"/>
            <a:ext cx="645306" cy="645306"/>
          </a:xfrm>
          <a:prstGeom prst="rect">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8" name="Google Shape;268;g3187f77b0a3_0_0"/>
          <p:cNvSpPr/>
          <p:nvPr/>
        </p:nvSpPr>
        <p:spPr>
          <a:xfrm flipH="1" rot="-2700000">
            <a:off x="10043564" y="655106"/>
            <a:ext cx="687308" cy="687308"/>
          </a:xfrm>
          <a:prstGeom prst="rect">
            <a:avLst/>
          </a:pr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9" name="Google Shape;269;g3187f77b0a3_0_0"/>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0" name="Google Shape;270;g3187f77b0a3_0_0"/>
          <p:cNvSpPr/>
          <p:nvPr/>
        </p:nvSpPr>
        <p:spPr>
          <a:xfrm flipH="1">
            <a:off x="7976257" y="6115501"/>
            <a:ext cx="1494600" cy="7425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1" name="Google Shape;271;g3187f77b0a3_0_0"/>
          <p:cNvSpPr/>
          <p:nvPr/>
        </p:nvSpPr>
        <p:spPr>
          <a:xfrm flipH="1">
            <a:off x="7604183" y="6453143"/>
            <a:ext cx="814800" cy="4050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2" name="Google Shape;272;g3187f77b0a3_0_0"/>
          <p:cNvSpPr txBox="1"/>
          <p:nvPr/>
        </p:nvSpPr>
        <p:spPr>
          <a:xfrm>
            <a:off x="751800" y="1103725"/>
            <a:ext cx="10688400" cy="9256200"/>
          </a:xfrm>
          <a:prstGeom prst="rect">
            <a:avLst/>
          </a:prstGeom>
          <a:noFill/>
          <a:ln>
            <a:noFill/>
          </a:ln>
        </p:spPr>
        <p:txBody>
          <a:bodyPr anchorCtr="0" anchor="t" bIns="91425" lIns="91425" spcFirstLastPara="1" rIns="91425" wrap="square" tIns="91425">
            <a:noAutofit/>
          </a:bodyPr>
          <a:lstStyle/>
          <a:p>
            <a:pPr indent="-368300" lvl="0" marL="457200" marR="0" rtl="0" algn="just">
              <a:lnSpc>
                <a:spcPct val="100000"/>
              </a:lnSpc>
              <a:spcBef>
                <a:spcPts val="0"/>
              </a:spcBef>
              <a:spcAft>
                <a:spcPts val="0"/>
              </a:spcAft>
              <a:buClr>
                <a:schemeClr val="dk1"/>
              </a:buClr>
              <a:buSzPts val="2200"/>
              <a:buFont typeface="Calibri"/>
              <a:buAutoNum type="alphaLcPeriod"/>
            </a:pPr>
            <a:r>
              <a:rPr b="1" lang="es-CL" sz="2200">
                <a:solidFill>
                  <a:schemeClr val="dk1"/>
                </a:solidFill>
                <a:latin typeface="Calibri"/>
                <a:ea typeface="Calibri"/>
                <a:cs typeface="Calibri"/>
                <a:sym typeface="Calibri"/>
              </a:rPr>
              <a:t>Degradación de suelos:</a:t>
            </a:r>
            <a:r>
              <a:rPr lang="es-CL" sz="2200">
                <a:solidFill>
                  <a:schemeClr val="dk1"/>
                </a:solidFill>
                <a:latin typeface="Calibri"/>
                <a:ea typeface="Calibri"/>
                <a:cs typeface="Calibri"/>
                <a:sym typeface="Calibri"/>
              </a:rPr>
              <a:t> el cultivo repetido de una misma especie de planta agota los nutrientes del suelo, lo que puede llevar a la degradación del mismo. Además, el monocultivo puede provocar la compactación del suelo y la reducción de su fertilidad a corto plazo.</a:t>
            </a:r>
            <a:endParaRPr sz="2200">
              <a:solidFill>
                <a:schemeClr val="dk1"/>
              </a:solidFill>
              <a:latin typeface="Calibri"/>
              <a:ea typeface="Calibri"/>
              <a:cs typeface="Calibri"/>
              <a:sym typeface="Calibri"/>
            </a:endParaRPr>
          </a:p>
          <a:p>
            <a:pPr indent="-368300" lvl="0" marL="457200" marR="0" rtl="0" algn="just">
              <a:lnSpc>
                <a:spcPct val="100000"/>
              </a:lnSpc>
              <a:spcBef>
                <a:spcPts val="0"/>
              </a:spcBef>
              <a:spcAft>
                <a:spcPts val="0"/>
              </a:spcAft>
              <a:buClr>
                <a:schemeClr val="dk1"/>
              </a:buClr>
              <a:buSzPts val="2200"/>
              <a:buFont typeface="Calibri"/>
              <a:buAutoNum type="alphaLcPeriod"/>
            </a:pPr>
            <a:r>
              <a:rPr b="1" lang="es-CL" sz="2200">
                <a:solidFill>
                  <a:schemeClr val="dk1"/>
                </a:solidFill>
                <a:latin typeface="Calibri"/>
                <a:ea typeface="Calibri"/>
                <a:cs typeface="Calibri"/>
                <a:sym typeface="Calibri"/>
              </a:rPr>
              <a:t>Pérdida de biodiversidad:</a:t>
            </a:r>
            <a:r>
              <a:rPr lang="es-CL" sz="2200">
                <a:solidFill>
                  <a:schemeClr val="dk1"/>
                </a:solidFill>
                <a:latin typeface="Calibri"/>
                <a:ea typeface="Calibri"/>
                <a:cs typeface="Calibri"/>
                <a:sym typeface="Calibri"/>
              </a:rPr>
              <a:t> aunque la pérdida de biodiversidad es una consecuencia grave del monocultivo, suele ser más evidente a largo plazo, ya que la creación de un monocultivo implica reemplazar un ecosistema diverso por un solo cultivo, lo que afecta a las especies locales. </a:t>
            </a:r>
            <a:endParaRPr sz="2200">
              <a:solidFill>
                <a:schemeClr val="dk1"/>
              </a:solidFill>
              <a:latin typeface="Calibri"/>
              <a:ea typeface="Calibri"/>
              <a:cs typeface="Calibri"/>
              <a:sym typeface="Calibri"/>
            </a:endParaRPr>
          </a:p>
          <a:p>
            <a:pPr indent="-368300" lvl="0" marL="457200" marR="0" rtl="0" algn="just">
              <a:lnSpc>
                <a:spcPct val="100000"/>
              </a:lnSpc>
              <a:spcBef>
                <a:spcPts val="0"/>
              </a:spcBef>
              <a:spcAft>
                <a:spcPts val="0"/>
              </a:spcAft>
              <a:buClr>
                <a:schemeClr val="dk1"/>
              </a:buClr>
              <a:buSzPts val="2200"/>
              <a:buFont typeface="Calibri"/>
              <a:buAutoNum type="alphaLcPeriod"/>
            </a:pPr>
            <a:r>
              <a:rPr b="1" lang="es-CL" sz="2200">
                <a:solidFill>
                  <a:schemeClr val="dk1"/>
                </a:solidFill>
                <a:latin typeface="Calibri"/>
                <a:ea typeface="Calibri"/>
                <a:cs typeface="Calibri"/>
                <a:sym typeface="Calibri"/>
              </a:rPr>
              <a:t>Alteración del ciclo hidrológico: </a:t>
            </a:r>
            <a:r>
              <a:rPr lang="es-CL" sz="2200">
                <a:solidFill>
                  <a:schemeClr val="dk1"/>
                </a:solidFill>
                <a:latin typeface="Calibri"/>
                <a:ea typeface="Calibri"/>
                <a:cs typeface="Calibri"/>
                <a:sym typeface="Calibri"/>
              </a:rPr>
              <a:t>el monocultivo puede alterar el ciclo hidrológico debido a los cambios en la cobertura del suelo, la mayor necesidad de riego o el uso intensivo de pesticidas y fertilizantes. Aunque es importante, esta es una consecuencia más compleja y puede tener efectos a mediano o largo plazo.</a:t>
            </a:r>
            <a:endParaRPr sz="2200">
              <a:solidFill>
                <a:schemeClr val="dk1"/>
              </a:solidFill>
              <a:latin typeface="Calibri"/>
              <a:ea typeface="Calibri"/>
              <a:cs typeface="Calibri"/>
              <a:sym typeface="Calibri"/>
            </a:endParaRPr>
          </a:p>
          <a:p>
            <a:pPr indent="-368300" lvl="0" marL="457200" marR="0" rtl="0" algn="just">
              <a:lnSpc>
                <a:spcPct val="100000"/>
              </a:lnSpc>
              <a:spcBef>
                <a:spcPts val="0"/>
              </a:spcBef>
              <a:spcAft>
                <a:spcPts val="0"/>
              </a:spcAft>
              <a:buClr>
                <a:schemeClr val="dk1"/>
              </a:buClr>
              <a:buSzPts val="2200"/>
              <a:buFont typeface="Calibri"/>
              <a:buAutoNum type="alphaLcPeriod"/>
            </a:pPr>
            <a:r>
              <a:rPr b="1" lang="es-CL" sz="2200">
                <a:solidFill>
                  <a:schemeClr val="dk1"/>
                </a:solidFill>
                <a:latin typeface="Calibri"/>
                <a:ea typeface="Calibri"/>
                <a:cs typeface="Calibri"/>
                <a:sym typeface="Calibri"/>
              </a:rPr>
              <a:t>Aceleración del efecto invernadero: </a:t>
            </a:r>
            <a:r>
              <a:rPr lang="es-CL" sz="2200">
                <a:solidFill>
                  <a:schemeClr val="dk1"/>
                </a:solidFill>
                <a:latin typeface="Calibri"/>
                <a:ea typeface="Calibri"/>
                <a:cs typeface="Calibri"/>
                <a:sym typeface="Calibri"/>
              </a:rPr>
              <a:t>si bien los monocultivos pueden contribuir al cambio climático, la aceleración del efecto invernadero no es una consecuencia inmediata de los monocultivos, sino un efecto acumulativo de las emisiones de gases de efecto invernadero a largo plazo.</a:t>
            </a:r>
            <a:endParaRPr sz="22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6" name="Shape 276"/>
        <p:cNvGrpSpPr/>
        <p:nvPr/>
      </p:nvGrpSpPr>
      <p:grpSpPr>
        <a:xfrm>
          <a:off x="0" y="0"/>
          <a:ext cx="0" cy="0"/>
          <a:chOff x="0" y="0"/>
          <a:chExt cx="0" cy="0"/>
        </a:xfrm>
      </p:grpSpPr>
      <p:sp>
        <p:nvSpPr>
          <p:cNvPr id="277" name="Google Shape;277;g3187f77b0a3_0_15"/>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8" name="Google Shape;278;g3187f77b0a3_0_15"/>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9" name="Google Shape;279;g3187f77b0a3_0_15"/>
          <p:cNvSpPr/>
          <p:nvPr/>
        </p:nvSpPr>
        <p:spPr>
          <a:xfrm flipH="1" rot="-2700000">
            <a:off x="891672" y="422133"/>
            <a:ext cx="645306" cy="645306"/>
          </a:xfrm>
          <a:prstGeom prst="rect">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0" name="Google Shape;280;g3187f77b0a3_0_15"/>
          <p:cNvSpPr/>
          <p:nvPr/>
        </p:nvSpPr>
        <p:spPr>
          <a:xfrm flipH="1" rot="-2700000">
            <a:off x="10043564" y="655106"/>
            <a:ext cx="687308" cy="687308"/>
          </a:xfrm>
          <a:prstGeom prst="rect">
            <a:avLst/>
          </a:pr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1" name="Google Shape;281;g3187f77b0a3_0_15"/>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2" name="Google Shape;282;g3187f77b0a3_0_15"/>
          <p:cNvSpPr/>
          <p:nvPr/>
        </p:nvSpPr>
        <p:spPr>
          <a:xfrm flipH="1">
            <a:off x="7976257" y="6115501"/>
            <a:ext cx="1494600" cy="7425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3" name="Google Shape;283;g3187f77b0a3_0_15"/>
          <p:cNvSpPr/>
          <p:nvPr/>
        </p:nvSpPr>
        <p:spPr>
          <a:xfrm flipH="1">
            <a:off x="7604183" y="6453143"/>
            <a:ext cx="814800" cy="4050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84" name="Google Shape;284;g3187f77b0a3_0_15"/>
          <p:cNvPicPr preferRelativeResize="0"/>
          <p:nvPr/>
        </p:nvPicPr>
        <p:blipFill rotWithShape="1">
          <a:blip r:embed="rId3">
            <a:alphaModFix/>
          </a:blip>
          <a:srcRect b="0" l="2647" r="4794" t="0"/>
          <a:stretch/>
        </p:blipFill>
        <p:spPr>
          <a:xfrm>
            <a:off x="291850" y="1383750"/>
            <a:ext cx="5399225" cy="4549701"/>
          </a:xfrm>
          <a:prstGeom prst="rect">
            <a:avLst/>
          </a:prstGeom>
          <a:noFill/>
          <a:ln>
            <a:noFill/>
          </a:ln>
        </p:spPr>
      </p:pic>
      <p:pic>
        <p:nvPicPr>
          <p:cNvPr id="285" name="Google Shape;285;g3187f77b0a3_0_15"/>
          <p:cNvPicPr preferRelativeResize="0"/>
          <p:nvPr/>
        </p:nvPicPr>
        <p:blipFill rotWithShape="1">
          <a:blip r:embed="rId4">
            <a:alphaModFix/>
          </a:blip>
          <a:srcRect b="0" l="3671" r="9334" t="0"/>
          <a:stretch/>
        </p:blipFill>
        <p:spPr>
          <a:xfrm>
            <a:off x="6128450" y="706000"/>
            <a:ext cx="5127988" cy="5905207"/>
          </a:xfrm>
          <a:prstGeom prst="rect">
            <a:avLst/>
          </a:prstGeom>
          <a:solidFill>
            <a:schemeClr val="lt1"/>
          </a:solid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9" name="Shape 289"/>
        <p:cNvGrpSpPr/>
        <p:nvPr/>
      </p:nvGrpSpPr>
      <p:grpSpPr>
        <a:xfrm>
          <a:off x="0" y="0"/>
          <a:ext cx="0" cy="0"/>
          <a:chOff x="0" y="0"/>
          <a:chExt cx="0" cy="0"/>
        </a:xfrm>
      </p:grpSpPr>
      <p:sp>
        <p:nvSpPr>
          <p:cNvPr id="290" name="Google Shape;290;g3187f77b0a3_0_32"/>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1" name="Google Shape;291;g3187f77b0a3_0_32"/>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2" name="Google Shape;292;g3187f77b0a3_0_32"/>
          <p:cNvSpPr/>
          <p:nvPr/>
        </p:nvSpPr>
        <p:spPr>
          <a:xfrm flipH="1" rot="-2700000">
            <a:off x="891672" y="422133"/>
            <a:ext cx="645306" cy="645306"/>
          </a:xfrm>
          <a:prstGeom prst="rect">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3" name="Google Shape;293;g3187f77b0a3_0_32"/>
          <p:cNvSpPr/>
          <p:nvPr/>
        </p:nvSpPr>
        <p:spPr>
          <a:xfrm flipH="1" rot="-2700000">
            <a:off x="10043564" y="655106"/>
            <a:ext cx="687308" cy="687308"/>
          </a:xfrm>
          <a:prstGeom prst="rect">
            <a:avLst/>
          </a:pr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4" name="Google Shape;294;g3187f77b0a3_0_32"/>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5" name="Google Shape;295;g3187f77b0a3_0_32"/>
          <p:cNvSpPr/>
          <p:nvPr/>
        </p:nvSpPr>
        <p:spPr>
          <a:xfrm flipH="1">
            <a:off x="7976257" y="6115501"/>
            <a:ext cx="1494600" cy="7425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6" name="Google Shape;296;g3187f77b0a3_0_32"/>
          <p:cNvSpPr/>
          <p:nvPr/>
        </p:nvSpPr>
        <p:spPr>
          <a:xfrm flipH="1">
            <a:off x="7604183" y="6453143"/>
            <a:ext cx="814800" cy="4050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7" name="Google Shape;297;g3187f77b0a3_0_32"/>
          <p:cNvSpPr txBox="1"/>
          <p:nvPr/>
        </p:nvSpPr>
        <p:spPr>
          <a:xfrm>
            <a:off x="8851589" y="316931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298" name="Google Shape;298;g3187f77b0a3_0_32"/>
          <p:cNvSpPr txBox="1"/>
          <p:nvPr/>
        </p:nvSpPr>
        <p:spPr>
          <a:xfrm>
            <a:off x="9356639" y="4510300"/>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299" name="Google Shape;299;g3187f77b0a3_0_32"/>
          <p:cNvSpPr txBox="1"/>
          <p:nvPr/>
        </p:nvSpPr>
        <p:spPr>
          <a:xfrm>
            <a:off x="7604171" y="4054299"/>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DISTRACTOR</a:t>
            </a:r>
            <a:endParaRPr b="0" i="0" sz="1400" u="none" cap="none" strike="noStrike">
              <a:solidFill>
                <a:srgbClr val="000000"/>
              </a:solidFill>
              <a:latin typeface="Arial"/>
              <a:ea typeface="Arial"/>
              <a:cs typeface="Arial"/>
              <a:sym typeface="Arial"/>
            </a:endParaRPr>
          </a:p>
        </p:txBody>
      </p:sp>
      <p:sp>
        <p:nvSpPr>
          <p:cNvPr id="300" name="Google Shape;300;g3187f77b0a3_0_32"/>
          <p:cNvSpPr txBox="1"/>
          <p:nvPr/>
        </p:nvSpPr>
        <p:spPr>
          <a:xfrm>
            <a:off x="5896823" y="3685000"/>
            <a:ext cx="12063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CORRECTA</a:t>
            </a:r>
            <a:endParaRPr b="0" i="0" sz="1400" u="none" cap="none" strike="noStrike">
              <a:solidFill>
                <a:srgbClr val="000000"/>
              </a:solidFill>
              <a:latin typeface="Arial"/>
              <a:ea typeface="Arial"/>
              <a:cs typeface="Arial"/>
              <a:sym typeface="Arial"/>
            </a:endParaRPr>
          </a:p>
        </p:txBody>
      </p:sp>
      <p:sp>
        <p:nvSpPr>
          <p:cNvPr id="301" name="Google Shape;301;g3187f77b0a3_0_32"/>
          <p:cNvSpPr txBox="1"/>
          <p:nvPr/>
        </p:nvSpPr>
        <p:spPr>
          <a:xfrm>
            <a:off x="861225" y="1615000"/>
            <a:ext cx="10688400" cy="34779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s-CL" sz="3000">
                <a:solidFill>
                  <a:schemeClr val="dk1"/>
                </a:solidFill>
                <a:latin typeface="Calibri"/>
                <a:ea typeface="Calibri"/>
                <a:cs typeface="Calibri"/>
                <a:sym typeface="Calibri"/>
              </a:rPr>
              <a:t>Considerando los procesos de urbanización, ¿qué transformación espacial se ejemplifica en la anterior secuencia de imágenes?</a:t>
            </a:r>
            <a:endParaRPr sz="30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3000">
              <a:solidFill>
                <a:schemeClr val="dk1"/>
              </a:solidFill>
              <a:latin typeface="Calibri"/>
              <a:ea typeface="Calibri"/>
              <a:cs typeface="Calibri"/>
              <a:sym typeface="Calibri"/>
            </a:endParaRPr>
          </a:p>
          <a:p>
            <a:pPr indent="-419100" lvl="0" marL="457200" marR="0" rtl="0" algn="just">
              <a:lnSpc>
                <a:spcPct val="100000"/>
              </a:lnSpc>
              <a:spcBef>
                <a:spcPts val="0"/>
              </a:spcBef>
              <a:spcAft>
                <a:spcPts val="0"/>
              </a:spcAft>
              <a:buClr>
                <a:schemeClr val="dk1"/>
              </a:buClr>
              <a:buSzPts val="3000"/>
              <a:buFont typeface="Calibri"/>
              <a:buAutoNum type="alphaLcPeriod"/>
            </a:pPr>
            <a:r>
              <a:rPr lang="es-CL" sz="3000">
                <a:solidFill>
                  <a:schemeClr val="dk1"/>
                </a:solidFill>
                <a:latin typeface="Calibri"/>
                <a:ea typeface="Calibri"/>
                <a:cs typeface="Calibri"/>
                <a:sym typeface="Calibri"/>
              </a:rPr>
              <a:t>La consolidación de fenómenos de conurbación</a:t>
            </a:r>
            <a:endParaRPr sz="3000">
              <a:solidFill>
                <a:schemeClr val="dk1"/>
              </a:solidFill>
              <a:latin typeface="Calibri"/>
              <a:ea typeface="Calibri"/>
              <a:cs typeface="Calibri"/>
              <a:sym typeface="Calibri"/>
            </a:endParaRPr>
          </a:p>
          <a:p>
            <a:pPr indent="-419100" lvl="0" marL="457200" marR="0" rtl="0" algn="just">
              <a:lnSpc>
                <a:spcPct val="100000"/>
              </a:lnSpc>
              <a:spcBef>
                <a:spcPts val="0"/>
              </a:spcBef>
              <a:spcAft>
                <a:spcPts val="0"/>
              </a:spcAft>
              <a:buClr>
                <a:schemeClr val="dk1"/>
              </a:buClr>
              <a:buSzPts val="3000"/>
              <a:buFont typeface="Calibri"/>
              <a:buAutoNum type="alphaLcPeriod"/>
            </a:pPr>
            <a:r>
              <a:rPr lang="es-CL" sz="3000">
                <a:solidFill>
                  <a:schemeClr val="dk1"/>
                </a:solidFill>
                <a:latin typeface="Calibri"/>
                <a:ea typeface="Calibri"/>
                <a:cs typeface="Calibri"/>
                <a:sym typeface="Calibri"/>
              </a:rPr>
              <a:t>La densificación del espacio</a:t>
            </a:r>
            <a:endParaRPr sz="3000">
              <a:solidFill>
                <a:schemeClr val="dk1"/>
              </a:solidFill>
              <a:latin typeface="Calibri"/>
              <a:ea typeface="Calibri"/>
              <a:cs typeface="Calibri"/>
              <a:sym typeface="Calibri"/>
            </a:endParaRPr>
          </a:p>
          <a:p>
            <a:pPr indent="-419100" lvl="0" marL="457200" marR="0" rtl="0" algn="just">
              <a:lnSpc>
                <a:spcPct val="100000"/>
              </a:lnSpc>
              <a:spcBef>
                <a:spcPts val="0"/>
              </a:spcBef>
              <a:spcAft>
                <a:spcPts val="0"/>
              </a:spcAft>
              <a:buClr>
                <a:schemeClr val="dk1"/>
              </a:buClr>
              <a:buSzPts val="3000"/>
              <a:buFont typeface="Calibri"/>
              <a:buAutoNum type="alphaLcPeriod"/>
            </a:pPr>
            <a:r>
              <a:rPr lang="es-CL" sz="3000">
                <a:solidFill>
                  <a:schemeClr val="dk1"/>
                </a:solidFill>
                <a:latin typeface="Calibri"/>
                <a:ea typeface="Calibri"/>
                <a:cs typeface="Calibri"/>
                <a:sym typeface="Calibri"/>
              </a:rPr>
              <a:t>La sectorización de la ciudad en barrios</a:t>
            </a:r>
            <a:endParaRPr sz="3000">
              <a:solidFill>
                <a:schemeClr val="dk1"/>
              </a:solidFill>
              <a:latin typeface="Calibri"/>
              <a:ea typeface="Calibri"/>
              <a:cs typeface="Calibri"/>
              <a:sym typeface="Calibri"/>
            </a:endParaRPr>
          </a:p>
          <a:p>
            <a:pPr indent="-419100" lvl="0" marL="457200" marR="0" rtl="0" algn="just">
              <a:lnSpc>
                <a:spcPct val="100000"/>
              </a:lnSpc>
              <a:spcBef>
                <a:spcPts val="0"/>
              </a:spcBef>
              <a:spcAft>
                <a:spcPts val="0"/>
              </a:spcAft>
              <a:buClr>
                <a:schemeClr val="dk1"/>
              </a:buClr>
              <a:buSzPts val="3000"/>
              <a:buFont typeface="Calibri"/>
              <a:buAutoNum type="alphaLcPeriod"/>
            </a:pPr>
            <a:r>
              <a:rPr lang="es-CL" sz="3000">
                <a:solidFill>
                  <a:schemeClr val="dk1"/>
                </a:solidFill>
                <a:latin typeface="Calibri"/>
                <a:ea typeface="Calibri"/>
                <a:cs typeface="Calibri"/>
                <a:sym typeface="Calibri"/>
              </a:rPr>
              <a:t>El establecimiento de un anillo periférico marginal</a:t>
            </a:r>
            <a:endParaRPr sz="30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5" name="Shape 305"/>
        <p:cNvGrpSpPr/>
        <p:nvPr/>
      </p:nvGrpSpPr>
      <p:grpSpPr>
        <a:xfrm>
          <a:off x="0" y="0"/>
          <a:ext cx="0" cy="0"/>
          <a:chOff x="0" y="0"/>
          <a:chExt cx="0" cy="0"/>
        </a:xfrm>
      </p:grpSpPr>
      <p:sp>
        <p:nvSpPr>
          <p:cNvPr id="306" name="Google Shape;306;g3187f77b0a3_0_49"/>
          <p:cNvSpPr/>
          <p:nvPr/>
        </p:nvSpPr>
        <p:spPr>
          <a:xfrm>
            <a:off x="12765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7" name="Google Shape;307;g3187f77b0a3_0_49"/>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8" name="Google Shape;308;g3187f77b0a3_0_49"/>
          <p:cNvSpPr/>
          <p:nvPr/>
        </p:nvSpPr>
        <p:spPr>
          <a:xfrm flipH="1" rot="-2700000">
            <a:off x="891672" y="422133"/>
            <a:ext cx="645306" cy="645306"/>
          </a:xfrm>
          <a:prstGeom prst="rect">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9" name="Google Shape;309;g3187f77b0a3_0_49"/>
          <p:cNvSpPr/>
          <p:nvPr/>
        </p:nvSpPr>
        <p:spPr>
          <a:xfrm flipH="1" rot="-2700000">
            <a:off x="10043564" y="655106"/>
            <a:ext cx="687308" cy="687308"/>
          </a:xfrm>
          <a:prstGeom prst="rect">
            <a:avLst/>
          </a:pr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0" name="Google Shape;310;g3187f77b0a3_0_49"/>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1" name="Google Shape;311;g3187f77b0a3_0_49"/>
          <p:cNvSpPr/>
          <p:nvPr/>
        </p:nvSpPr>
        <p:spPr>
          <a:xfrm flipH="1">
            <a:off x="7976257" y="6115501"/>
            <a:ext cx="1494600" cy="7425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2" name="Google Shape;312;g3187f77b0a3_0_49"/>
          <p:cNvSpPr/>
          <p:nvPr/>
        </p:nvSpPr>
        <p:spPr>
          <a:xfrm flipH="1">
            <a:off x="7604183" y="6453143"/>
            <a:ext cx="814800" cy="4050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13" name="Google Shape;313;g3187f77b0a3_0_49"/>
          <p:cNvPicPr preferRelativeResize="0"/>
          <p:nvPr/>
        </p:nvPicPr>
        <p:blipFill>
          <a:blip r:embed="rId3">
            <a:alphaModFix/>
          </a:blip>
          <a:stretch>
            <a:fillRect/>
          </a:stretch>
        </p:blipFill>
        <p:spPr>
          <a:xfrm>
            <a:off x="2396925" y="197425"/>
            <a:ext cx="7398150" cy="6463143"/>
          </a:xfrm>
          <a:prstGeom prst="rect">
            <a:avLst/>
          </a:prstGeom>
          <a:noFill/>
          <a:ln>
            <a:noFill/>
          </a:ln>
        </p:spPr>
      </p:pic>
      <p:cxnSp>
        <p:nvCxnSpPr>
          <p:cNvPr id="314" name="Google Shape;314;g3187f77b0a3_0_49"/>
          <p:cNvCxnSpPr/>
          <p:nvPr/>
        </p:nvCxnSpPr>
        <p:spPr>
          <a:xfrm flipH="1">
            <a:off x="2225200" y="4213300"/>
            <a:ext cx="1714500" cy="18300"/>
          </a:xfrm>
          <a:prstGeom prst="straightConnector1">
            <a:avLst/>
          </a:prstGeom>
          <a:noFill/>
          <a:ln cap="flat" cmpd="sng" w="9525">
            <a:solidFill>
              <a:schemeClr val="dk2"/>
            </a:solidFill>
            <a:prstDash val="solid"/>
            <a:round/>
            <a:headEnd len="med" w="med" type="none"/>
            <a:tailEnd len="med" w="med" type="triangle"/>
          </a:ln>
        </p:spPr>
      </p:cxnSp>
      <p:sp>
        <p:nvSpPr>
          <p:cNvPr id="315" name="Google Shape;315;g3187f77b0a3_0_49"/>
          <p:cNvSpPr txBox="1"/>
          <p:nvPr/>
        </p:nvSpPr>
        <p:spPr>
          <a:xfrm>
            <a:off x="208425" y="3807400"/>
            <a:ext cx="2011800" cy="83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CL" sz="2200">
                <a:solidFill>
                  <a:schemeClr val="dk1"/>
                </a:solidFill>
                <a:latin typeface="Calibri"/>
                <a:ea typeface="Calibri"/>
                <a:cs typeface="Calibri"/>
                <a:sym typeface="Calibri"/>
              </a:rPr>
              <a:t>Temperatura en grados </a:t>
            </a:r>
            <a:r>
              <a:rPr lang="es-CL" sz="2200">
                <a:solidFill>
                  <a:schemeClr val="dk1"/>
                </a:solidFill>
                <a:latin typeface="Calibri"/>
                <a:ea typeface="Calibri"/>
                <a:cs typeface="Calibri"/>
                <a:sym typeface="Calibri"/>
              </a:rPr>
              <a:t>celsius</a:t>
            </a:r>
            <a:endParaRPr sz="2200">
              <a:solidFill>
                <a:schemeClr val="dk1"/>
              </a:solidFill>
              <a:latin typeface="Calibri"/>
              <a:ea typeface="Calibri"/>
              <a:cs typeface="Calibri"/>
              <a:sym typeface="Calibri"/>
            </a:endParaRPr>
          </a:p>
        </p:txBody>
      </p:sp>
      <p:cxnSp>
        <p:nvCxnSpPr>
          <p:cNvPr id="316" name="Google Shape;316;g3187f77b0a3_0_49"/>
          <p:cNvCxnSpPr/>
          <p:nvPr/>
        </p:nvCxnSpPr>
        <p:spPr>
          <a:xfrm flipH="1" rot="10800000">
            <a:off x="5581250" y="2188600"/>
            <a:ext cx="4450500" cy="36600"/>
          </a:xfrm>
          <a:prstGeom prst="straightConnector1">
            <a:avLst/>
          </a:prstGeom>
          <a:noFill/>
          <a:ln cap="flat" cmpd="sng" w="9525">
            <a:solidFill>
              <a:schemeClr val="dk2"/>
            </a:solidFill>
            <a:prstDash val="solid"/>
            <a:round/>
            <a:headEnd len="med" w="med" type="none"/>
            <a:tailEnd len="med" w="med" type="triangle"/>
          </a:ln>
        </p:spPr>
      </p:cxnSp>
      <p:sp>
        <p:nvSpPr>
          <p:cNvPr id="317" name="Google Shape;317;g3187f77b0a3_0_49"/>
          <p:cNvSpPr txBox="1"/>
          <p:nvPr/>
        </p:nvSpPr>
        <p:spPr>
          <a:xfrm>
            <a:off x="10180225" y="1930450"/>
            <a:ext cx="2011800" cy="91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CL" sz="2200">
                <a:solidFill>
                  <a:schemeClr val="dk1"/>
                </a:solidFill>
                <a:latin typeface="Calibri"/>
                <a:ea typeface="Calibri"/>
                <a:cs typeface="Calibri"/>
                <a:sym typeface="Calibri"/>
              </a:rPr>
              <a:t>Precipitaciones en milímetros</a:t>
            </a:r>
            <a:endParaRPr sz="22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1" name="Shape 321"/>
        <p:cNvGrpSpPr/>
        <p:nvPr/>
      </p:nvGrpSpPr>
      <p:grpSpPr>
        <a:xfrm>
          <a:off x="0" y="0"/>
          <a:ext cx="0" cy="0"/>
          <a:chOff x="0" y="0"/>
          <a:chExt cx="0" cy="0"/>
        </a:xfrm>
      </p:grpSpPr>
      <p:sp>
        <p:nvSpPr>
          <p:cNvPr id="322" name="Google Shape;322;g3187f77b0a3_0_62"/>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3" name="Google Shape;323;g3187f77b0a3_0_62"/>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4" name="Google Shape;324;g3187f77b0a3_0_62"/>
          <p:cNvSpPr/>
          <p:nvPr/>
        </p:nvSpPr>
        <p:spPr>
          <a:xfrm flipH="1" rot="-2700000">
            <a:off x="891672" y="422133"/>
            <a:ext cx="645306" cy="645306"/>
          </a:xfrm>
          <a:prstGeom prst="rect">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5" name="Google Shape;325;g3187f77b0a3_0_62"/>
          <p:cNvSpPr/>
          <p:nvPr/>
        </p:nvSpPr>
        <p:spPr>
          <a:xfrm flipH="1" rot="-2700000">
            <a:off x="10043564" y="655106"/>
            <a:ext cx="687308" cy="687308"/>
          </a:xfrm>
          <a:prstGeom prst="rect">
            <a:avLst/>
          </a:pr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6" name="Google Shape;326;g3187f77b0a3_0_62"/>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7" name="Google Shape;327;g3187f77b0a3_0_62"/>
          <p:cNvSpPr/>
          <p:nvPr/>
        </p:nvSpPr>
        <p:spPr>
          <a:xfrm flipH="1">
            <a:off x="7976257" y="6115501"/>
            <a:ext cx="1494600" cy="7425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8" name="Google Shape;328;g3187f77b0a3_0_62"/>
          <p:cNvSpPr/>
          <p:nvPr/>
        </p:nvSpPr>
        <p:spPr>
          <a:xfrm flipH="1">
            <a:off x="7604183" y="6453143"/>
            <a:ext cx="814800" cy="4050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9" name="Google Shape;329;g3187f77b0a3_0_62"/>
          <p:cNvSpPr txBox="1"/>
          <p:nvPr/>
        </p:nvSpPr>
        <p:spPr>
          <a:xfrm>
            <a:off x="10219564" y="4202587"/>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330" name="Google Shape;330;g3187f77b0a3_0_62"/>
          <p:cNvSpPr txBox="1"/>
          <p:nvPr/>
        </p:nvSpPr>
        <p:spPr>
          <a:xfrm>
            <a:off x="10347214" y="5367550"/>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331" name="Google Shape;331;g3187f77b0a3_0_62"/>
          <p:cNvSpPr txBox="1"/>
          <p:nvPr/>
        </p:nvSpPr>
        <p:spPr>
          <a:xfrm>
            <a:off x="2777921" y="4998249"/>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DISTRACTOR</a:t>
            </a:r>
            <a:endParaRPr b="0" i="0" sz="1400" u="none" cap="none" strike="noStrike">
              <a:solidFill>
                <a:srgbClr val="000000"/>
              </a:solidFill>
              <a:latin typeface="Arial"/>
              <a:ea typeface="Arial"/>
              <a:cs typeface="Arial"/>
              <a:sym typeface="Arial"/>
            </a:endParaRPr>
          </a:p>
        </p:txBody>
      </p:sp>
      <p:sp>
        <p:nvSpPr>
          <p:cNvPr id="332" name="Google Shape;332;g3187f77b0a3_0_62"/>
          <p:cNvSpPr txBox="1"/>
          <p:nvPr/>
        </p:nvSpPr>
        <p:spPr>
          <a:xfrm>
            <a:off x="2686698" y="6115500"/>
            <a:ext cx="12063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CORRECTA</a:t>
            </a:r>
            <a:endParaRPr b="0" i="0" sz="1400" u="none" cap="none" strike="noStrike">
              <a:solidFill>
                <a:srgbClr val="000000"/>
              </a:solidFill>
              <a:latin typeface="Arial"/>
              <a:ea typeface="Arial"/>
              <a:cs typeface="Arial"/>
              <a:sym typeface="Arial"/>
            </a:endParaRPr>
          </a:p>
        </p:txBody>
      </p:sp>
      <p:sp>
        <p:nvSpPr>
          <p:cNvPr id="333" name="Google Shape;333;g3187f77b0a3_0_62"/>
          <p:cNvSpPr txBox="1"/>
          <p:nvPr/>
        </p:nvSpPr>
        <p:spPr>
          <a:xfrm>
            <a:off x="751800" y="1201075"/>
            <a:ext cx="10688400" cy="34779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s-CL" sz="2400">
                <a:solidFill>
                  <a:schemeClr val="dk1"/>
                </a:solidFill>
                <a:latin typeface="Calibri"/>
                <a:ea typeface="Calibri"/>
                <a:cs typeface="Calibri"/>
                <a:sym typeface="Calibri"/>
              </a:rPr>
              <a:t>Luego solicita a un estudiante que describa cómo es el comportamiento de las precipitaciones. Este señala que </a:t>
            </a:r>
            <a:r>
              <a:rPr b="1" lang="es-CL" sz="2400">
                <a:solidFill>
                  <a:schemeClr val="dk1"/>
                </a:solidFill>
                <a:latin typeface="Calibri"/>
                <a:ea typeface="Calibri"/>
                <a:cs typeface="Calibri"/>
                <a:sym typeface="Calibri"/>
              </a:rPr>
              <a:t>las lluvias son pocas, parejas y similares en el año</a:t>
            </a:r>
            <a:r>
              <a:rPr lang="es-CL" sz="2400">
                <a:solidFill>
                  <a:schemeClr val="dk1"/>
                </a:solidFill>
                <a:latin typeface="Calibri"/>
                <a:ea typeface="Calibri"/>
                <a:cs typeface="Calibri"/>
                <a:sym typeface="Calibri"/>
              </a:rPr>
              <a:t>; el profesor dice: “fijémonos bien en la imagen, miren nuevamente y con más atención el climograma”.</a:t>
            </a:r>
            <a:endParaRPr sz="24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s-CL" sz="2400">
                <a:solidFill>
                  <a:schemeClr val="dk1"/>
                </a:solidFill>
                <a:latin typeface="Calibri"/>
                <a:ea typeface="Calibri"/>
                <a:cs typeface="Calibri"/>
                <a:sym typeface="Calibri"/>
              </a:rPr>
              <a:t>¿Qué error presente en la respuesta del estudiante es el de mayor relevancia para la comprensión del climograma?</a:t>
            </a:r>
            <a:endParaRPr sz="24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400">
              <a:solidFill>
                <a:schemeClr val="dk1"/>
              </a:solidFill>
              <a:latin typeface="Calibri"/>
              <a:ea typeface="Calibri"/>
              <a:cs typeface="Calibri"/>
              <a:sym typeface="Calibri"/>
            </a:endParaRPr>
          </a:p>
          <a:p>
            <a:pPr indent="-381000" lvl="0" marL="457200" marR="0" rtl="0" algn="just">
              <a:lnSpc>
                <a:spcPct val="100000"/>
              </a:lnSpc>
              <a:spcBef>
                <a:spcPts val="0"/>
              </a:spcBef>
              <a:spcAft>
                <a:spcPts val="0"/>
              </a:spcAft>
              <a:buClr>
                <a:schemeClr val="dk1"/>
              </a:buClr>
              <a:buSzPts val="2400"/>
              <a:buFont typeface="Calibri"/>
              <a:buAutoNum type="alphaLcPeriod"/>
            </a:pPr>
            <a:r>
              <a:rPr lang="es-CL" sz="2400">
                <a:solidFill>
                  <a:schemeClr val="dk1"/>
                </a:solidFill>
                <a:latin typeface="Calibri"/>
                <a:ea typeface="Calibri"/>
                <a:cs typeface="Calibri"/>
                <a:sym typeface="Calibri"/>
              </a:rPr>
              <a:t>Confundir las unidades de medida representadas por la línea del gráfico</a:t>
            </a:r>
            <a:endParaRPr sz="2400">
              <a:solidFill>
                <a:schemeClr val="dk1"/>
              </a:solidFill>
              <a:latin typeface="Calibri"/>
              <a:ea typeface="Calibri"/>
              <a:cs typeface="Calibri"/>
              <a:sym typeface="Calibri"/>
            </a:endParaRPr>
          </a:p>
          <a:p>
            <a:pPr indent="-381000" lvl="0" marL="457200" marR="0" rtl="0" algn="just">
              <a:lnSpc>
                <a:spcPct val="100000"/>
              </a:lnSpc>
              <a:spcBef>
                <a:spcPts val="0"/>
              </a:spcBef>
              <a:spcAft>
                <a:spcPts val="0"/>
              </a:spcAft>
              <a:buClr>
                <a:schemeClr val="dk1"/>
              </a:buClr>
              <a:buSzPts val="2400"/>
              <a:buFont typeface="Calibri"/>
              <a:buAutoNum type="alphaLcPeriod"/>
            </a:pPr>
            <a:r>
              <a:rPr lang="es-CL" sz="2400">
                <a:solidFill>
                  <a:schemeClr val="dk1"/>
                </a:solidFill>
                <a:latin typeface="Calibri"/>
                <a:ea typeface="Calibri"/>
                <a:cs typeface="Calibri"/>
                <a:sym typeface="Calibri"/>
              </a:rPr>
              <a:t>Establecer que la línea del gráfico representa el volumen de precipitaciones mensuales</a:t>
            </a:r>
            <a:endParaRPr sz="2400">
              <a:solidFill>
                <a:schemeClr val="dk1"/>
              </a:solidFill>
              <a:latin typeface="Calibri"/>
              <a:ea typeface="Calibri"/>
              <a:cs typeface="Calibri"/>
              <a:sym typeface="Calibri"/>
            </a:endParaRPr>
          </a:p>
          <a:p>
            <a:pPr indent="-381000" lvl="0" marL="457200" marR="0" rtl="0" algn="just">
              <a:lnSpc>
                <a:spcPct val="100000"/>
              </a:lnSpc>
              <a:spcBef>
                <a:spcPts val="0"/>
              </a:spcBef>
              <a:spcAft>
                <a:spcPts val="0"/>
              </a:spcAft>
              <a:buClr>
                <a:schemeClr val="dk1"/>
              </a:buClr>
              <a:buSzPts val="2400"/>
              <a:buFont typeface="Calibri"/>
              <a:buAutoNum type="alphaLcPeriod"/>
            </a:pPr>
            <a:r>
              <a:rPr lang="es-CL" sz="2400">
                <a:solidFill>
                  <a:schemeClr val="dk1"/>
                </a:solidFill>
                <a:latin typeface="Calibri"/>
                <a:ea typeface="Calibri"/>
                <a:cs typeface="Calibri"/>
                <a:sym typeface="Calibri"/>
              </a:rPr>
              <a:t>Interpretar los datos del gráfico minimizando la importancia de la escala</a:t>
            </a:r>
            <a:endParaRPr sz="2400">
              <a:solidFill>
                <a:schemeClr val="dk1"/>
              </a:solidFill>
              <a:latin typeface="Calibri"/>
              <a:ea typeface="Calibri"/>
              <a:cs typeface="Calibri"/>
              <a:sym typeface="Calibri"/>
            </a:endParaRPr>
          </a:p>
          <a:p>
            <a:pPr indent="-381000" lvl="0" marL="457200" marR="0" rtl="0" algn="just">
              <a:lnSpc>
                <a:spcPct val="100000"/>
              </a:lnSpc>
              <a:spcBef>
                <a:spcPts val="0"/>
              </a:spcBef>
              <a:spcAft>
                <a:spcPts val="0"/>
              </a:spcAft>
              <a:buClr>
                <a:schemeClr val="dk1"/>
              </a:buClr>
              <a:buSzPts val="2400"/>
              <a:buFont typeface="Calibri"/>
              <a:buAutoNum type="alphaLcPeriod"/>
            </a:pPr>
            <a:r>
              <a:rPr lang="es-CL" sz="2400">
                <a:solidFill>
                  <a:schemeClr val="dk1"/>
                </a:solidFill>
                <a:latin typeface="Calibri"/>
                <a:ea typeface="Calibri"/>
                <a:cs typeface="Calibri"/>
                <a:sym typeface="Calibri"/>
              </a:rPr>
              <a:t>Leer los valores de la línea del gráfico como los promedios de las precipitaciones mensuales</a:t>
            </a:r>
            <a:endParaRPr sz="24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0" name="Shape 90"/>
        <p:cNvGrpSpPr/>
        <p:nvPr/>
      </p:nvGrpSpPr>
      <p:grpSpPr>
        <a:xfrm>
          <a:off x="0" y="0"/>
          <a:ext cx="0" cy="0"/>
          <a:chOff x="0" y="0"/>
          <a:chExt cx="0" cy="0"/>
        </a:xfrm>
      </p:grpSpPr>
      <p:sp>
        <p:nvSpPr>
          <p:cNvPr id="91" name="Google Shape;91;p2"/>
          <p:cNvSpPr txBox="1"/>
          <p:nvPr>
            <p:ph type="title"/>
          </p:nvPr>
        </p:nvSpPr>
        <p:spPr>
          <a:xfrm>
            <a:off x="971203" y="177338"/>
            <a:ext cx="10515600" cy="504306"/>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9CCCE4"/>
              </a:buClr>
              <a:buSzPct val="100000"/>
              <a:buFont typeface="Calibri"/>
              <a:buNone/>
            </a:pPr>
            <a:r>
              <a:rPr b="1" lang="es-CL" sz="3500">
                <a:solidFill>
                  <a:srgbClr val="9CCCE4"/>
                </a:solidFill>
                <a:latin typeface="Calibri"/>
                <a:ea typeface="Calibri"/>
                <a:cs typeface="Calibri"/>
                <a:sym typeface="Calibri"/>
              </a:rPr>
              <a:t>CRONOGRAMA</a:t>
            </a:r>
            <a:endParaRPr/>
          </a:p>
        </p:txBody>
      </p:sp>
      <p:graphicFrame>
        <p:nvGraphicFramePr>
          <p:cNvPr id="92" name="Google Shape;92;p2"/>
          <p:cNvGraphicFramePr/>
          <p:nvPr/>
        </p:nvGraphicFramePr>
        <p:xfrm>
          <a:off x="465332" y="991694"/>
          <a:ext cx="3000000" cy="3000000"/>
        </p:xfrm>
        <a:graphic>
          <a:graphicData uri="http://schemas.openxmlformats.org/drawingml/2006/table">
            <a:tbl>
              <a:tblPr bandRow="1" firstRow="1">
                <a:noFill/>
                <a:tableStyleId>{6151E114-607B-43AF-B85C-BD5BE67F4AFC}</a:tableStyleId>
              </a:tblPr>
              <a:tblGrid>
                <a:gridCol w="1368100"/>
                <a:gridCol w="1295400"/>
                <a:gridCol w="6628000"/>
              </a:tblGrid>
              <a:tr h="288075">
                <a:tc>
                  <a:txBody>
                    <a:bodyPr/>
                    <a:lstStyle/>
                    <a:p>
                      <a:pPr indent="0" lvl="0" marL="0" marR="0" rtl="0" algn="ctr">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N° de sesión </a:t>
                      </a:r>
                      <a:endParaRPr sz="1600" u="none" cap="none" strike="noStrike">
                        <a:solidFill>
                          <a:srgbClr val="002060"/>
                        </a:solidFill>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Fecha </a:t>
                      </a:r>
                      <a:endParaRPr sz="1600" u="none" cap="none" strike="noStrike">
                        <a:solidFill>
                          <a:srgbClr val="002060"/>
                        </a:solidFill>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Contenido</a:t>
                      </a:r>
                      <a:endParaRPr sz="1600" u="none" cap="none" strike="noStrike">
                        <a:solidFill>
                          <a:srgbClr val="002060"/>
                        </a:solidFill>
                        <a:latin typeface="Calibri"/>
                        <a:ea typeface="Calibri"/>
                        <a:cs typeface="Calibri"/>
                        <a:sym typeface="Calibri"/>
                      </a:endParaRPr>
                    </a:p>
                  </a:txBody>
                  <a:tcPr marT="45725" marB="45725" marR="91450" marL="91450"/>
                </a:tc>
              </a:tr>
              <a:tr h="1545125">
                <a:tc>
                  <a:txBody>
                    <a:bodyPr/>
                    <a:lstStyle/>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Sesión 1</a:t>
                      </a:r>
                      <a:endParaRPr sz="1600" u="none" cap="none" strike="noStrike">
                        <a:solidFill>
                          <a:srgbClr val="002060"/>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5/11/2024</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Bienvenida</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Presentación del curso</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Modalidad de trabajo</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¿Qué es la prueba de conocimientos específicos?</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Análisis y diagnóstico con el temario para reconocer fortalezas y debilidades</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Ensayo N°1</a:t>
                      </a:r>
                      <a:endParaRPr sz="1600" u="none" cap="none" strike="noStrike">
                        <a:solidFill>
                          <a:srgbClr val="002060"/>
                        </a:solidFill>
                        <a:latin typeface="Calibri"/>
                        <a:ea typeface="Calibri"/>
                        <a:cs typeface="Calibri"/>
                        <a:sym typeface="Calibri"/>
                      </a:endParaRPr>
                    </a:p>
                  </a:txBody>
                  <a:tcPr marT="45725" marB="45725" marR="91450" marL="91450"/>
                </a:tc>
              </a:tr>
              <a:tr h="1293025">
                <a:tc>
                  <a:txBody>
                    <a:bodyPr/>
                    <a:lstStyle/>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Sesión 2</a:t>
                      </a:r>
                      <a:endParaRPr sz="1600" u="none" cap="none" strike="noStrike">
                        <a:solidFill>
                          <a:srgbClr val="002060"/>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12/11/2024</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Revisión de resultados del Ensayo N°1 y retroalimentación colectiva</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Análisis detallado de los contenidos más descendidos.</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Revisión de bibliografía y recursos disponibles</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Plenario para dudas y comentarios</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Ensayo N°2</a:t>
                      </a:r>
                      <a:endParaRPr sz="1600" u="none" cap="none" strike="noStrike">
                        <a:solidFill>
                          <a:srgbClr val="002060"/>
                        </a:solidFill>
                        <a:latin typeface="Calibri"/>
                        <a:ea typeface="Calibri"/>
                        <a:cs typeface="Calibri"/>
                        <a:sym typeface="Calibri"/>
                      </a:endParaRPr>
                    </a:p>
                  </a:txBody>
                  <a:tcPr marT="45725" marB="45725" marR="91450" marL="91450"/>
                </a:tc>
              </a:tr>
              <a:tr h="707100">
                <a:tc>
                  <a:txBody>
                    <a:bodyPr/>
                    <a:lstStyle/>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Sesión 3</a:t>
                      </a:r>
                      <a:endParaRPr sz="1600" u="none" cap="none" strike="noStrike">
                        <a:solidFill>
                          <a:srgbClr val="002060"/>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19/11/2024</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Retroalimentación del Ensayo N°2</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Plenario para dudas y comentarios</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Ensayo N°3</a:t>
                      </a:r>
                      <a:endParaRPr sz="1600" u="none" cap="none" strike="noStrike">
                        <a:solidFill>
                          <a:srgbClr val="002060"/>
                        </a:solidFill>
                        <a:latin typeface="Calibri"/>
                        <a:ea typeface="Calibri"/>
                        <a:cs typeface="Calibri"/>
                        <a:sym typeface="Calibri"/>
                      </a:endParaRPr>
                    </a:p>
                  </a:txBody>
                  <a:tcPr marT="45725" marB="45725" marR="91450" marL="91450"/>
                </a:tc>
              </a:tr>
              <a:tr h="707100">
                <a:tc>
                  <a:txBody>
                    <a:bodyPr/>
                    <a:lstStyle/>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Sesión 4</a:t>
                      </a:r>
                      <a:endParaRPr sz="1600" u="none" cap="none" strike="noStrike">
                        <a:solidFill>
                          <a:srgbClr val="002060"/>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26/11/2024</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Retroalimentación del Ensayo N°3</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Plenario para dudas y comentarios</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Ensayo N°4</a:t>
                      </a:r>
                      <a:endParaRPr sz="1600" u="none" cap="none" strike="noStrike">
                        <a:solidFill>
                          <a:srgbClr val="002060"/>
                        </a:solidFill>
                        <a:latin typeface="Calibri"/>
                        <a:ea typeface="Calibri"/>
                        <a:cs typeface="Calibri"/>
                        <a:sym typeface="Calibri"/>
                      </a:endParaRPr>
                    </a:p>
                  </a:txBody>
                  <a:tcPr marT="45725" marB="45725" marR="91450" marL="91450"/>
                </a:tc>
              </a:tr>
              <a:tr h="707100">
                <a:tc>
                  <a:txBody>
                    <a:bodyPr/>
                    <a:lstStyle/>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Sesión 5</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3/12/2024</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Retroalimentación del Ensayo N°4</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Plenario para dudas y comentarios</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rgbClr val="002060"/>
                          </a:solidFill>
                          <a:latin typeface="Calibri"/>
                          <a:ea typeface="Calibri"/>
                          <a:cs typeface="Calibri"/>
                          <a:sym typeface="Calibri"/>
                        </a:rPr>
                        <a:t>Encuesta de satisfacción</a:t>
                      </a:r>
                      <a:endParaRPr sz="1400" u="none" cap="none" strike="noStrike"/>
                    </a:p>
                  </a:txBody>
                  <a:tcPr marT="45725" marB="45725" marR="91450" marL="91450"/>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7" name="Shape 337"/>
        <p:cNvGrpSpPr/>
        <p:nvPr/>
      </p:nvGrpSpPr>
      <p:grpSpPr>
        <a:xfrm>
          <a:off x="0" y="0"/>
          <a:ext cx="0" cy="0"/>
          <a:chOff x="0" y="0"/>
          <a:chExt cx="0" cy="0"/>
        </a:xfrm>
      </p:grpSpPr>
      <p:sp>
        <p:nvSpPr>
          <p:cNvPr id="338" name="Google Shape;338;g3187f77b0a3_0_77"/>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39" name="Google Shape;339;g3187f77b0a3_0_77"/>
          <p:cNvPicPr preferRelativeResize="0"/>
          <p:nvPr/>
        </p:nvPicPr>
        <p:blipFill>
          <a:blip r:embed="rId3">
            <a:alphaModFix/>
          </a:blip>
          <a:stretch>
            <a:fillRect/>
          </a:stretch>
        </p:blipFill>
        <p:spPr>
          <a:xfrm>
            <a:off x="908388" y="440612"/>
            <a:ext cx="10375225" cy="5976775"/>
          </a:xfrm>
          <a:prstGeom prst="rect">
            <a:avLst/>
          </a:prstGeom>
          <a:noFill/>
          <a:ln>
            <a:noFill/>
          </a:ln>
        </p:spPr>
      </p:pic>
      <p:sp>
        <p:nvSpPr>
          <p:cNvPr id="340" name="Google Shape;340;g3187f77b0a3_0_77"/>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1" name="Google Shape;341;g3187f77b0a3_0_77"/>
          <p:cNvSpPr/>
          <p:nvPr/>
        </p:nvSpPr>
        <p:spPr>
          <a:xfrm flipH="1" rot="-2700000">
            <a:off x="891672" y="422133"/>
            <a:ext cx="645306" cy="645306"/>
          </a:xfrm>
          <a:prstGeom prst="rect">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2" name="Google Shape;342;g3187f77b0a3_0_77"/>
          <p:cNvSpPr/>
          <p:nvPr/>
        </p:nvSpPr>
        <p:spPr>
          <a:xfrm flipH="1" rot="-2700000">
            <a:off x="10043564" y="655106"/>
            <a:ext cx="687308" cy="687308"/>
          </a:xfrm>
          <a:prstGeom prst="rect">
            <a:avLst/>
          </a:pr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3" name="Google Shape;343;g3187f77b0a3_0_77"/>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4" name="Google Shape;344;g3187f77b0a3_0_77"/>
          <p:cNvSpPr/>
          <p:nvPr/>
        </p:nvSpPr>
        <p:spPr>
          <a:xfrm flipH="1">
            <a:off x="7976257" y="6115501"/>
            <a:ext cx="1494600" cy="7425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5" name="Google Shape;345;g3187f77b0a3_0_77"/>
          <p:cNvSpPr/>
          <p:nvPr/>
        </p:nvSpPr>
        <p:spPr>
          <a:xfrm flipH="1">
            <a:off x="7604183" y="6453143"/>
            <a:ext cx="814800" cy="4050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6" name="Google Shape;346;g3187f77b0a3_0_77"/>
          <p:cNvSpPr txBox="1"/>
          <p:nvPr/>
        </p:nvSpPr>
        <p:spPr>
          <a:xfrm>
            <a:off x="5626339" y="5577237"/>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347" name="Google Shape;347;g3187f77b0a3_0_77"/>
          <p:cNvSpPr txBox="1"/>
          <p:nvPr/>
        </p:nvSpPr>
        <p:spPr>
          <a:xfrm>
            <a:off x="7604164" y="6115500"/>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348" name="Google Shape;348;g3187f77b0a3_0_77"/>
          <p:cNvSpPr txBox="1"/>
          <p:nvPr/>
        </p:nvSpPr>
        <p:spPr>
          <a:xfrm>
            <a:off x="6428346" y="4724674"/>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DISTRACTOR</a:t>
            </a:r>
            <a:endParaRPr b="0" i="0" sz="1400" u="none" cap="none" strike="noStrike">
              <a:solidFill>
                <a:srgbClr val="000000"/>
              </a:solidFill>
              <a:latin typeface="Arial"/>
              <a:ea typeface="Arial"/>
              <a:cs typeface="Arial"/>
              <a:sym typeface="Arial"/>
            </a:endParaRPr>
          </a:p>
        </p:txBody>
      </p:sp>
      <p:sp>
        <p:nvSpPr>
          <p:cNvPr id="349" name="Google Shape;349;g3187f77b0a3_0_77"/>
          <p:cNvSpPr txBox="1"/>
          <p:nvPr/>
        </p:nvSpPr>
        <p:spPr>
          <a:xfrm>
            <a:off x="8120398" y="5207925"/>
            <a:ext cx="12063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CORRECTA</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3" name="Shape 353"/>
        <p:cNvGrpSpPr/>
        <p:nvPr/>
      </p:nvGrpSpPr>
      <p:grpSpPr>
        <a:xfrm>
          <a:off x="0" y="0"/>
          <a:ext cx="0" cy="0"/>
          <a:chOff x="0" y="0"/>
          <a:chExt cx="0" cy="0"/>
        </a:xfrm>
      </p:grpSpPr>
      <p:sp>
        <p:nvSpPr>
          <p:cNvPr id="354" name="Google Shape;354;g3187f77b0a3_0_93"/>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5" name="Google Shape;355;g3187f77b0a3_0_93"/>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6" name="Google Shape;356;g3187f77b0a3_0_93"/>
          <p:cNvSpPr/>
          <p:nvPr/>
        </p:nvSpPr>
        <p:spPr>
          <a:xfrm flipH="1" rot="-2700000">
            <a:off x="891672" y="422133"/>
            <a:ext cx="645306" cy="645306"/>
          </a:xfrm>
          <a:prstGeom prst="rect">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7" name="Google Shape;357;g3187f77b0a3_0_93"/>
          <p:cNvSpPr/>
          <p:nvPr/>
        </p:nvSpPr>
        <p:spPr>
          <a:xfrm flipH="1" rot="-2700000">
            <a:off x="10043564" y="655106"/>
            <a:ext cx="687308" cy="687308"/>
          </a:xfrm>
          <a:prstGeom prst="rect">
            <a:avLst/>
          </a:pr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8" name="Google Shape;358;g3187f77b0a3_0_93"/>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9" name="Google Shape;359;g3187f77b0a3_0_93"/>
          <p:cNvSpPr/>
          <p:nvPr/>
        </p:nvSpPr>
        <p:spPr>
          <a:xfrm flipH="1">
            <a:off x="7976257" y="6115501"/>
            <a:ext cx="1494600" cy="7425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0" name="Google Shape;360;g3187f77b0a3_0_93"/>
          <p:cNvSpPr/>
          <p:nvPr/>
        </p:nvSpPr>
        <p:spPr>
          <a:xfrm flipH="1">
            <a:off x="7604183" y="6453143"/>
            <a:ext cx="814800" cy="4050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61" name="Google Shape;361;g3187f77b0a3_0_93"/>
          <p:cNvPicPr preferRelativeResize="0"/>
          <p:nvPr/>
        </p:nvPicPr>
        <p:blipFill>
          <a:blip r:embed="rId3">
            <a:alphaModFix/>
          </a:blip>
          <a:stretch>
            <a:fillRect/>
          </a:stretch>
        </p:blipFill>
        <p:spPr>
          <a:xfrm>
            <a:off x="6217688" y="1380086"/>
            <a:ext cx="5704825" cy="4097824"/>
          </a:xfrm>
          <a:prstGeom prst="rect">
            <a:avLst/>
          </a:prstGeom>
          <a:noFill/>
          <a:ln>
            <a:noFill/>
          </a:ln>
        </p:spPr>
      </p:pic>
      <p:sp>
        <p:nvSpPr>
          <p:cNvPr id="362" name="Google Shape;362;g3187f77b0a3_0_93"/>
          <p:cNvSpPr txBox="1"/>
          <p:nvPr/>
        </p:nvSpPr>
        <p:spPr>
          <a:xfrm>
            <a:off x="310050" y="711350"/>
            <a:ext cx="5561100" cy="42960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s-CL" sz="1800">
                <a:solidFill>
                  <a:schemeClr val="dk1"/>
                </a:solidFill>
                <a:latin typeface="Calibri"/>
                <a:ea typeface="Calibri"/>
                <a:cs typeface="Calibri"/>
                <a:sym typeface="Calibri"/>
              </a:rPr>
              <a:t>Durante una clase de la unidad “La diversidad geográfica de Chile”, un docente está trabajando con sus estudiantes de 6° básico la </a:t>
            </a:r>
            <a:r>
              <a:rPr b="1" lang="es-CL" sz="1800">
                <a:solidFill>
                  <a:schemeClr val="dk1"/>
                </a:solidFill>
                <a:latin typeface="Calibri"/>
                <a:ea typeface="Calibri"/>
                <a:cs typeface="Calibri"/>
                <a:sym typeface="Calibri"/>
              </a:rPr>
              <a:t>identificación de las zonas naturales de Chile</a:t>
            </a:r>
            <a:r>
              <a:rPr lang="es-CL" sz="1800">
                <a:solidFill>
                  <a:schemeClr val="dk1"/>
                </a:solidFill>
                <a:latin typeface="Calibri"/>
                <a:ea typeface="Calibri"/>
                <a:cs typeface="Calibri"/>
                <a:sym typeface="Calibri"/>
              </a:rPr>
              <a:t>. Para ello les entrega una guía con diferentes imágenes y solicita que </a:t>
            </a:r>
            <a:r>
              <a:rPr b="1" lang="es-CL" sz="1800">
                <a:solidFill>
                  <a:schemeClr val="dk1"/>
                </a:solidFill>
                <a:latin typeface="Calibri"/>
                <a:ea typeface="Calibri"/>
                <a:cs typeface="Calibri"/>
                <a:sym typeface="Calibri"/>
              </a:rPr>
              <a:t>identifiquen zonas áridas</a:t>
            </a:r>
            <a:r>
              <a:rPr lang="es-CL" sz="1800">
                <a:solidFill>
                  <a:schemeClr val="dk1"/>
                </a:solidFill>
                <a:latin typeface="Calibri"/>
                <a:ea typeface="Calibri"/>
                <a:cs typeface="Calibri"/>
                <a:sym typeface="Calibri"/>
              </a:rPr>
              <a:t>. En el desarrollo de la clase, detecta que la mayoría de los estudiantes reconoce sólo una de ellas.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s-CL" sz="1800">
                <a:solidFill>
                  <a:schemeClr val="dk1"/>
                </a:solidFill>
                <a:latin typeface="Calibri"/>
                <a:ea typeface="Calibri"/>
                <a:cs typeface="Calibri"/>
                <a:sym typeface="Calibri"/>
              </a:rPr>
              <a:t>Entonces, el docente consideró necesario detener el ejercicio para </a:t>
            </a:r>
            <a:r>
              <a:rPr b="1" lang="es-CL" sz="1800">
                <a:solidFill>
                  <a:schemeClr val="dk1"/>
                </a:solidFill>
                <a:latin typeface="Calibri"/>
                <a:ea typeface="Calibri"/>
                <a:cs typeface="Calibri"/>
                <a:sym typeface="Calibri"/>
              </a:rPr>
              <a:t>explicar el concepto de aridez</a:t>
            </a:r>
            <a:r>
              <a:rPr lang="es-CL" sz="1800">
                <a:solidFill>
                  <a:schemeClr val="dk1"/>
                </a:solidFill>
                <a:latin typeface="Calibri"/>
                <a:ea typeface="Calibri"/>
                <a:cs typeface="Calibri"/>
                <a:sym typeface="Calibri"/>
              </a:rPr>
              <a:t>, ya que los estudiantes tenían una comprensión parcial de él.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s-CL" sz="1800">
                <a:solidFill>
                  <a:schemeClr val="dk1"/>
                </a:solidFill>
                <a:latin typeface="Calibri"/>
                <a:ea typeface="Calibri"/>
                <a:cs typeface="Calibri"/>
                <a:sym typeface="Calibri"/>
              </a:rPr>
              <a:t>¿Cuál de las siguientes preguntas permitiría a los estudiantes comprender el concepto de aridez?</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342900" lvl="0" marL="457200" marR="0" rtl="0" algn="just">
              <a:lnSpc>
                <a:spcPct val="100000"/>
              </a:lnSpc>
              <a:spcBef>
                <a:spcPts val="0"/>
              </a:spcBef>
              <a:spcAft>
                <a:spcPts val="0"/>
              </a:spcAft>
              <a:buClr>
                <a:schemeClr val="dk1"/>
              </a:buClr>
              <a:buSzPts val="1800"/>
              <a:buFont typeface="Calibri"/>
              <a:buAutoNum type="alphaLcPeriod"/>
            </a:pPr>
            <a:r>
              <a:rPr lang="es-CL" sz="1800">
                <a:solidFill>
                  <a:schemeClr val="dk1"/>
                </a:solidFill>
                <a:latin typeface="Calibri"/>
                <a:ea typeface="Calibri"/>
                <a:cs typeface="Calibri"/>
                <a:sym typeface="Calibri"/>
              </a:rPr>
              <a:t>¿A qué zona natural pertenecen estos paisajes?</a:t>
            </a:r>
            <a:endParaRPr sz="1800">
              <a:solidFill>
                <a:schemeClr val="dk1"/>
              </a:solidFill>
              <a:latin typeface="Calibri"/>
              <a:ea typeface="Calibri"/>
              <a:cs typeface="Calibri"/>
              <a:sym typeface="Calibri"/>
            </a:endParaRPr>
          </a:p>
          <a:p>
            <a:pPr indent="-342900" lvl="0" marL="457200" marR="0" rtl="0" algn="just">
              <a:lnSpc>
                <a:spcPct val="100000"/>
              </a:lnSpc>
              <a:spcBef>
                <a:spcPts val="0"/>
              </a:spcBef>
              <a:spcAft>
                <a:spcPts val="0"/>
              </a:spcAft>
              <a:buClr>
                <a:schemeClr val="dk1"/>
              </a:buClr>
              <a:buSzPts val="1800"/>
              <a:buFont typeface="Calibri"/>
              <a:buAutoNum type="alphaLcPeriod"/>
            </a:pPr>
            <a:r>
              <a:rPr lang="es-CL" sz="1800">
                <a:solidFill>
                  <a:schemeClr val="dk1"/>
                </a:solidFill>
                <a:latin typeface="Calibri"/>
                <a:ea typeface="Calibri"/>
                <a:cs typeface="Calibri"/>
                <a:sym typeface="Calibri"/>
              </a:rPr>
              <a:t>¿Qué macroforma del relieve predomina en cada uno de estos paisajes?</a:t>
            </a:r>
            <a:endParaRPr sz="1800">
              <a:solidFill>
                <a:schemeClr val="dk1"/>
              </a:solidFill>
              <a:latin typeface="Calibri"/>
              <a:ea typeface="Calibri"/>
              <a:cs typeface="Calibri"/>
              <a:sym typeface="Calibri"/>
            </a:endParaRPr>
          </a:p>
          <a:p>
            <a:pPr indent="-342900" lvl="0" marL="457200" marR="0" rtl="0" algn="just">
              <a:lnSpc>
                <a:spcPct val="100000"/>
              </a:lnSpc>
              <a:spcBef>
                <a:spcPts val="0"/>
              </a:spcBef>
              <a:spcAft>
                <a:spcPts val="0"/>
              </a:spcAft>
              <a:buClr>
                <a:schemeClr val="dk1"/>
              </a:buClr>
              <a:buSzPts val="1800"/>
              <a:buFont typeface="Calibri"/>
              <a:buAutoNum type="alphaLcPeriod"/>
            </a:pPr>
            <a:r>
              <a:rPr lang="es-CL" sz="1800">
                <a:solidFill>
                  <a:schemeClr val="dk1"/>
                </a:solidFill>
                <a:latin typeface="Calibri"/>
                <a:ea typeface="Calibri"/>
                <a:cs typeface="Calibri"/>
                <a:sym typeface="Calibri"/>
              </a:rPr>
              <a:t>¿En cuál de estos paisajes hay menos precipitaciones?</a:t>
            </a:r>
            <a:endParaRPr sz="1800">
              <a:solidFill>
                <a:schemeClr val="dk1"/>
              </a:solidFill>
              <a:latin typeface="Calibri"/>
              <a:ea typeface="Calibri"/>
              <a:cs typeface="Calibri"/>
              <a:sym typeface="Calibri"/>
            </a:endParaRPr>
          </a:p>
          <a:p>
            <a:pPr indent="-342900" lvl="0" marL="457200" marR="0" rtl="0" algn="just">
              <a:lnSpc>
                <a:spcPct val="100000"/>
              </a:lnSpc>
              <a:spcBef>
                <a:spcPts val="0"/>
              </a:spcBef>
              <a:spcAft>
                <a:spcPts val="0"/>
              </a:spcAft>
              <a:buClr>
                <a:schemeClr val="dk1"/>
              </a:buClr>
              <a:buSzPts val="1800"/>
              <a:buFont typeface="Calibri"/>
              <a:buAutoNum type="alphaLcPeriod"/>
            </a:pPr>
            <a:r>
              <a:rPr lang="es-CL" sz="1800">
                <a:solidFill>
                  <a:schemeClr val="dk1"/>
                </a:solidFill>
                <a:latin typeface="Calibri"/>
                <a:ea typeface="Calibri"/>
                <a:cs typeface="Calibri"/>
                <a:sym typeface="Calibri"/>
              </a:rPr>
              <a:t>¿En qué paisajes no hay vegetación?  </a:t>
            </a:r>
            <a:endParaRPr sz="1800">
              <a:solidFill>
                <a:schemeClr val="dk1"/>
              </a:solidFill>
              <a:latin typeface="Calibri"/>
              <a:ea typeface="Calibri"/>
              <a:cs typeface="Calibri"/>
              <a:sym typeface="Calibri"/>
            </a:endParaRPr>
          </a:p>
        </p:txBody>
      </p:sp>
      <p:sp>
        <p:nvSpPr>
          <p:cNvPr id="363" name="Google Shape;363;g3187f77b0a3_0_93"/>
          <p:cNvSpPr txBox="1"/>
          <p:nvPr/>
        </p:nvSpPr>
        <p:spPr>
          <a:xfrm>
            <a:off x="5388139" y="486591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364" name="Google Shape;364;g3187f77b0a3_0_93"/>
          <p:cNvSpPr txBox="1"/>
          <p:nvPr/>
        </p:nvSpPr>
        <p:spPr>
          <a:xfrm>
            <a:off x="5871139" y="532836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365" name="Google Shape;365;g3187f77b0a3_0_93"/>
          <p:cNvSpPr txBox="1"/>
          <p:nvPr/>
        </p:nvSpPr>
        <p:spPr>
          <a:xfrm>
            <a:off x="5871146" y="5790799"/>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DISTRACTOR</a:t>
            </a:r>
            <a:endParaRPr b="0" i="0" sz="1400" u="none" cap="none" strike="noStrike">
              <a:solidFill>
                <a:srgbClr val="000000"/>
              </a:solidFill>
              <a:latin typeface="Arial"/>
              <a:ea typeface="Arial"/>
              <a:cs typeface="Arial"/>
              <a:sym typeface="Arial"/>
            </a:endParaRPr>
          </a:p>
        </p:txBody>
      </p:sp>
      <p:sp>
        <p:nvSpPr>
          <p:cNvPr id="366" name="Google Shape;366;g3187f77b0a3_0_93"/>
          <p:cNvSpPr txBox="1"/>
          <p:nvPr/>
        </p:nvSpPr>
        <p:spPr>
          <a:xfrm>
            <a:off x="4399573" y="6302100"/>
            <a:ext cx="12063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CORRECTA</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0" name="Shape 370"/>
        <p:cNvGrpSpPr/>
        <p:nvPr/>
      </p:nvGrpSpPr>
      <p:grpSpPr>
        <a:xfrm>
          <a:off x="0" y="0"/>
          <a:ext cx="0" cy="0"/>
          <a:chOff x="0" y="0"/>
          <a:chExt cx="0" cy="0"/>
        </a:xfrm>
      </p:grpSpPr>
      <p:sp>
        <p:nvSpPr>
          <p:cNvPr id="371" name="Google Shape;371;g319773b669a_0_5"/>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2" name="Google Shape;372;g319773b669a_0_5"/>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3" name="Google Shape;373;g319773b669a_0_5"/>
          <p:cNvSpPr/>
          <p:nvPr/>
        </p:nvSpPr>
        <p:spPr>
          <a:xfrm flipH="1" rot="-2700000">
            <a:off x="891672" y="422133"/>
            <a:ext cx="645306" cy="645306"/>
          </a:xfrm>
          <a:prstGeom prst="rect">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4" name="Google Shape;374;g319773b669a_0_5"/>
          <p:cNvSpPr/>
          <p:nvPr/>
        </p:nvSpPr>
        <p:spPr>
          <a:xfrm flipH="1" rot="-2700000">
            <a:off x="10043564" y="655106"/>
            <a:ext cx="687308" cy="687308"/>
          </a:xfrm>
          <a:prstGeom prst="rect">
            <a:avLst/>
          </a:pr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5" name="Google Shape;375;g319773b669a_0_5"/>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6" name="Google Shape;376;g319773b669a_0_5"/>
          <p:cNvSpPr/>
          <p:nvPr/>
        </p:nvSpPr>
        <p:spPr>
          <a:xfrm flipH="1">
            <a:off x="7976257" y="6115501"/>
            <a:ext cx="1494600" cy="7425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7" name="Google Shape;377;g319773b669a_0_5"/>
          <p:cNvSpPr/>
          <p:nvPr/>
        </p:nvSpPr>
        <p:spPr>
          <a:xfrm flipH="1">
            <a:off x="7604183" y="6453143"/>
            <a:ext cx="814800" cy="4050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8" name="Google Shape;378;g319773b669a_0_5"/>
          <p:cNvSpPr txBox="1"/>
          <p:nvPr/>
        </p:nvSpPr>
        <p:spPr>
          <a:xfrm>
            <a:off x="310050" y="711350"/>
            <a:ext cx="11053200" cy="3301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s-CL" sz="2300">
                <a:solidFill>
                  <a:schemeClr val="dk1"/>
                </a:solidFill>
                <a:latin typeface="Calibri"/>
                <a:ea typeface="Calibri"/>
                <a:cs typeface="Calibri"/>
                <a:sym typeface="Calibri"/>
              </a:rPr>
              <a:t>Un docente se encuentra diseñando una clase para la unidad “Diversidad geográfica de Chile: principales rasgos físicos y recursos de las distintas zonas naturales del país”, destinada a que sus estudiantes de 5° básico logren </a:t>
            </a:r>
            <a:r>
              <a:rPr b="1" lang="es-CL" sz="2300">
                <a:solidFill>
                  <a:schemeClr val="dk1"/>
                </a:solidFill>
                <a:latin typeface="Calibri"/>
                <a:ea typeface="Calibri"/>
                <a:cs typeface="Calibri"/>
                <a:sym typeface="Calibri"/>
              </a:rPr>
              <a:t>caracterizar las grandes zonas naturales de Chile y sus paisajes, considerando su ubicación geográfica</a:t>
            </a:r>
            <a:r>
              <a:rPr lang="es-CL" sz="2300">
                <a:solidFill>
                  <a:schemeClr val="dk1"/>
                </a:solidFill>
                <a:latin typeface="Calibri"/>
                <a:ea typeface="Calibri"/>
                <a:cs typeface="Calibri"/>
                <a:sym typeface="Calibri"/>
              </a:rPr>
              <a:t>. Para ello, requiere estructurar una </a:t>
            </a:r>
            <a:r>
              <a:rPr b="1" lang="es-CL" sz="2300">
                <a:solidFill>
                  <a:schemeClr val="dk1"/>
                </a:solidFill>
                <a:latin typeface="Calibri"/>
                <a:ea typeface="Calibri"/>
                <a:cs typeface="Calibri"/>
                <a:sym typeface="Calibri"/>
              </a:rPr>
              <a:t>actividad de cierre que le permita verificar si el objetivo se alcanzó</a:t>
            </a:r>
            <a:r>
              <a:rPr lang="es-CL" sz="2300">
                <a:solidFill>
                  <a:schemeClr val="dk1"/>
                </a:solidFill>
                <a:latin typeface="Calibri"/>
                <a:ea typeface="Calibri"/>
                <a:cs typeface="Calibri"/>
                <a:sym typeface="Calibri"/>
              </a:rPr>
              <a:t>.</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s-CL" sz="2300">
                <a:solidFill>
                  <a:schemeClr val="dk1"/>
                </a:solidFill>
                <a:latin typeface="Calibri"/>
                <a:ea typeface="Calibri"/>
                <a:cs typeface="Calibri"/>
                <a:sym typeface="Calibri"/>
              </a:rPr>
              <a:t>¿Cuál de las siguientes actividades sería pertinente para medir el objetivo propuesto para esa clase?</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300">
              <a:solidFill>
                <a:schemeClr val="dk1"/>
              </a:solidFill>
              <a:latin typeface="Calibri"/>
              <a:ea typeface="Calibri"/>
              <a:cs typeface="Calibri"/>
              <a:sym typeface="Calibri"/>
            </a:endParaRPr>
          </a:p>
          <a:p>
            <a:pPr indent="-374650" lvl="0" marL="457200" marR="0" rtl="0" algn="just">
              <a:lnSpc>
                <a:spcPct val="100000"/>
              </a:lnSpc>
              <a:spcBef>
                <a:spcPts val="0"/>
              </a:spcBef>
              <a:spcAft>
                <a:spcPts val="0"/>
              </a:spcAft>
              <a:buClr>
                <a:schemeClr val="dk1"/>
              </a:buClr>
              <a:buSzPts val="2300"/>
              <a:buFont typeface="Calibri"/>
              <a:buAutoNum type="alphaLcPeriod"/>
            </a:pPr>
            <a:r>
              <a:rPr lang="es-CL" sz="2300">
                <a:solidFill>
                  <a:schemeClr val="dk1"/>
                </a:solidFill>
                <a:latin typeface="Calibri"/>
                <a:ea typeface="Calibri"/>
                <a:cs typeface="Calibri"/>
                <a:sym typeface="Calibri"/>
              </a:rPr>
              <a:t>Confeccionar un mapa de las zonas naturales de Chile, utilizando simbología convencional.</a:t>
            </a:r>
            <a:endParaRPr sz="2300">
              <a:solidFill>
                <a:schemeClr val="dk1"/>
              </a:solidFill>
              <a:latin typeface="Calibri"/>
              <a:ea typeface="Calibri"/>
              <a:cs typeface="Calibri"/>
              <a:sym typeface="Calibri"/>
            </a:endParaRPr>
          </a:p>
          <a:p>
            <a:pPr indent="-374650" lvl="0" marL="457200" marR="0" rtl="0" algn="just">
              <a:lnSpc>
                <a:spcPct val="100000"/>
              </a:lnSpc>
              <a:spcBef>
                <a:spcPts val="0"/>
              </a:spcBef>
              <a:spcAft>
                <a:spcPts val="0"/>
              </a:spcAft>
              <a:buClr>
                <a:schemeClr val="dk1"/>
              </a:buClr>
              <a:buSzPts val="2300"/>
              <a:buFont typeface="Calibri"/>
              <a:buAutoNum type="alphaLcPeriod"/>
            </a:pPr>
            <a:r>
              <a:rPr lang="es-CL" sz="2300">
                <a:solidFill>
                  <a:schemeClr val="dk1"/>
                </a:solidFill>
                <a:latin typeface="Calibri"/>
                <a:ea typeface="Calibri"/>
                <a:cs typeface="Calibri"/>
                <a:sym typeface="Calibri"/>
              </a:rPr>
              <a:t>Ubicar en un mapa las zonas naturales de Chile que ha visitado con su familia y describirlas.</a:t>
            </a:r>
            <a:endParaRPr sz="2300">
              <a:solidFill>
                <a:schemeClr val="dk1"/>
              </a:solidFill>
              <a:latin typeface="Calibri"/>
              <a:ea typeface="Calibri"/>
              <a:cs typeface="Calibri"/>
              <a:sym typeface="Calibri"/>
            </a:endParaRPr>
          </a:p>
          <a:p>
            <a:pPr indent="-374650" lvl="0" marL="457200" marR="0" rtl="0" algn="just">
              <a:lnSpc>
                <a:spcPct val="100000"/>
              </a:lnSpc>
              <a:spcBef>
                <a:spcPts val="0"/>
              </a:spcBef>
              <a:spcAft>
                <a:spcPts val="0"/>
              </a:spcAft>
              <a:buClr>
                <a:schemeClr val="dk1"/>
              </a:buClr>
              <a:buSzPts val="2300"/>
              <a:buFont typeface="Calibri"/>
              <a:buAutoNum type="alphaLcPeriod"/>
            </a:pPr>
            <a:r>
              <a:rPr lang="es-CL" sz="2300">
                <a:solidFill>
                  <a:schemeClr val="dk1"/>
                </a:solidFill>
                <a:latin typeface="Calibri"/>
                <a:ea typeface="Calibri"/>
                <a:cs typeface="Calibri"/>
                <a:sym typeface="Calibri"/>
              </a:rPr>
              <a:t>Localizar lugares turísticos de cada zona de Chile a partir del sistema de coordenadas geográficas.</a:t>
            </a:r>
            <a:endParaRPr sz="2300">
              <a:solidFill>
                <a:schemeClr val="dk1"/>
              </a:solidFill>
              <a:latin typeface="Calibri"/>
              <a:ea typeface="Calibri"/>
              <a:cs typeface="Calibri"/>
              <a:sym typeface="Calibri"/>
            </a:endParaRPr>
          </a:p>
          <a:p>
            <a:pPr indent="-374650" lvl="0" marL="457200" marR="0" rtl="0" algn="just">
              <a:lnSpc>
                <a:spcPct val="100000"/>
              </a:lnSpc>
              <a:spcBef>
                <a:spcPts val="0"/>
              </a:spcBef>
              <a:spcAft>
                <a:spcPts val="0"/>
              </a:spcAft>
              <a:buClr>
                <a:schemeClr val="dk1"/>
              </a:buClr>
              <a:buSzPts val="2300"/>
              <a:buFont typeface="Calibri"/>
              <a:buAutoNum type="alphaLcPeriod"/>
            </a:pPr>
            <a:r>
              <a:rPr lang="es-CL" sz="2300">
                <a:solidFill>
                  <a:schemeClr val="dk1"/>
                </a:solidFill>
                <a:latin typeface="Calibri"/>
                <a:ea typeface="Calibri"/>
                <a:cs typeface="Calibri"/>
                <a:sym typeface="Calibri"/>
              </a:rPr>
              <a:t>Comparar las zonas naturales de Chile a partir de imágenes y diversos mapas.</a:t>
            </a:r>
            <a:endParaRPr sz="2300">
              <a:solidFill>
                <a:schemeClr val="dk1"/>
              </a:solidFill>
              <a:latin typeface="Calibri"/>
              <a:ea typeface="Calibri"/>
              <a:cs typeface="Calibri"/>
              <a:sym typeface="Calibri"/>
            </a:endParaRPr>
          </a:p>
        </p:txBody>
      </p:sp>
      <p:sp>
        <p:nvSpPr>
          <p:cNvPr id="379" name="Google Shape;379;g319773b669a_0_5"/>
          <p:cNvSpPr txBox="1"/>
          <p:nvPr/>
        </p:nvSpPr>
        <p:spPr>
          <a:xfrm>
            <a:off x="2378639" y="569766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380" name="Google Shape;380;g319773b669a_0_5"/>
          <p:cNvSpPr txBox="1"/>
          <p:nvPr/>
        </p:nvSpPr>
        <p:spPr>
          <a:xfrm>
            <a:off x="2460364" y="5018287"/>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381" name="Google Shape;381;g319773b669a_0_5"/>
          <p:cNvSpPr txBox="1"/>
          <p:nvPr/>
        </p:nvSpPr>
        <p:spPr>
          <a:xfrm>
            <a:off x="2715721" y="4330762"/>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DISTRACTOR</a:t>
            </a:r>
            <a:endParaRPr b="0" i="0" sz="1400" u="none" cap="none" strike="noStrike">
              <a:solidFill>
                <a:srgbClr val="000000"/>
              </a:solidFill>
              <a:latin typeface="Arial"/>
              <a:ea typeface="Arial"/>
              <a:cs typeface="Arial"/>
              <a:sym typeface="Arial"/>
            </a:endParaRPr>
          </a:p>
        </p:txBody>
      </p:sp>
      <p:sp>
        <p:nvSpPr>
          <p:cNvPr id="382" name="Google Shape;382;g319773b669a_0_5"/>
          <p:cNvSpPr txBox="1"/>
          <p:nvPr/>
        </p:nvSpPr>
        <p:spPr>
          <a:xfrm>
            <a:off x="10032573" y="6066950"/>
            <a:ext cx="12063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CORRECTA</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6" name="Shape 386"/>
        <p:cNvGrpSpPr/>
        <p:nvPr/>
      </p:nvGrpSpPr>
      <p:grpSpPr>
        <a:xfrm>
          <a:off x="0" y="0"/>
          <a:ext cx="0" cy="0"/>
          <a:chOff x="0" y="0"/>
          <a:chExt cx="0" cy="0"/>
        </a:xfrm>
      </p:grpSpPr>
      <p:sp>
        <p:nvSpPr>
          <p:cNvPr id="387" name="Google Shape;387;g319773b669a_0_21"/>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8" name="Google Shape;388;g319773b669a_0_21"/>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9" name="Google Shape;389;g319773b669a_0_21"/>
          <p:cNvSpPr/>
          <p:nvPr/>
        </p:nvSpPr>
        <p:spPr>
          <a:xfrm flipH="1" rot="-2700000">
            <a:off x="891672" y="422133"/>
            <a:ext cx="645306" cy="645306"/>
          </a:xfrm>
          <a:prstGeom prst="rect">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0" name="Google Shape;390;g319773b669a_0_21"/>
          <p:cNvSpPr/>
          <p:nvPr/>
        </p:nvSpPr>
        <p:spPr>
          <a:xfrm flipH="1" rot="-2700000">
            <a:off x="10043564" y="655106"/>
            <a:ext cx="687308" cy="687308"/>
          </a:xfrm>
          <a:prstGeom prst="rect">
            <a:avLst/>
          </a:pr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1" name="Google Shape;391;g319773b669a_0_21"/>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2" name="Google Shape;392;g319773b669a_0_21"/>
          <p:cNvSpPr/>
          <p:nvPr/>
        </p:nvSpPr>
        <p:spPr>
          <a:xfrm flipH="1">
            <a:off x="7976257" y="6115501"/>
            <a:ext cx="1494600" cy="7425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3" name="Google Shape;393;g319773b669a_0_21"/>
          <p:cNvSpPr/>
          <p:nvPr/>
        </p:nvSpPr>
        <p:spPr>
          <a:xfrm flipH="1">
            <a:off x="7604183" y="6453143"/>
            <a:ext cx="814800" cy="4050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4" name="Google Shape;394;g319773b669a_0_21"/>
          <p:cNvSpPr txBox="1"/>
          <p:nvPr/>
        </p:nvSpPr>
        <p:spPr>
          <a:xfrm>
            <a:off x="1216614" y="574621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395" name="Google Shape;395;g319773b669a_0_21"/>
          <p:cNvSpPr txBox="1"/>
          <p:nvPr/>
        </p:nvSpPr>
        <p:spPr>
          <a:xfrm>
            <a:off x="1123064" y="611551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396" name="Google Shape;396;g319773b669a_0_21"/>
          <p:cNvSpPr txBox="1"/>
          <p:nvPr/>
        </p:nvSpPr>
        <p:spPr>
          <a:xfrm>
            <a:off x="1123071" y="4940624"/>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DISTRACTOR</a:t>
            </a:r>
            <a:endParaRPr b="0" i="0" sz="1400" u="none" cap="none" strike="noStrike">
              <a:solidFill>
                <a:srgbClr val="000000"/>
              </a:solidFill>
              <a:latin typeface="Arial"/>
              <a:ea typeface="Arial"/>
              <a:cs typeface="Arial"/>
              <a:sym typeface="Arial"/>
            </a:endParaRPr>
          </a:p>
        </p:txBody>
      </p:sp>
      <p:sp>
        <p:nvSpPr>
          <p:cNvPr id="397" name="Google Shape;397;g319773b669a_0_21"/>
          <p:cNvSpPr txBox="1"/>
          <p:nvPr/>
        </p:nvSpPr>
        <p:spPr>
          <a:xfrm>
            <a:off x="1227773" y="5343413"/>
            <a:ext cx="12063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CORRECTA</a:t>
            </a:r>
            <a:endParaRPr b="0" i="0" sz="1400" u="none" cap="none" strike="noStrike">
              <a:solidFill>
                <a:srgbClr val="000000"/>
              </a:solidFill>
              <a:latin typeface="Arial"/>
              <a:ea typeface="Arial"/>
              <a:cs typeface="Arial"/>
              <a:sym typeface="Arial"/>
            </a:endParaRPr>
          </a:p>
        </p:txBody>
      </p:sp>
      <p:pic>
        <p:nvPicPr>
          <p:cNvPr id="398" name="Google Shape;398;g319773b669a_0_21"/>
          <p:cNvPicPr preferRelativeResize="0"/>
          <p:nvPr/>
        </p:nvPicPr>
        <p:blipFill>
          <a:blip r:embed="rId3">
            <a:alphaModFix/>
          </a:blip>
          <a:stretch>
            <a:fillRect/>
          </a:stretch>
        </p:blipFill>
        <p:spPr>
          <a:xfrm>
            <a:off x="2538775" y="291341"/>
            <a:ext cx="7114450" cy="627537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2" name="Shape 402"/>
        <p:cNvGrpSpPr/>
        <p:nvPr/>
      </p:nvGrpSpPr>
      <p:grpSpPr>
        <a:xfrm>
          <a:off x="0" y="0"/>
          <a:ext cx="0" cy="0"/>
          <a:chOff x="0" y="0"/>
          <a:chExt cx="0" cy="0"/>
        </a:xfrm>
      </p:grpSpPr>
      <p:sp>
        <p:nvSpPr>
          <p:cNvPr id="403" name="Google Shape;403;g319773b669a_0_37"/>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4" name="Google Shape;404;g319773b669a_0_37"/>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5" name="Google Shape;405;g319773b669a_0_37"/>
          <p:cNvSpPr/>
          <p:nvPr/>
        </p:nvSpPr>
        <p:spPr>
          <a:xfrm flipH="1" rot="-2700000">
            <a:off x="891672" y="422133"/>
            <a:ext cx="645306" cy="645306"/>
          </a:xfrm>
          <a:prstGeom prst="rect">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6" name="Google Shape;406;g319773b669a_0_37"/>
          <p:cNvSpPr/>
          <p:nvPr/>
        </p:nvSpPr>
        <p:spPr>
          <a:xfrm flipH="1" rot="-2700000">
            <a:off x="10043564" y="655106"/>
            <a:ext cx="687308" cy="687308"/>
          </a:xfrm>
          <a:prstGeom prst="rect">
            <a:avLst/>
          </a:pr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7" name="Google Shape;407;g319773b669a_0_37"/>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8" name="Google Shape;408;g319773b669a_0_37"/>
          <p:cNvSpPr/>
          <p:nvPr/>
        </p:nvSpPr>
        <p:spPr>
          <a:xfrm flipH="1">
            <a:off x="7976257" y="6115501"/>
            <a:ext cx="1494600" cy="7425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9" name="Google Shape;409;g319773b669a_0_37"/>
          <p:cNvSpPr/>
          <p:nvPr/>
        </p:nvSpPr>
        <p:spPr>
          <a:xfrm flipH="1">
            <a:off x="7604183" y="6453143"/>
            <a:ext cx="814800" cy="4050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0" name="Google Shape;410;g319773b669a_0_37"/>
          <p:cNvSpPr txBox="1"/>
          <p:nvPr/>
        </p:nvSpPr>
        <p:spPr>
          <a:xfrm>
            <a:off x="400339" y="5654987"/>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411" name="Google Shape;411;g319773b669a_0_37"/>
          <p:cNvSpPr txBox="1"/>
          <p:nvPr/>
        </p:nvSpPr>
        <p:spPr>
          <a:xfrm>
            <a:off x="400339" y="645316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412" name="Google Shape;412;g319773b669a_0_37"/>
          <p:cNvSpPr txBox="1"/>
          <p:nvPr/>
        </p:nvSpPr>
        <p:spPr>
          <a:xfrm>
            <a:off x="400346" y="6054062"/>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DISTRACTOR</a:t>
            </a:r>
            <a:endParaRPr b="0" i="0" sz="1400" u="none" cap="none" strike="noStrike">
              <a:solidFill>
                <a:srgbClr val="000000"/>
              </a:solidFill>
              <a:latin typeface="Arial"/>
              <a:ea typeface="Arial"/>
              <a:cs typeface="Arial"/>
              <a:sym typeface="Arial"/>
            </a:endParaRPr>
          </a:p>
        </p:txBody>
      </p:sp>
      <p:sp>
        <p:nvSpPr>
          <p:cNvPr id="413" name="Google Shape;413;g319773b669a_0_37"/>
          <p:cNvSpPr txBox="1"/>
          <p:nvPr/>
        </p:nvSpPr>
        <p:spPr>
          <a:xfrm>
            <a:off x="505048" y="5255888"/>
            <a:ext cx="12063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CORRECTA</a:t>
            </a:r>
            <a:endParaRPr b="0" i="0" sz="1400" u="none" cap="none" strike="noStrike">
              <a:solidFill>
                <a:srgbClr val="000000"/>
              </a:solidFill>
              <a:latin typeface="Arial"/>
              <a:ea typeface="Arial"/>
              <a:cs typeface="Arial"/>
              <a:sym typeface="Arial"/>
            </a:endParaRPr>
          </a:p>
        </p:txBody>
      </p:sp>
      <p:pic>
        <p:nvPicPr>
          <p:cNvPr id="414" name="Google Shape;414;g319773b669a_0_37"/>
          <p:cNvPicPr preferRelativeResize="0"/>
          <p:nvPr/>
        </p:nvPicPr>
        <p:blipFill>
          <a:blip r:embed="rId3">
            <a:alphaModFix/>
          </a:blip>
          <a:stretch>
            <a:fillRect/>
          </a:stretch>
        </p:blipFill>
        <p:spPr>
          <a:xfrm>
            <a:off x="1816050" y="170401"/>
            <a:ext cx="8778749" cy="6517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8" name="Shape 418"/>
        <p:cNvGrpSpPr/>
        <p:nvPr/>
      </p:nvGrpSpPr>
      <p:grpSpPr>
        <a:xfrm>
          <a:off x="0" y="0"/>
          <a:ext cx="0" cy="0"/>
          <a:chOff x="0" y="0"/>
          <a:chExt cx="0" cy="0"/>
        </a:xfrm>
      </p:grpSpPr>
      <p:sp>
        <p:nvSpPr>
          <p:cNvPr id="419" name="Google Shape;419;g319773b669a_0_346"/>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0" name="Google Shape;420;g319773b669a_0_346"/>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1" name="Google Shape;421;g319773b669a_0_346"/>
          <p:cNvSpPr/>
          <p:nvPr/>
        </p:nvSpPr>
        <p:spPr>
          <a:xfrm flipH="1" rot="-2700000">
            <a:off x="891672" y="422133"/>
            <a:ext cx="645306" cy="645306"/>
          </a:xfrm>
          <a:prstGeom prst="rect">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2" name="Google Shape;422;g319773b669a_0_346"/>
          <p:cNvSpPr/>
          <p:nvPr/>
        </p:nvSpPr>
        <p:spPr>
          <a:xfrm flipH="1" rot="-2700000">
            <a:off x="10043564" y="655106"/>
            <a:ext cx="687308" cy="687308"/>
          </a:xfrm>
          <a:prstGeom prst="rect">
            <a:avLst/>
          </a:pr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3" name="Google Shape;423;g319773b669a_0_346"/>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4" name="Google Shape;424;g319773b669a_0_346"/>
          <p:cNvSpPr/>
          <p:nvPr/>
        </p:nvSpPr>
        <p:spPr>
          <a:xfrm flipH="1">
            <a:off x="7976257" y="6115501"/>
            <a:ext cx="1494600" cy="7425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5" name="Google Shape;425;g319773b669a_0_346"/>
          <p:cNvSpPr/>
          <p:nvPr/>
        </p:nvSpPr>
        <p:spPr>
          <a:xfrm flipH="1">
            <a:off x="7604183" y="6453143"/>
            <a:ext cx="814800" cy="4050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6" name="Google Shape;426;g319773b669a_0_346"/>
          <p:cNvSpPr txBox="1"/>
          <p:nvPr/>
        </p:nvSpPr>
        <p:spPr>
          <a:xfrm>
            <a:off x="751800" y="652200"/>
            <a:ext cx="10688400" cy="55536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s-CL" sz="2200">
                <a:solidFill>
                  <a:schemeClr val="dk1"/>
                </a:solidFill>
                <a:latin typeface="Calibri"/>
                <a:ea typeface="Calibri"/>
                <a:cs typeface="Calibri"/>
                <a:sym typeface="Calibri"/>
              </a:rPr>
              <a:t>Este perfil representa un corte transversal de oeste a este a la latitud 23° Sur de Chile, mostrando las principales unidades del relieve en esta zona. En el gráfico, se identifican las </a:t>
            </a:r>
            <a:r>
              <a:rPr lang="es-CL" sz="2200">
                <a:solidFill>
                  <a:schemeClr val="dk1"/>
                </a:solidFill>
                <a:latin typeface="Calibri"/>
                <a:ea typeface="Calibri"/>
                <a:cs typeface="Calibri"/>
                <a:sym typeface="Calibri"/>
              </a:rPr>
              <a:t>siguientes</a:t>
            </a:r>
            <a:r>
              <a:rPr lang="es-CL" sz="2200">
                <a:solidFill>
                  <a:schemeClr val="dk1"/>
                </a:solidFill>
                <a:latin typeface="Calibri"/>
                <a:ea typeface="Calibri"/>
                <a:cs typeface="Calibri"/>
                <a:sym typeface="Calibri"/>
              </a:rPr>
              <a:t> zonas clave:</a:t>
            </a:r>
            <a:endParaRPr sz="22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200">
              <a:solidFill>
                <a:schemeClr val="dk1"/>
              </a:solidFill>
              <a:latin typeface="Calibri"/>
              <a:ea typeface="Calibri"/>
              <a:cs typeface="Calibri"/>
              <a:sym typeface="Calibri"/>
            </a:endParaRPr>
          </a:p>
          <a:p>
            <a:pPr indent="-368300" lvl="0" marL="457200" marR="0" rtl="0" algn="just">
              <a:lnSpc>
                <a:spcPct val="100000"/>
              </a:lnSpc>
              <a:spcBef>
                <a:spcPts val="0"/>
              </a:spcBef>
              <a:spcAft>
                <a:spcPts val="0"/>
              </a:spcAft>
              <a:buClr>
                <a:schemeClr val="dk1"/>
              </a:buClr>
              <a:buSzPts val="2200"/>
              <a:buFont typeface="Calibri"/>
              <a:buAutoNum type="arabicPeriod"/>
            </a:pPr>
            <a:r>
              <a:rPr b="1" lang="es-CL" sz="2200">
                <a:solidFill>
                  <a:schemeClr val="dk1"/>
                </a:solidFill>
                <a:latin typeface="Calibri"/>
                <a:ea typeface="Calibri"/>
                <a:cs typeface="Calibri"/>
                <a:sym typeface="Calibri"/>
              </a:rPr>
              <a:t>Farellón Costero:</a:t>
            </a:r>
            <a:r>
              <a:rPr lang="es-CL" sz="2200">
                <a:solidFill>
                  <a:schemeClr val="dk1"/>
                </a:solidFill>
                <a:latin typeface="Calibri"/>
                <a:ea typeface="Calibri"/>
                <a:cs typeface="Calibri"/>
                <a:sym typeface="Calibri"/>
              </a:rPr>
              <a:t> corresponde a una franja cercana al litoral que reemplaza a la planicie costera. Es una elevación característica de esta zona </a:t>
            </a:r>
            <a:r>
              <a:rPr lang="es-CL" sz="2200">
                <a:solidFill>
                  <a:schemeClr val="dk1"/>
                </a:solidFill>
                <a:latin typeface="Calibri"/>
                <a:ea typeface="Calibri"/>
                <a:cs typeface="Calibri"/>
                <a:sym typeface="Calibri"/>
              </a:rPr>
              <a:t>que</a:t>
            </a:r>
            <a:r>
              <a:rPr lang="es-CL" sz="2200">
                <a:solidFill>
                  <a:schemeClr val="dk1"/>
                </a:solidFill>
                <a:latin typeface="Calibri"/>
                <a:ea typeface="Calibri"/>
                <a:cs typeface="Calibri"/>
                <a:sym typeface="Calibri"/>
              </a:rPr>
              <a:t> separa la Cordillera de la Costa de la Depresión Intermedia.</a:t>
            </a:r>
            <a:endParaRPr sz="2200">
              <a:solidFill>
                <a:schemeClr val="dk1"/>
              </a:solidFill>
              <a:latin typeface="Calibri"/>
              <a:ea typeface="Calibri"/>
              <a:cs typeface="Calibri"/>
              <a:sym typeface="Calibri"/>
            </a:endParaRPr>
          </a:p>
          <a:p>
            <a:pPr indent="-368300" lvl="0" marL="457200" marR="0" rtl="0" algn="just">
              <a:lnSpc>
                <a:spcPct val="100000"/>
              </a:lnSpc>
              <a:spcBef>
                <a:spcPts val="0"/>
              </a:spcBef>
              <a:spcAft>
                <a:spcPts val="0"/>
              </a:spcAft>
              <a:buClr>
                <a:schemeClr val="dk1"/>
              </a:buClr>
              <a:buSzPts val="2200"/>
              <a:buFont typeface="Calibri"/>
              <a:buAutoNum type="arabicPeriod"/>
            </a:pPr>
            <a:r>
              <a:rPr b="1" lang="es-CL" sz="2200">
                <a:solidFill>
                  <a:schemeClr val="dk1"/>
                </a:solidFill>
                <a:latin typeface="Calibri"/>
                <a:ea typeface="Calibri"/>
                <a:cs typeface="Calibri"/>
                <a:sym typeface="Calibri"/>
              </a:rPr>
              <a:t>Cordillera de la Costa:</a:t>
            </a:r>
            <a:r>
              <a:rPr lang="es-CL" sz="2200">
                <a:solidFill>
                  <a:schemeClr val="dk1"/>
                </a:solidFill>
                <a:latin typeface="Calibri"/>
                <a:ea typeface="Calibri"/>
                <a:cs typeface="Calibri"/>
                <a:sym typeface="Calibri"/>
              </a:rPr>
              <a:t> representada como una unidad montañosa de baja altura comparada con otras cordillera. Se encuentra al oeste del perfil.</a:t>
            </a:r>
            <a:endParaRPr sz="22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2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s-CL" sz="2200">
                <a:solidFill>
                  <a:schemeClr val="dk1"/>
                </a:solidFill>
                <a:latin typeface="Calibri"/>
                <a:ea typeface="Calibri"/>
                <a:cs typeface="Calibri"/>
                <a:sym typeface="Calibri"/>
              </a:rPr>
              <a:t>La descripción del relieve que se refleja en el perfil topográfico es:</a:t>
            </a:r>
            <a:endParaRPr sz="22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200">
              <a:solidFill>
                <a:schemeClr val="dk1"/>
              </a:solidFill>
              <a:latin typeface="Calibri"/>
              <a:ea typeface="Calibri"/>
              <a:cs typeface="Calibri"/>
              <a:sym typeface="Calibri"/>
            </a:endParaRPr>
          </a:p>
          <a:p>
            <a:pPr indent="-368300" lvl="0" marL="457200" marR="0" rtl="0" algn="just">
              <a:lnSpc>
                <a:spcPct val="100000"/>
              </a:lnSpc>
              <a:spcBef>
                <a:spcPts val="0"/>
              </a:spcBef>
              <a:spcAft>
                <a:spcPts val="0"/>
              </a:spcAft>
              <a:buClr>
                <a:schemeClr val="dk1"/>
              </a:buClr>
              <a:buSzPts val="2200"/>
              <a:buFont typeface="Calibri"/>
              <a:buAutoNum type="alphaLcPeriod"/>
            </a:pPr>
            <a:r>
              <a:rPr b="1" lang="es-CL" sz="2200">
                <a:solidFill>
                  <a:schemeClr val="dk1"/>
                </a:solidFill>
                <a:latin typeface="Calibri"/>
                <a:ea typeface="Calibri"/>
                <a:cs typeface="Calibri"/>
                <a:sym typeface="Calibri"/>
              </a:rPr>
              <a:t>Planifice litoral reemplazada por el desarrollo del farellón costero</a:t>
            </a:r>
            <a:r>
              <a:rPr lang="es-CL" sz="2200">
                <a:solidFill>
                  <a:schemeClr val="dk1"/>
                </a:solidFill>
                <a:latin typeface="Calibri"/>
                <a:ea typeface="Calibri"/>
                <a:cs typeface="Calibri"/>
                <a:sym typeface="Calibri"/>
              </a:rPr>
              <a:t>: esto se observa en la parte izquierda del perfil, donde en lugar de una planicie litoral característica, aparece el farellón costero, una formación geológica que se eleva directamente desde la costa, modificando la típica transición plana hacia el interior. </a:t>
            </a:r>
            <a:endParaRPr sz="22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0" name="Shape 430"/>
        <p:cNvGrpSpPr/>
        <p:nvPr/>
      </p:nvGrpSpPr>
      <p:grpSpPr>
        <a:xfrm>
          <a:off x="0" y="0"/>
          <a:ext cx="0" cy="0"/>
          <a:chOff x="0" y="0"/>
          <a:chExt cx="0" cy="0"/>
        </a:xfrm>
      </p:grpSpPr>
      <p:sp>
        <p:nvSpPr>
          <p:cNvPr id="431" name="Google Shape;431;g319773b669a_0_53"/>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2" name="Google Shape;432;g319773b669a_0_53"/>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3" name="Google Shape;433;g319773b669a_0_53"/>
          <p:cNvSpPr/>
          <p:nvPr/>
        </p:nvSpPr>
        <p:spPr>
          <a:xfrm flipH="1" rot="-2700000">
            <a:off x="891672" y="422133"/>
            <a:ext cx="645306" cy="645306"/>
          </a:xfrm>
          <a:prstGeom prst="rect">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4" name="Google Shape;434;g319773b669a_0_53"/>
          <p:cNvSpPr/>
          <p:nvPr/>
        </p:nvSpPr>
        <p:spPr>
          <a:xfrm flipH="1" rot="-2700000">
            <a:off x="10043564" y="655106"/>
            <a:ext cx="687308" cy="687308"/>
          </a:xfrm>
          <a:prstGeom prst="rect">
            <a:avLst/>
          </a:pr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5" name="Google Shape;435;g319773b669a_0_53"/>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6" name="Google Shape;436;g319773b669a_0_53"/>
          <p:cNvSpPr/>
          <p:nvPr/>
        </p:nvSpPr>
        <p:spPr>
          <a:xfrm flipH="1">
            <a:off x="7976257" y="6115501"/>
            <a:ext cx="1494600" cy="7425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7" name="Google Shape;437;g319773b669a_0_53"/>
          <p:cNvSpPr/>
          <p:nvPr/>
        </p:nvSpPr>
        <p:spPr>
          <a:xfrm flipH="1">
            <a:off x="7604183" y="6453143"/>
            <a:ext cx="814800" cy="4050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8" name="Google Shape;438;g319773b669a_0_53"/>
          <p:cNvSpPr txBox="1"/>
          <p:nvPr/>
        </p:nvSpPr>
        <p:spPr>
          <a:xfrm>
            <a:off x="400339" y="5654987"/>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439" name="Google Shape;439;g319773b669a_0_53"/>
          <p:cNvSpPr txBox="1"/>
          <p:nvPr/>
        </p:nvSpPr>
        <p:spPr>
          <a:xfrm>
            <a:off x="400339" y="645316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440" name="Google Shape;440;g319773b669a_0_53"/>
          <p:cNvSpPr txBox="1"/>
          <p:nvPr/>
        </p:nvSpPr>
        <p:spPr>
          <a:xfrm>
            <a:off x="400346" y="6054062"/>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DISTRACTOR</a:t>
            </a:r>
            <a:endParaRPr b="0" i="0" sz="1400" u="none" cap="none" strike="noStrike">
              <a:solidFill>
                <a:srgbClr val="000000"/>
              </a:solidFill>
              <a:latin typeface="Arial"/>
              <a:ea typeface="Arial"/>
              <a:cs typeface="Arial"/>
              <a:sym typeface="Arial"/>
            </a:endParaRPr>
          </a:p>
        </p:txBody>
      </p:sp>
      <p:sp>
        <p:nvSpPr>
          <p:cNvPr id="441" name="Google Shape;441;g319773b669a_0_53"/>
          <p:cNvSpPr txBox="1"/>
          <p:nvPr/>
        </p:nvSpPr>
        <p:spPr>
          <a:xfrm>
            <a:off x="505048" y="5255888"/>
            <a:ext cx="12063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CORRECTA</a:t>
            </a:r>
            <a:endParaRPr b="0" i="0" sz="1400" u="none" cap="none" strike="noStrike">
              <a:solidFill>
                <a:srgbClr val="000000"/>
              </a:solidFill>
              <a:latin typeface="Arial"/>
              <a:ea typeface="Arial"/>
              <a:cs typeface="Arial"/>
              <a:sym typeface="Arial"/>
            </a:endParaRPr>
          </a:p>
        </p:txBody>
      </p:sp>
      <p:pic>
        <p:nvPicPr>
          <p:cNvPr id="442" name="Google Shape;442;g319773b669a_0_53"/>
          <p:cNvPicPr preferRelativeResize="0"/>
          <p:nvPr/>
        </p:nvPicPr>
        <p:blipFill>
          <a:blip r:embed="rId3">
            <a:alphaModFix/>
          </a:blip>
          <a:stretch>
            <a:fillRect/>
          </a:stretch>
        </p:blipFill>
        <p:spPr>
          <a:xfrm>
            <a:off x="2268665" y="155213"/>
            <a:ext cx="7873526" cy="65475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6" name="Shape 446"/>
        <p:cNvGrpSpPr/>
        <p:nvPr/>
      </p:nvGrpSpPr>
      <p:grpSpPr>
        <a:xfrm>
          <a:off x="0" y="0"/>
          <a:ext cx="0" cy="0"/>
          <a:chOff x="0" y="0"/>
          <a:chExt cx="0" cy="0"/>
        </a:xfrm>
      </p:grpSpPr>
      <p:sp>
        <p:nvSpPr>
          <p:cNvPr id="447" name="Google Shape;447;g319773b669a_0_357"/>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8" name="Google Shape;448;g319773b669a_0_357"/>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9" name="Google Shape;449;g319773b669a_0_357"/>
          <p:cNvSpPr/>
          <p:nvPr/>
        </p:nvSpPr>
        <p:spPr>
          <a:xfrm flipH="1" rot="-2700000">
            <a:off x="891672" y="422133"/>
            <a:ext cx="645306" cy="645306"/>
          </a:xfrm>
          <a:prstGeom prst="rect">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0" name="Google Shape;450;g319773b669a_0_357"/>
          <p:cNvSpPr/>
          <p:nvPr/>
        </p:nvSpPr>
        <p:spPr>
          <a:xfrm flipH="1" rot="-2700000">
            <a:off x="10043564" y="655106"/>
            <a:ext cx="687308" cy="687308"/>
          </a:xfrm>
          <a:prstGeom prst="rect">
            <a:avLst/>
          </a:pr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1" name="Google Shape;451;g319773b669a_0_357"/>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2" name="Google Shape;452;g319773b669a_0_357"/>
          <p:cNvSpPr/>
          <p:nvPr/>
        </p:nvSpPr>
        <p:spPr>
          <a:xfrm flipH="1">
            <a:off x="7976257" y="6115501"/>
            <a:ext cx="1494600" cy="7425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3" name="Google Shape;453;g319773b669a_0_357"/>
          <p:cNvSpPr/>
          <p:nvPr/>
        </p:nvSpPr>
        <p:spPr>
          <a:xfrm flipH="1">
            <a:off x="7604183" y="6453143"/>
            <a:ext cx="814800" cy="4050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4" name="Google Shape;454;g319773b669a_0_357"/>
          <p:cNvSpPr txBox="1"/>
          <p:nvPr/>
        </p:nvSpPr>
        <p:spPr>
          <a:xfrm>
            <a:off x="861225" y="652200"/>
            <a:ext cx="10688400" cy="55536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s-CL" sz="2200">
                <a:solidFill>
                  <a:schemeClr val="dk1"/>
                </a:solidFill>
                <a:latin typeface="Calibri"/>
                <a:ea typeface="Calibri"/>
                <a:cs typeface="Calibri"/>
                <a:sym typeface="Calibri"/>
              </a:rPr>
              <a:t>Las respuestas dadas por los estudiantes sugieren que están identificando elementos individuales (como alturas o ubicaciones) sin considerar cómo se relacionan entre sí o con el contexto espacial más amplio del perfil topográfico. </a:t>
            </a:r>
            <a:endParaRPr sz="22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200">
              <a:solidFill>
                <a:schemeClr val="dk1"/>
              </a:solidFill>
              <a:latin typeface="Calibri"/>
              <a:ea typeface="Calibri"/>
              <a:cs typeface="Calibri"/>
              <a:sym typeface="Calibri"/>
            </a:endParaRPr>
          </a:p>
          <a:p>
            <a:pPr indent="-368300" lvl="0" marL="457200" marR="0" rtl="0" algn="just">
              <a:lnSpc>
                <a:spcPct val="100000"/>
              </a:lnSpc>
              <a:spcBef>
                <a:spcPts val="0"/>
              </a:spcBef>
              <a:spcAft>
                <a:spcPts val="0"/>
              </a:spcAft>
              <a:buClr>
                <a:schemeClr val="dk1"/>
              </a:buClr>
              <a:buSzPts val="2200"/>
              <a:buFont typeface="Calibri"/>
              <a:buAutoNum type="alphaLcPeriod"/>
            </a:pPr>
            <a:r>
              <a:rPr b="1" lang="es-CL" sz="2200">
                <a:solidFill>
                  <a:srgbClr val="00B050"/>
                </a:solidFill>
                <a:latin typeface="Calibri"/>
                <a:ea typeface="Calibri"/>
                <a:cs typeface="Calibri"/>
                <a:sym typeface="Calibri"/>
              </a:rPr>
              <a:t>La comprensión de los fenómenos espaciales como hitos aislados:</a:t>
            </a:r>
            <a:r>
              <a:rPr lang="es-CL" sz="2200">
                <a:solidFill>
                  <a:schemeClr val="dk1"/>
                </a:solidFill>
                <a:latin typeface="Calibri"/>
                <a:ea typeface="Calibri"/>
                <a:cs typeface="Calibri"/>
                <a:sym typeface="Calibri"/>
              </a:rPr>
              <a:t> esta opción se ajusta al problema: los estudiantes están viendo los elementos del perfil de forma independiente (como puntos o hitos aislados), sin integrarlos en un análisis espacial más amplio.</a:t>
            </a:r>
            <a:endParaRPr sz="2200">
              <a:solidFill>
                <a:schemeClr val="dk1"/>
              </a:solidFill>
              <a:latin typeface="Calibri"/>
              <a:ea typeface="Calibri"/>
              <a:cs typeface="Calibri"/>
              <a:sym typeface="Calibri"/>
            </a:endParaRPr>
          </a:p>
          <a:p>
            <a:pPr indent="-368300" lvl="0" marL="457200" marR="0" rtl="0" algn="just">
              <a:lnSpc>
                <a:spcPct val="100000"/>
              </a:lnSpc>
              <a:spcBef>
                <a:spcPts val="0"/>
              </a:spcBef>
              <a:spcAft>
                <a:spcPts val="0"/>
              </a:spcAft>
              <a:buClr>
                <a:schemeClr val="dk1"/>
              </a:buClr>
              <a:buSzPts val="2200"/>
              <a:buFont typeface="Calibri"/>
              <a:buAutoNum type="alphaLcPeriod"/>
            </a:pPr>
            <a:r>
              <a:rPr b="1" lang="es-CL" sz="2200">
                <a:solidFill>
                  <a:srgbClr val="FF0000"/>
                </a:solidFill>
                <a:latin typeface="Calibri"/>
                <a:ea typeface="Calibri"/>
                <a:cs typeface="Calibri"/>
                <a:sym typeface="Calibri"/>
              </a:rPr>
              <a:t>La dificultad para establecer relaciones causales en un espacio:</a:t>
            </a:r>
            <a:r>
              <a:rPr lang="es-CL" sz="2200">
                <a:solidFill>
                  <a:schemeClr val="dk1"/>
                </a:solidFill>
                <a:latin typeface="Calibri"/>
                <a:ea typeface="Calibri"/>
                <a:cs typeface="Calibri"/>
                <a:sym typeface="Calibri"/>
              </a:rPr>
              <a:t> no parece aplicarse aquí, ya que las respuestas de los </a:t>
            </a:r>
            <a:r>
              <a:rPr lang="es-CL" sz="2200">
                <a:solidFill>
                  <a:schemeClr val="dk1"/>
                </a:solidFill>
                <a:latin typeface="Calibri"/>
                <a:ea typeface="Calibri"/>
                <a:cs typeface="Calibri"/>
                <a:sym typeface="Calibri"/>
              </a:rPr>
              <a:t>estudiantes</a:t>
            </a:r>
            <a:r>
              <a:rPr lang="es-CL" sz="2200">
                <a:solidFill>
                  <a:schemeClr val="dk1"/>
                </a:solidFill>
                <a:latin typeface="Calibri"/>
                <a:ea typeface="Calibri"/>
                <a:cs typeface="Calibri"/>
                <a:sym typeface="Calibri"/>
              </a:rPr>
              <a:t> no reflejan un análisis causal, sino más bien una descripción estática de elementos.</a:t>
            </a:r>
            <a:endParaRPr sz="2200">
              <a:solidFill>
                <a:schemeClr val="dk1"/>
              </a:solidFill>
              <a:latin typeface="Calibri"/>
              <a:ea typeface="Calibri"/>
              <a:cs typeface="Calibri"/>
              <a:sym typeface="Calibri"/>
            </a:endParaRPr>
          </a:p>
          <a:p>
            <a:pPr indent="-368300" lvl="0" marL="457200" marR="0" rtl="0" algn="just">
              <a:lnSpc>
                <a:spcPct val="100000"/>
              </a:lnSpc>
              <a:spcBef>
                <a:spcPts val="0"/>
              </a:spcBef>
              <a:spcAft>
                <a:spcPts val="0"/>
              </a:spcAft>
              <a:buClr>
                <a:schemeClr val="dk1"/>
              </a:buClr>
              <a:buSzPts val="2200"/>
              <a:buFont typeface="Calibri"/>
              <a:buAutoNum type="alphaLcPeriod"/>
            </a:pPr>
            <a:r>
              <a:rPr b="1" lang="es-CL" sz="2200">
                <a:solidFill>
                  <a:schemeClr val="accent2"/>
                </a:solidFill>
                <a:latin typeface="Calibri"/>
                <a:ea typeface="Calibri"/>
                <a:cs typeface="Calibri"/>
                <a:sym typeface="Calibri"/>
              </a:rPr>
              <a:t>La incapacidad para visualizar el dinamismo del espacio geográfico:</a:t>
            </a:r>
            <a:r>
              <a:rPr lang="es-CL" sz="2200">
                <a:solidFill>
                  <a:schemeClr val="dk1"/>
                </a:solidFill>
                <a:latin typeface="Calibri"/>
                <a:ea typeface="Calibri"/>
                <a:cs typeface="Calibri"/>
                <a:sym typeface="Calibri"/>
              </a:rPr>
              <a:t> aunque relevante en algunos casos, no es el problema específico aquí, ya que el dinamismo no se menciona en las respuestas de los estudiantes.</a:t>
            </a:r>
            <a:endParaRPr sz="2200">
              <a:solidFill>
                <a:schemeClr val="dk1"/>
              </a:solidFill>
              <a:latin typeface="Calibri"/>
              <a:ea typeface="Calibri"/>
              <a:cs typeface="Calibri"/>
              <a:sym typeface="Calibri"/>
            </a:endParaRPr>
          </a:p>
          <a:p>
            <a:pPr indent="-368300" lvl="0" marL="457200" marR="0" rtl="0" algn="just">
              <a:lnSpc>
                <a:spcPct val="100000"/>
              </a:lnSpc>
              <a:spcBef>
                <a:spcPts val="0"/>
              </a:spcBef>
              <a:spcAft>
                <a:spcPts val="0"/>
              </a:spcAft>
              <a:buClr>
                <a:schemeClr val="dk1"/>
              </a:buClr>
              <a:buSzPts val="2200"/>
              <a:buFont typeface="Calibri"/>
              <a:buAutoNum type="alphaLcPeriod"/>
            </a:pPr>
            <a:r>
              <a:rPr b="1" lang="es-CL" sz="2200">
                <a:solidFill>
                  <a:srgbClr val="FF0000"/>
                </a:solidFill>
                <a:latin typeface="Calibri"/>
                <a:ea typeface="Calibri"/>
                <a:cs typeface="Calibri"/>
                <a:sym typeface="Calibri"/>
              </a:rPr>
              <a:t>La interpretación de los fenómenos geográficos sin considerar la escala de representación:</a:t>
            </a:r>
            <a:r>
              <a:rPr lang="es-CL" sz="2200">
                <a:solidFill>
                  <a:schemeClr val="dk1"/>
                </a:solidFill>
                <a:latin typeface="Calibri"/>
                <a:ea typeface="Calibri"/>
                <a:cs typeface="Calibri"/>
                <a:sym typeface="Calibri"/>
              </a:rPr>
              <a:t> este problema tampoco es evidente en las respuestas de los estudiantes, ya que no se observa confusión con respecto a las proporciones o escalas.</a:t>
            </a:r>
            <a:endParaRPr sz="22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8" name="Shape 458"/>
        <p:cNvGrpSpPr/>
        <p:nvPr/>
      </p:nvGrpSpPr>
      <p:grpSpPr>
        <a:xfrm>
          <a:off x="0" y="0"/>
          <a:ext cx="0" cy="0"/>
          <a:chOff x="0" y="0"/>
          <a:chExt cx="0" cy="0"/>
        </a:xfrm>
      </p:grpSpPr>
      <p:sp>
        <p:nvSpPr>
          <p:cNvPr id="459" name="Google Shape;459;g319773b669a_0_69"/>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0" name="Google Shape;460;g319773b669a_0_69"/>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1" name="Google Shape;461;g319773b669a_0_69"/>
          <p:cNvSpPr/>
          <p:nvPr/>
        </p:nvSpPr>
        <p:spPr>
          <a:xfrm flipH="1" rot="-2700000">
            <a:off x="891672" y="422133"/>
            <a:ext cx="645306" cy="645306"/>
          </a:xfrm>
          <a:prstGeom prst="rect">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2" name="Google Shape;462;g319773b669a_0_69"/>
          <p:cNvSpPr/>
          <p:nvPr/>
        </p:nvSpPr>
        <p:spPr>
          <a:xfrm flipH="1" rot="-2700000">
            <a:off x="10043564" y="655106"/>
            <a:ext cx="687308" cy="687308"/>
          </a:xfrm>
          <a:prstGeom prst="rect">
            <a:avLst/>
          </a:pr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3" name="Google Shape;463;g319773b669a_0_69"/>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4" name="Google Shape;464;g319773b669a_0_69"/>
          <p:cNvSpPr/>
          <p:nvPr/>
        </p:nvSpPr>
        <p:spPr>
          <a:xfrm flipH="1">
            <a:off x="7976257" y="6115501"/>
            <a:ext cx="1494600" cy="7425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5" name="Google Shape;465;g319773b669a_0_69"/>
          <p:cNvSpPr/>
          <p:nvPr/>
        </p:nvSpPr>
        <p:spPr>
          <a:xfrm flipH="1">
            <a:off x="7604183" y="6453143"/>
            <a:ext cx="814800" cy="4050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66" name="Google Shape;466;g319773b669a_0_69"/>
          <p:cNvPicPr preferRelativeResize="0"/>
          <p:nvPr/>
        </p:nvPicPr>
        <p:blipFill>
          <a:blip r:embed="rId3">
            <a:alphaModFix/>
          </a:blip>
          <a:stretch>
            <a:fillRect/>
          </a:stretch>
        </p:blipFill>
        <p:spPr>
          <a:xfrm>
            <a:off x="724040" y="308263"/>
            <a:ext cx="10743909" cy="62414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0" name="Shape 470"/>
        <p:cNvGrpSpPr/>
        <p:nvPr/>
      </p:nvGrpSpPr>
      <p:grpSpPr>
        <a:xfrm>
          <a:off x="0" y="0"/>
          <a:ext cx="0" cy="0"/>
          <a:chOff x="0" y="0"/>
          <a:chExt cx="0" cy="0"/>
        </a:xfrm>
      </p:grpSpPr>
      <p:sp>
        <p:nvSpPr>
          <p:cNvPr id="471" name="Google Shape;471;g319773b669a_0_368"/>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2" name="Google Shape;472;g319773b669a_0_368"/>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3" name="Google Shape;473;g319773b669a_0_368"/>
          <p:cNvSpPr/>
          <p:nvPr/>
        </p:nvSpPr>
        <p:spPr>
          <a:xfrm flipH="1" rot="-2700000">
            <a:off x="891672" y="422133"/>
            <a:ext cx="645306" cy="645306"/>
          </a:xfrm>
          <a:prstGeom prst="rect">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4" name="Google Shape;474;g319773b669a_0_368"/>
          <p:cNvSpPr/>
          <p:nvPr/>
        </p:nvSpPr>
        <p:spPr>
          <a:xfrm flipH="1" rot="-2700000">
            <a:off x="10043564" y="655106"/>
            <a:ext cx="687308" cy="687308"/>
          </a:xfrm>
          <a:prstGeom prst="rect">
            <a:avLst/>
          </a:pr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5" name="Google Shape;475;g319773b669a_0_368"/>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6" name="Google Shape;476;g319773b669a_0_368"/>
          <p:cNvSpPr/>
          <p:nvPr/>
        </p:nvSpPr>
        <p:spPr>
          <a:xfrm flipH="1">
            <a:off x="7976257" y="6115501"/>
            <a:ext cx="1494600" cy="7425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7" name="Google Shape;477;g319773b669a_0_368"/>
          <p:cNvSpPr/>
          <p:nvPr/>
        </p:nvSpPr>
        <p:spPr>
          <a:xfrm flipH="1">
            <a:off x="7604183" y="6453143"/>
            <a:ext cx="814800" cy="4050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8" name="Google Shape;478;g319773b669a_0_368"/>
          <p:cNvSpPr txBox="1"/>
          <p:nvPr/>
        </p:nvSpPr>
        <p:spPr>
          <a:xfrm>
            <a:off x="861225" y="652200"/>
            <a:ext cx="10688400" cy="55536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s-CL" sz="2200">
                <a:solidFill>
                  <a:schemeClr val="dk1"/>
                </a:solidFill>
                <a:latin typeface="Calibri"/>
                <a:ea typeface="Calibri"/>
                <a:cs typeface="Calibri"/>
                <a:sym typeface="Calibri"/>
              </a:rPr>
              <a:t>El perfil muestra la transición desde la Zona Insular, pasando por la Zona Costera, hasta la Cordillera de los Andes y las zonas intermedia y esteparia. Se mencionan explícitamente “hielos y ventisqueros” en la parte más elevada del perfil, indicando una fuerte influencia glaciar. En la zona de los fiordos y cordillera, los valores de lluvia son muy altos (3.500 mm), lo que favorece la formación de glaciares y erosión. </a:t>
            </a:r>
            <a:endParaRPr sz="22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200">
              <a:solidFill>
                <a:schemeClr val="dk1"/>
              </a:solidFill>
              <a:latin typeface="Calibri"/>
              <a:ea typeface="Calibri"/>
              <a:cs typeface="Calibri"/>
              <a:sym typeface="Calibri"/>
            </a:endParaRPr>
          </a:p>
          <a:p>
            <a:pPr indent="-368300" lvl="0" marL="457200" marR="0" rtl="0" algn="just">
              <a:lnSpc>
                <a:spcPct val="100000"/>
              </a:lnSpc>
              <a:spcBef>
                <a:spcPts val="0"/>
              </a:spcBef>
              <a:spcAft>
                <a:spcPts val="0"/>
              </a:spcAft>
              <a:buClr>
                <a:schemeClr val="dk1"/>
              </a:buClr>
              <a:buSzPts val="2200"/>
              <a:buFont typeface="Calibri"/>
              <a:buAutoNum type="alphaLcPeriod"/>
            </a:pPr>
            <a:r>
              <a:rPr b="1" lang="es-CL" sz="2200">
                <a:solidFill>
                  <a:srgbClr val="FF0000"/>
                </a:solidFill>
                <a:latin typeface="Calibri"/>
                <a:ea typeface="Calibri"/>
                <a:cs typeface="Calibri"/>
                <a:sym typeface="Calibri"/>
              </a:rPr>
              <a:t>La intensidad de los movimientos tectónicos:</a:t>
            </a:r>
            <a:r>
              <a:rPr lang="es-CL" sz="2200">
                <a:solidFill>
                  <a:schemeClr val="dk1"/>
                </a:solidFill>
                <a:latin typeface="Calibri"/>
                <a:ea typeface="Calibri"/>
                <a:cs typeface="Calibri"/>
                <a:sym typeface="Calibri"/>
              </a:rPr>
              <a:t> aunque Chile es una zona tectónicamente activa, el perfil no destaca evidencia directa de movimientos tectónicos (como fallas o actividad sísmica específica) en esta región. Por lo tanto, esta no es la respuesta principal.</a:t>
            </a:r>
            <a:endParaRPr sz="2200">
              <a:solidFill>
                <a:schemeClr val="dk1"/>
              </a:solidFill>
              <a:latin typeface="Calibri"/>
              <a:ea typeface="Calibri"/>
              <a:cs typeface="Calibri"/>
              <a:sym typeface="Calibri"/>
            </a:endParaRPr>
          </a:p>
          <a:p>
            <a:pPr indent="-368300" lvl="0" marL="457200" marR="0" rtl="0" algn="just">
              <a:lnSpc>
                <a:spcPct val="100000"/>
              </a:lnSpc>
              <a:spcBef>
                <a:spcPts val="0"/>
              </a:spcBef>
              <a:spcAft>
                <a:spcPts val="0"/>
              </a:spcAft>
              <a:buClr>
                <a:schemeClr val="dk1"/>
              </a:buClr>
              <a:buSzPts val="2200"/>
              <a:buFont typeface="Calibri"/>
              <a:buAutoNum type="alphaLcPeriod"/>
            </a:pPr>
            <a:r>
              <a:rPr b="1" lang="es-CL" sz="2200">
                <a:solidFill>
                  <a:srgbClr val="00B050"/>
                </a:solidFill>
                <a:latin typeface="Calibri"/>
                <a:ea typeface="Calibri"/>
                <a:cs typeface="Calibri"/>
                <a:sym typeface="Calibri"/>
              </a:rPr>
              <a:t>La fuerte erosión glaciar:</a:t>
            </a:r>
            <a:r>
              <a:rPr lang="es-CL" sz="2200">
                <a:solidFill>
                  <a:schemeClr val="dk1"/>
                </a:solidFill>
                <a:latin typeface="Calibri"/>
                <a:ea typeface="Calibri"/>
                <a:cs typeface="Calibri"/>
                <a:sym typeface="Calibri"/>
              </a:rPr>
              <a:t> la presencia de glaciares y ventisqueros, junto con fiordos, indica un modelado del paisaje.</a:t>
            </a:r>
            <a:endParaRPr sz="2200">
              <a:solidFill>
                <a:schemeClr val="dk1"/>
              </a:solidFill>
              <a:latin typeface="Calibri"/>
              <a:ea typeface="Calibri"/>
              <a:cs typeface="Calibri"/>
              <a:sym typeface="Calibri"/>
            </a:endParaRPr>
          </a:p>
          <a:p>
            <a:pPr indent="-368300" lvl="0" marL="457200" marR="0" rtl="0" algn="just">
              <a:lnSpc>
                <a:spcPct val="100000"/>
              </a:lnSpc>
              <a:spcBef>
                <a:spcPts val="0"/>
              </a:spcBef>
              <a:spcAft>
                <a:spcPts val="0"/>
              </a:spcAft>
              <a:buClr>
                <a:schemeClr val="dk1"/>
              </a:buClr>
              <a:buSzPts val="2200"/>
              <a:buFont typeface="Calibri"/>
              <a:buAutoNum type="alphaLcPeriod"/>
            </a:pPr>
            <a:r>
              <a:rPr b="1" lang="es-CL" sz="2200">
                <a:solidFill>
                  <a:schemeClr val="accent2"/>
                </a:solidFill>
                <a:latin typeface="Calibri"/>
                <a:ea typeface="Calibri"/>
                <a:cs typeface="Calibri"/>
                <a:sym typeface="Calibri"/>
              </a:rPr>
              <a:t>La acentuada sedimentación aluvional:</a:t>
            </a:r>
            <a:r>
              <a:rPr lang="es-CL" sz="2200">
                <a:solidFill>
                  <a:schemeClr val="dk1"/>
                </a:solidFill>
                <a:latin typeface="Calibri"/>
                <a:ea typeface="Calibri"/>
                <a:cs typeface="Calibri"/>
                <a:sym typeface="Calibri"/>
              </a:rPr>
              <a:t> podría deducirse por la alta cantidad de precipitaciones que muestra el perfil, pero no es la respuesta correcta.</a:t>
            </a:r>
            <a:endParaRPr sz="2200">
              <a:solidFill>
                <a:schemeClr val="dk1"/>
              </a:solidFill>
              <a:latin typeface="Calibri"/>
              <a:ea typeface="Calibri"/>
              <a:cs typeface="Calibri"/>
              <a:sym typeface="Calibri"/>
            </a:endParaRPr>
          </a:p>
          <a:p>
            <a:pPr indent="-368300" lvl="0" marL="457200" marR="0" rtl="0" algn="just">
              <a:lnSpc>
                <a:spcPct val="100000"/>
              </a:lnSpc>
              <a:spcBef>
                <a:spcPts val="0"/>
              </a:spcBef>
              <a:spcAft>
                <a:spcPts val="0"/>
              </a:spcAft>
              <a:buClr>
                <a:schemeClr val="dk1"/>
              </a:buClr>
              <a:buSzPts val="2200"/>
              <a:buFont typeface="Calibri"/>
              <a:buAutoNum type="alphaLcPeriod"/>
            </a:pPr>
            <a:r>
              <a:rPr b="1" lang="es-CL" sz="2200">
                <a:solidFill>
                  <a:srgbClr val="FF0000"/>
                </a:solidFill>
                <a:latin typeface="Calibri"/>
                <a:ea typeface="Calibri"/>
                <a:cs typeface="Calibri"/>
                <a:sym typeface="Calibri"/>
              </a:rPr>
              <a:t>La pronunciada actividad vulcanológica:</a:t>
            </a:r>
            <a:r>
              <a:rPr lang="es-CL" sz="2200">
                <a:solidFill>
                  <a:schemeClr val="dk1"/>
                </a:solidFill>
                <a:latin typeface="Calibri"/>
                <a:ea typeface="Calibri"/>
                <a:cs typeface="Calibri"/>
                <a:sym typeface="Calibri"/>
              </a:rPr>
              <a:t> esta respuesta no es evidente en el perfil topográfico. </a:t>
            </a:r>
            <a:endParaRPr sz="22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6" name="Shape 96"/>
        <p:cNvGrpSpPr/>
        <p:nvPr/>
      </p:nvGrpSpPr>
      <p:grpSpPr>
        <a:xfrm>
          <a:off x="0" y="0"/>
          <a:ext cx="0" cy="0"/>
          <a:chOff x="0" y="0"/>
          <a:chExt cx="0" cy="0"/>
        </a:xfrm>
      </p:grpSpPr>
      <p:sp>
        <p:nvSpPr>
          <p:cNvPr id="97" name="Google Shape;97;p6"/>
          <p:cNvSpPr txBox="1"/>
          <p:nvPr>
            <p:ph type="ctrTitle"/>
          </p:nvPr>
        </p:nvSpPr>
        <p:spPr>
          <a:xfrm>
            <a:off x="3922915" y="2876552"/>
            <a:ext cx="7735685" cy="552448"/>
          </a:xfrm>
          <a:prstGeom prst="rect">
            <a:avLst/>
          </a:prstGeom>
          <a:noFill/>
          <a:ln>
            <a:noFill/>
          </a:ln>
        </p:spPr>
        <p:txBody>
          <a:bodyPr anchorCtr="0" anchor="b" bIns="45700" lIns="91425" spcFirstLastPara="1" rIns="91425" wrap="square" tIns="45700">
            <a:noAutofit/>
          </a:bodyPr>
          <a:lstStyle/>
          <a:p>
            <a:pPr indent="0" lvl="0" marL="0" rtl="0" algn="r">
              <a:lnSpc>
                <a:spcPct val="90000"/>
              </a:lnSpc>
              <a:spcBef>
                <a:spcPts val="0"/>
              </a:spcBef>
              <a:spcAft>
                <a:spcPts val="0"/>
              </a:spcAft>
              <a:buClr>
                <a:srgbClr val="88BFEC"/>
              </a:buClr>
              <a:buSzPts val="3600"/>
              <a:buFont typeface="Arial"/>
              <a:buNone/>
            </a:pPr>
            <a:r>
              <a:rPr b="1" lang="es-CL" sz="3600">
                <a:solidFill>
                  <a:srgbClr val="88BFEC"/>
                </a:solidFill>
                <a:latin typeface="Arial"/>
                <a:ea typeface="Arial"/>
                <a:cs typeface="Arial"/>
                <a:sym typeface="Arial"/>
              </a:rPr>
              <a:t>ENSAYO N°3: </a:t>
            </a:r>
            <a:br>
              <a:rPr b="1" lang="es-CL" sz="3600">
                <a:solidFill>
                  <a:srgbClr val="88BFEC"/>
                </a:solidFill>
                <a:latin typeface="Arial"/>
                <a:ea typeface="Arial"/>
                <a:cs typeface="Arial"/>
                <a:sym typeface="Arial"/>
              </a:rPr>
            </a:br>
            <a:r>
              <a:rPr b="1" lang="es-CL" sz="3600">
                <a:solidFill>
                  <a:srgbClr val="88BFEC"/>
                </a:solidFill>
                <a:latin typeface="Arial"/>
                <a:ea typeface="Arial"/>
                <a:cs typeface="Arial"/>
                <a:sym typeface="Arial"/>
              </a:rPr>
              <a:t>EDUCACIÓN BÁSICA</a:t>
            </a:r>
            <a:endParaRPr/>
          </a:p>
        </p:txBody>
      </p:sp>
      <p:sp>
        <p:nvSpPr>
          <p:cNvPr id="98" name="Google Shape;98;p6"/>
          <p:cNvSpPr txBox="1"/>
          <p:nvPr/>
        </p:nvSpPr>
        <p:spPr>
          <a:xfrm>
            <a:off x="7010400" y="3811647"/>
            <a:ext cx="4648200" cy="501535"/>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9CCCE4"/>
              </a:buClr>
              <a:buSzPts val="3600"/>
              <a:buFont typeface="Arial"/>
              <a:buNone/>
            </a:pPr>
            <a:r>
              <a:rPr b="0" i="0" lang="es-CL" sz="3600" u="none" cap="none" strike="noStrike">
                <a:solidFill>
                  <a:srgbClr val="9CCCE4"/>
                </a:solidFill>
                <a:latin typeface="Calibri"/>
                <a:ea typeface="Calibri"/>
                <a:cs typeface="Calibri"/>
                <a:sym typeface="Calibri"/>
              </a:rPr>
              <a:t>Historia, Geografía y Ciencias Sociales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82" name="Shape 482"/>
        <p:cNvGrpSpPr/>
        <p:nvPr/>
      </p:nvGrpSpPr>
      <p:grpSpPr>
        <a:xfrm>
          <a:off x="0" y="0"/>
          <a:ext cx="0" cy="0"/>
          <a:chOff x="0" y="0"/>
          <a:chExt cx="0" cy="0"/>
        </a:xfrm>
      </p:grpSpPr>
      <p:sp>
        <p:nvSpPr>
          <p:cNvPr id="483" name="Google Shape;483;g317d2dd2312_0_207"/>
          <p:cNvSpPr txBox="1"/>
          <p:nvPr>
            <p:ph type="ctrTitle"/>
          </p:nvPr>
        </p:nvSpPr>
        <p:spPr>
          <a:xfrm>
            <a:off x="3922915" y="2876552"/>
            <a:ext cx="7735800" cy="552300"/>
          </a:xfrm>
          <a:prstGeom prst="rect">
            <a:avLst/>
          </a:prstGeom>
          <a:noFill/>
          <a:ln>
            <a:noFill/>
          </a:ln>
        </p:spPr>
        <p:txBody>
          <a:bodyPr anchorCtr="0" anchor="b" bIns="45700" lIns="91425" spcFirstLastPara="1" rIns="91425" wrap="square" tIns="45700">
            <a:noAutofit/>
          </a:bodyPr>
          <a:lstStyle/>
          <a:p>
            <a:pPr indent="0" lvl="0" marL="0" rtl="0" algn="r">
              <a:lnSpc>
                <a:spcPct val="90000"/>
              </a:lnSpc>
              <a:spcBef>
                <a:spcPts val="0"/>
              </a:spcBef>
              <a:spcAft>
                <a:spcPts val="0"/>
              </a:spcAft>
              <a:buClr>
                <a:srgbClr val="88BFEC"/>
              </a:buClr>
              <a:buSzPts val="3600"/>
              <a:buFont typeface="Arial"/>
              <a:buNone/>
            </a:pPr>
            <a:r>
              <a:rPr b="1" lang="es-CL" sz="3600">
                <a:solidFill>
                  <a:srgbClr val="88BFEC"/>
                </a:solidFill>
                <a:latin typeface="Arial"/>
                <a:ea typeface="Arial"/>
                <a:cs typeface="Arial"/>
                <a:sym typeface="Arial"/>
              </a:rPr>
              <a:t>ENSAYO N°3: </a:t>
            </a:r>
            <a:br>
              <a:rPr b="1" lang="es-CL" sz="3600">
                <a:solidFill>
                  <a:srgbClr val="88BFEC"/>
                </a:solidFill>
                <a:latin typeface="Arial"/>
                <a:ea typeface="Arial"/>
                <a:cs typeface="Arial"/>
                <a:sym typeface="Arial"/>
              </a:rPr>
            </a:br>
            <a:r>
              <a:rPr b="1" lang="es-CL" sz="3600">
                <a:solidFill>
                  <a:srgbClr val="88BFEC"/>
                </a:solidFill>
                <a:latin typeface="Arial"/>
                <a:ea typeface="Arial"/>
                <a:cs typeface="Arial"/>
                <a:sym typeface="Arial"/>
              </a:rPr>
              <a:t>EDUCACIÓN CIUDADANA</a:t>
            </a:r>
            <a:endParaRPr/>
          </a:p>
        </p:txBody>
      </p:sp>
      <p:sp>
        <p:nvSpPr>
          <p:cNvPr id="484" name="Google Shape;484;g317d2dd2312_0_207"/>
          <p:cNvSpPr txBox="1"/>
          <p:nvPr/>
        </p:nvSpPr>
        <p:spPr>
          <a:xfrm>
            <a:off x="7010400" y="3811647"/>
            <a:ext cx="4648200" cy="5016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9CCCE4"/>
              </a:buClr>
              <a:buSzPts val="3600"/>
              <a:buFont typeface="Arial"/>
              <a:buNone/>
            </a:pPr>
            <a:r>
              <a:rPr b="0" i="0" lang="es-CL" sz="3600" u="none" cap="none" strike="noStrike">
                <a:solidFill>
                  <a:srgbClr val="9CCCE4"/>
                </a:solidFill>
                <a:latin typeface="Calibri"/>
                <a:ea typeface="Calibri"/>
                <a:cs typeface="Calibri"/>
                <a:sym typeface="Calibri"/>
              </a:rPr>
              <a:t>Historia, Geografía y Ciencias Sociales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8" name="Shape 488"/>
        <p:cNvGrpSpPr/>
        <p:nvPr/>
      </p:nvGrpSpPr>
      <p:grpSpPr>
        <a:xfrm>
          <a:off x="0" y="0"/>
          <a:ext cx="0" cy="0"/>
          <a:chOff x="0" y="0"/>
          <a:chExt cx="0" cy="0"/>
        </a:xfrm>
      </p:grpSpPr>
      <p:sp>
        <p:nvSpPr>
          <p:cNvPr id="489" name="Google Shape;489;g317d2dd2312_0_19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0" name="Google Shape;490;g317d2dd2312_0_192"/>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1" name="Google Shape;491;g317d2dd2312_0_192"/>
          <p:cNvSpPr/>
          <p:nvPr/>
        </p:nvSpPr>
        <p:spPr>
          <a:xfrm flipH="1" rot="-2700000">
            <a:off x="891672" y="422133"/>
            <a:ext cx="645306" cy="645306"/>
          </a:xfrm>
          <a:prstGeom prst="rect">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2" name="Google Shape;492;g317d2dd2312_0_192"/>
          <p:cNvSpPr/>
          <p:nvPr/>
        </p:nvSpPr>
        <p:spPr>
          <a:xfrm flipH="1" rot="-2700000">
            <a:off x="10043564" y="655106"/>
            <a:ext cx="687308" cy="687308"/>
          </a:xfrm>
          <a:prstGeom prst="rect">
            <a:avLst/>
          </a:pr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3" name="Google Shape;493;g317d2dd2312_0_192"/>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4" name="Google Shape;494;g317d2dd2312_0_192"/>
          <p:cNvSpPr/>
          <p:nvPr/>
        </p:nvSpPr>
        <p:spPr>
          <a:xfrm flipH="1">
            <a:off x="7976257" y="6115501"/>
            <a:ext cx="1494600" cy="742500"/>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5" name="Google Shape;495;g317d2dd2312_0_192"/>
          <p:cNvSpPr/>
          <p:nvPr/>
        </p:nvSpPr>
        <p:spPr>
          <a:xfrm flipH="1">
            <a:off x="7604183" y="6453143"/>
            <a:ext cx="814800" cy="405000"/>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6" name="Google Shape;496;g317d2dd2312_0_192"/>
          <p:cNvSpPr txBox="1"/>
          <p:nvPr/>
        </p:nvSpPr>
        <p:spPr>
          <a:xfrm>
            <a:off x="435150" y="802500"/>
            <a:ext cx="11321700" cy="52530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s-CL" sz="2400">
                <a:solidFill>
                  <a:schemeClr val="dk1"/>
                </a:solidFill>
                <a:latin typeface="Calibri"/>
                <a:ea typeface="Calibri"/>
                <a:cs typeface="Calibri"/>
                <a:sym typeface="Calibri"/>
              </a:rPr>
              <a:t>“El problema constitucional es la existencia de instituciones fundadas en y que contienen una trampa, que implica que lo que se manifiesta en las elecciones es políticamente indiferente: porque no importa mucho quién gane y quién pierda, porque </a:t>
            </a:r>
            <a:r>
              <a:rPr b="1" lang="es-CL" sz="2400">
                <a:solidFill>
                  <a:schemeClr val="dk1"/>
                </a:solidFill>
                <a:latin typeface="Calibri"/>
                <a:ea typeface="Calibri"/>
                <a:cs typeface="Calibri"/>
                <a:sym typeface="Calibri"/>
              </a:rPr>
              <a:t>una mayoría parlamentaria no puede hacer reformas considerables sin la aprobación de la derecha</a:t>
            </a:r>
            <a:r>
              <a:rPr lang="es-CL" sz="2400">
                <a:solidFill>
                  <a:schemeClr val="dk1"/>
                </a:solidFill>
                <a:latin typeface="Calibri"/>
                <a:ea typeface="Calibri"/>
                <a:cs typeface="Calibri"/>
                <a:sym typeface="Calibri"/>
              </a:rPr>
              <a:t>, y porque si llega a lograrlo serán invalidadas por el Tribunal Constitucional (...)”. </a:t>
            </a:r>
            <a:endParaRPr sz="24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s-CL" sz="2400">
                <a:solidFill>
                  <a:schemeClr val="dk1"/>
                </a:solidFill>
                <a:latin typeface="Calibri"/>
                <a:ea typeface="Calibri"/>
                <a:cs typeface="Calibri"/>
                <a:sym typeface="Calibri"/>
              </a:rPr>
              <a:t>Fernando Atria, abogado constitucionalista, El Desconcierto, 2014.</a:t>
            </a:r>
            <a:endParaRPr sz="24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s-CL" sz="2400">
                <a:solidFill>
                  <a:schemeClr val="dk1"/>
                </a:solidFill>
                <a:latin typeface="Calibri"/>
                <a:ea typeface="Calibri"/>
                <a:cs typeface="Calibri"/>
                <a:sym typeface="Calibri"/>
              </a:rPr>
              <a:t>El texto citado corresponde a un extracto de una crítica respecto a la Constitución de 1980 y sus disposiciones. A partir del análisis de la fuente, ¿cuál de las siguientes opciones constituye un aspecto de la institucionalidad política en Chile?</a:t>
            </a:r>
            <a:endParaRPr sz="24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400">
              <a:solidFill>
                <a:schemeClr val="dk1"/>
              </a:solidFill>
              <a:latin typeface="Calibri"/>
              <a:ea typeface="Calibri"/>
              <a:cs typeface="Calibri"/>
              <a:sym typeface="Calibri"/>
            </a:endParaRPr>
          </a:p>
          <a:p>
            <a:pPr indent="-381000" lvl="0" marL="457200" marR="0" rtl="0" algn="just">
              <a:lnSpc>
                <a:spcPct val="100000"/>
              </a:lnSpc>
              <a:spcBef>
                <a:spcPts val="0"/>
              </a:spcBef>
              <a:spcAft>
                <a:spcPts val="0"/>
              </a:spcAft>
              <a:buClr>
                <a:schemeClr val="dk1"/>
              </a:buClr>
              <a:buSzPts val="2400"/>
              <a:buFont typeface="Calibri"/>
              <a:buAutoNum type="alphaLcPeriod"/>
            </a:pPr>
            <a:r>
              <a:rPr lang="es-CL" sz="2400">
                <a:solidFill>
                  <a:schemeClr val="dk1"/>
                </a:solidFill>
                <a:latin typeface="Calibri"/>
                <a:ea typeface="Calibri"/>
                <a:cs typeface="Calibri"/>
                <a:sym typeface="Calibri"/>
              </a:rPr>
              <a:t>La función tutelar de las Fuerzas Armadas</a:t>
            </a:r>
            <a:endParaRPr sz="2400">
              <a:solidFill>
                <a:schemeClr val="dk1"/>
              </a:solidFill>
              <a:latin typeface="Calibri"/>
              <a:ea typeface="Calibri"/>
              <a:cs typeface="Calibri"/>
              <a:sym typeface="Calibri"/>
            </a:endParaRPr>
          </a:p>
          <a:p>
            <a:pPr indent="-381000" lvl="0" marL="457200" marR="0" rtl="0" algn="just">
              <a:lnSpc>
                <a:spcPct val="100000"/>
              </a:lnSpc>
              <a:spcBef>
                <a:spcPts val="0"/>
              </a:spcBef>
              <a:spcAft>
                <a:spcPts val="0"/>
              </a:spcAft>
              <a:buClr>
                <a:schemeClr val="dk1"/>
              </a:buClr>
              <a:buSzPts val="2400"/>
              <a:buFont typeface="Calibri"/>
              <a:buAutoNum type="alphaLcPeriod"/>
            </a:pPr>
            <a:r>
              <a:rPr lang="es-CL" sz="2400">
                <a:solidFill>
                  <a:schemeClr val="dk1"/>
                </a:solidFill>
                <a:latin typeface="Calibri"/>
                <a:ea typeface="Calibri"/>
                <a:cs typeface="Calibri"/>
                <a:sym typeface="Calibri"/>
              </a:rPr>
              <a:t>La existencia de senadores designados</a:t>
            </a:r>
            <a:endParaRPr sz="2400">
              <a:solidFill>
                <a:schemeClr val="dk1"/>
              </a:solidFill>
              <a:latin typeface="Calibri"/>
              <a:ea typeface="Calibri"/>
              <a:cs typeface="Calibri"/>
              <a:sym typeface="Calibri"/>
            </a:endParaRPr>
          </a:p>
          <a:p>
            <a:pPr indent="-381000" lvl="0" marL="457200" marR="0" rtl="0" algn="just">
              <a:lnSpc>
                <a:spcPct val="100000"/>
              </a:lnSpc>
              <a:spcBef>
                <a:spcPts val="0"/>
              </a:spcBef>
              <a:spcAft>
                <a:spcPts val="0"/>
              </a:spcAft>
              <a:buClr>
                <a:schemeClr val="dk1"/>
              </a:buClr>
              <a:buSzPts val="2400"/>
              <a:buFont typeface="Calibri"/>
              <a:buAutoNum type="alphaLcPeriod"/>
            </a:pPr>
            <a:r>
              <a:rPr lang="es-CL" sz="2400">
                <a:solidFill>
                  <a:schemeClr val="dk1"/>
                </a:solidFill>
                <a:latin typeface="Calibri"/>
                <a:ea typeface="Calibri"/>
                <a:cs typeface="Calibri"/>
                <a:sym typeface="Calibri"/>
              </a:rPr>
              <a:t>La imposición del quórum calificado</a:t>
            </a:r>
            <a:endParaRPr sz="2400">
              <a:solidFill>
                <a:schemeClr val="dk1"/>
              </a:solidFill>
              <a:latin typeface="Calibri"/>
              <a:ea typeface="Calibri"/>
              <a:cs typeface="Calibri"/>
              <a:sym typeface="Calibri"/>
            </a:endParaRPr>
          </a:p>
          <a:p>
            <a:pPr indent="-381000" lvl="0" marL="457200" marR="0" rtl="0" algn="just">
              <a:lnSpc>
                <a:spcPct val="100000"/>
              </a:lnSpc>
              <a:spcBef>
                <a:spcPts val="0"/>
              </a:spcBef>
              <a:spcAft>
                <a:spcPts val="0"/>
              </a:spcAft>
              <a:buClr>
                <a:schemeClr val="dk1"/>
              </a:buClr>
              <a:buSzPts val="2400"/>
              <a:buFont typeface="Calibri"/>
              <a:buAutoNum type="alphaLcPeriod"/>
            </a:pPr>
            <a:r>
              <a:rPr lang="es-CL" sz="2400">
                <a:solidFill>
                  <a:schemeClr val="dk1"/>
                </a:solidFill>
                <a:latin typeface="Calibri"/>
                <a:ea typeface="Calibri"/>
                <a:cs typeface="Calibri"/>
                <a:sym typeface="Calibri"/>
              </a:rPr>
              <a:t>La facultad del Tribunal Constitucional</a:t>
            </a:r>
            <a:r>
              <a:rPr b="0" i="0" lang="es-CL" sz="2400" u="none" cap="none" strike="noStrike">
                <a:solidFill>
                  <a:schemeClr val="dk1"/>
                </a:solidFill>
                <a:latin typeface="Calibri"/>
                <a:ea typeface="Calibri"/>
                <a:cs typeface="Calibri"/>
                <a:sym typeface="Calibri"/>
              </a:rPr>
              <a:t> </a:t>
            </a:r>
            <a:endParaRPr b="0" i="0" sz="2400" u="none" cap="none" strike="noStrike">
              <a:solidFill>
                <a:schemeClr val="dk1"/>
              </a:solidFill>
              <a:latin typeface="Calibri"/>
              <a:ea typeface="Calibri"/>
              <a:cs typeface="Calibri"/>
              <a:sym typeface="Calibri"/>
            </a:endParaRPr>
          </a:p>
        </p:txBody>
      </p:sp>
      <p:sp>
        <p:nvSpPr>
          <p:cNvPr id="497" name="Google Shape;497;g317d2dd2312_0_192"/>
          <p:cNvSpPr txBox="1"/>
          <p:nvPr/>
        </p:nvSpPr>
        <p:spPr>
          <a:xfrm>
            <a:off x="6188464" y="500756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498" name="Google Shape;498;g317d2dd2312_0_192"/>
          <p:cNvSpPr txBox="1"/>
          <p:nvPr/>
        </p:nvSpPr>
        <p:spPr>
          <a:xfrm>
            <a:off x="5831164" y="537686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499" name="Google Shape;499;g317d2dd2312_0_192"/>
          <p:cNvSpPr txBox="1"/>
          <p:nvPr/>
        </p:nvSpPr>
        <p:spPr>
          <a:xfrm>
            <a:off x="5831171" y="6115499"/>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DISTRACTOR</a:t>
            </a:r>
            <a:endParaRPr b="0" i="0" sz="1400" u="none" cap="none" strike="noStrike">
              <a:solidFill>
                <a:srgbClr val="000000"/>
              </a:solidFill>
              <a:latin typeface="Arial"/>
              <a:ea typeface="Arial"/>
              <a:cs typeface="Arial"/>
              <a:sym typeface="Arial"/>
            </a:endParaRPr>
          </a:p>
        </p:txBody>
      </p:sp>
      <p:sp>
        <p:nvSpPr>
          <p:cNvPr id="500" name="Google Shape;500;g317d2dd2312_0_192"/>
          <p:cNvSpPr txBox="1"/>
          <p:nvPr/>
        </p:nvSpPr>
        <p:spPr>
          <a:xfrm>
            <a:off x="5492848" y="5686200"/>
            <a:ext cx="12063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CORRECTA</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4" name="Shape 504"/>
        <p:cNvGrpSpPr/>
        <p:nvPr/>
      </p:nvGrpSpPr>
      <p:grpSpPr>
        <a:xfrm>
          <a:off x="0" y="0"/>
          <a:ext cx="0" cy="0"/>
          <a:chOff x="0" y="0"/>
          <a:chExt cx="0" cy="0"/>
        </a:xfrm>
      </p:grpSpPr>
      <p:sp>
        <p:nvSpPr>
          <p:cNvPr id="505" name="Google Shape;505;g319773b669a_0_89"/>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6" name="Google Shape;506;g319773b669a_0_89"/>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7" name="Google Shape;507;g319773b669a_0_89"/>
          <p:cNvSpPr/>
          <p:nvPr/>
        </p:nvSpPr>
        <p:spPr>
          <a:xfrm flipH="1" rot="-2700000">
            <a:off x="891672" y="422133"/>
            <a:ext cx="645306" cy="645306"/>
          </a:xfrm>
          <a:prstGeom prst="rect">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8" name="Google Shape;508;g319773b669a_0_89"/>
          <p:cNvSpPr/>
          <p:nvPr/>
        </p:nvSpPr>
        <p:spPr>
          <a:xfrm flipH="1" rot="-2700000">
            <a:off x="10043564" y="655106"/>
            <a:ext cx="687308" cy="687308"/>
          </a:xfrm>
          <a:prstGeom prst="rect">
            <a:avLst/>
          </a:pr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9" name="Google Shape;509;g319773b669a_0_89"/>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0" name="Google Shape;510;g319773b669a_0_89"/>
          <p:cNvSpPr/>
          <p:nvPr/>
        </p:nvSpPr>
        <p:spPr>
          <a:xfrm flipH="1">
            <a:off x="7976257" y="6115501"/>
            <a:ext cx="1494600" cy="7425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1" name="Google Shape;511;g319773b669a_0_89"/>
          <p:cNvSpPr/>
          <p:nvPr/>
        </p:nvSpPr>
        <p:spPr>
          <a:xfrm flipH="1">
            <a:off x="7604183" y="6453143"/>
            <a:ext cx="814800" cy="4050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2" name="Google Shape;512;g319773b669a_0_89"/>
          <p:cNvSpPr txBox="1"/>
          <p:nvPr/>
        </p:nvSpPr>
        <p:spPr>
          <a:xfrm>
            <a:off x="861225" y="622500"/>
            <a:ext cx="10688400" cy="56130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s-CL" sz="2700">
                <a:solidFill>
                  <a:schemeClr val="dk1"/>
                </a:solidFill>
                <a:latin typeface="Calibri"/>
                <a:ea typeface="Calibri"/>
                <a:cs typeface="Calibri"/>
                <a:sym typeface="Calibri"/>
              </a:rPr>
              <a:t>En general, quórum en el ámbito legislativo es el </a:t>
            </a:r>
            <a:r>
              <a:rPr b="1" lang="es-CL" sz="2700">
                <a:solidFill>
                  <a:schemeClr val="dk1"/>
                </a:solidFill>
                <a:latin typeface="Calibri"/>
                <a:ea typeface="Calibri"/>
                <a:cs typeface="Calibri"/>
                <a:sym typeface="Calibri"/>
              </a:rPr>
              <a:t>número mínimo de parlamentarios que deben estar presentes para que el órgano correspondiente pueda reunirse o tomar acuerdos</a:t>
            </a:r>
            <a:r>
              <a:rPr lang="es-CL" sz="2700">
                <a:solidFill>
                  <a:schemeClr val="dk1"/>
                </a:solidFill>
                <a:latin typeface="Calibri"/>
                <a:ea typeface="Calibri"/>
                <a:cs typeface="Calibri"/>
                <a:sym typeface="Calibri"/>
              </a:rPr>
              <a:t>. Conforme a la Constitución Política de 1980, por regla general las materias de los proyectos de ley, de leyes comunes o simples, requerirán para su aprobación del voto favorable de la mayoría de los miembros presentes en cada Cámara, o las mayorías que sean aplicables en casos especiales. Excepcionalmente, determinadas materias requieren un </a:t>
            </a:r>
            <a:r>
              <a:rPr b="1" lang="es-CL" sz="2700">
                <a:solidFill>
                  <a:schemeClr val="dk1"/>
                </a:solidFill>
                <a:latin typeface="Calibri"/>
                <a:ea typeface="Calibri"/>
                <a:cs typeface="Calibri"/>
                <a:sym typeface="Calibri"/>
              </a:rPr>
              <a:t>quórum especial de aprobación</a:t>
            </a:r>
            <a:r>
              <a:rPr lang="es-CL" sz="2700">
                <a:solidFill>
                  <a:schemeClr val="dk1"/>
                </a:solidFill>
                <a:latin typeface="Calibri"/>
                <a:ea typeface="Calibri"/>
                <a:cs typeface="Calibri"/>
                <a:sym typeface="Calibri"/>
              </a:rPr>
              <a:t>:</a:t>
            </a:r>
            <a:endParaRPr sz="27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700">
              <a:solidFill>
                <a:schemeClr val="dk1"/>
              </a:solidFill>
              <a:latin typeface="Calibri"/>
              <a:ea typeface="Calibri"/>
              <a:cs typeface="Calibri"/>
              <a:sym typeface="Calibri"/>
            </a:endParaRPr>
          </a:p>
          <a:p>
            <a:pPr indent="-400050" lvl="0" marL="457200" marR="0" rtl="0" algn="just">
              <a:lnSpc>
                <a:spcPct val="100000"/>
              </a:lnSpc>
              <a:spcBef>
                <a:spcPts val="0"/>
              </a:spcBef>
              <a:spcAft>
                <a:spcPts val="0"/>
              </a:spcAft>
              <a:buClr>
                <a:schemeClr val="dk1"/>
              </a:buClr>
              <a:buSzPts val="2700"/>
              <a:buFont typeface="Calibri"/>
              <a:buChar char="-"/>
            </a:pPr>
            <a:r>
              <a:rPr lang="es-CL" sz="2700">
                <a:solidFill>
                  <a:schemeClr val="dk1"/>
                </a:solidFill>
                <a:latin typeface="Calibri"/>
                <a:ea typeface="Calibri"/>
                <a:cs typeface="Calibri"/>
                <a:sym typeface="Calibri"/>
              </a:rPr>
              <a:t>leyes orgánicas constitucionales</a:t>
            </a:r>
            <a:endParaRPr sz="2700">
              <a:solidFill>
                <a:schemeClr val="dk1"/>
              </a:solidFill>
              <a:latin typeface="Calibri"/>
              <a:ea typeface="Calibri"/>
              <a:cs typeface="Calibri"/>
              <a:sym typeface="Calibri"/>
            </a:endParaRPr>
          </a:p>
          <a:p>
            <a:pPr indent="-400050" lvl="0" marL="457200" marR="0" rtl="0" algn="just">
              <a:lnSpc>
                <a:spcPct val="100000"/>
              </a:lnSpc>
              <a:spcBef>
                <a:spcPts val="0"/>
              </a:spcBef>
              <a:spcAft>
                <a:spcPts val="0"/>
              </a:spcAft>
              <a:buClr>
                <a:schemeClr val="dk1"/>
              </a:buClr>
              <a:buSzPts val="2700"/>
              <a:buFont typeface="Calibri"/>
              <a:buChar char="-"/>
            </a:pPr>
            <a:r>
              <a:rPr lang="es-CL" sz="2700">
                <a:solidFill>
                  <a:schemeClr val="dk1"/>
                </a:solidFill>
                <a:latin typeface="Calibri"/>
                <a:ea typeface="Calibri"/>
                <a:cs typeface="Calibri"/>
                <a:sym typeface="Calibri"/>
              </a:rPr>
              <a:t>leyes de quórum calificado</a:t>
            </a:r>
            <a:endParaRPr sz="2700">
              <a:solidFill>
                <a:schemeClr val="dk1"/>
              </a:solidFill>
              <a:latin typeface="Calibri"/>
              <a:ea typeface="Calibri"/>
              <a:cs typeface="Calibri"/>
              <a:sym typeface="Calibri"/>
            </a:endParaRPr>
          </a:p>
          <a:p>
            <a:pPr indent="-400050" lvl="0" marL="457200" marR="0" rtl="0" algn="just">
              <a:lnSpc>
                <a:spcPct val="100000"/>
              </a:lnSpc>
              <a:spcBef>
                <a:spcPts val="0"/>
              </a:spcBef>
              <a:spcAft>
                <a:spcPts val="0"/>
              </a:spcAft>
              <a:buClr>
                <a:schemeClr val="dk1"/>
              </a:buClr>
              <a:buSzPts val="2700"/>
              <a:buFont typeface="Calibri"/>
              <a:buChar char="-"/>
            </a:pPr>
            <a:r>
              <a:rPr lang="es-CL" sz="2700">
                <a:solidFill>
                  <a:schemeClr val="dk1"/>
                </a:solidFill>
                <a:latin typeface="Calibri"/>
                <a:ea typeface="Calibri"/>
                <a:cs typeface="Calibri"/>
                <a:sym typeface="Calibri"/>
              </a:rPr>
              <a:t>leyes que interpretan a la Constitución Política</a:t>
            </a:r>
            <a:endParaRPr sz="27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6" name="Shape 516"/>
        <p:cNvGrpSpPr/>
        <p:nvPr/>
      </p:nvGrpSpPr>
      <p:grpSpPr>
        <a:xfrm>
          <a:off x="0" y="0"/>
          <a:ext cx="0" cy="0"/>
          <a:chOff x="0" y="0"/>
          <a:chExt cx="0" cy="0"/>
        </a:xfrm>
      </p:grpSpPr>
      <p:sp>
        <p:nvSpPr>
          <p:cNvPr id="517" name="Google Shape;517;g319773b669a_0_100"/>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8" name="Google Shape;518;g319773b669a_0_100"/>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9" name="Google Shape;519;g319773b669a_0_100"/>
          <p:cNvSpPr/>
          <p:nvPr/>
        </p:nvSpPr>
        <p:spPr>
          <a:xfrm flipH="1" rot="-2700000">
            <a:off x="891672" y="422133"/>
            <a:ext cx="645306" cy="645306"/>
          </a:xfrm>
          <a:prstGeom prst="rect">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0" name="Google Shape;520;g319773b669a_0_100"/>
          <p:cNvSpPr/>
          <p:nvPr/>
        </p:nvSpPr>
        <p:spPr>
          <a:xfrm flipH="1" rot="-2700000">
            <a:off x="10043564" y="655106"/>
            <a:ext cx="687308" cy="687308"/>
          </a:xfrm>
          <a:prstGeom prst="rect">
            <a:avLst/>
          </a:pr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1" name="Google Shape;521;g319773b669a_0_100"/>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2" name="Google Shape;522;g319773b669a_0_100"/>
          <p:cNvSpPr/>
          <p:nvPr/>
        </p:nvSpPr>
        <p:spPr>
          <a:xfrm flipH="1">
            <a:off x="7976257" y="6115501"/>
            <a:ext cx="1494600" cy="7425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3" name="Google Shape;523;g319773b669a_0_100"/>
          <p:cNvSpPr/>
          <p:nvPr/>
        </p:nvSpPr>
        <p:spPr>
          <a:xfrm flipH="1">
            <a:off x="7604183" y="6453143"/>
            <a:ext cx="814800" cy="4050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4" name="Google Shape;524;g319773b669a_0_100"/>
          <p:cNvSpPr txBox="1"/>
          <p:nvPr/>
        </p:nvSpPr>
        <p:spPr>
          <a:xfrm>
            <a:off x="751800" y="622500"/>
            <a:ext cx="10688400" cy="56130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s-CL" sz="2100">
                <a:solidFill>
                  <a:schemeClr val="dk1"/>
                </a:solidFill>
                <a:latin typeface="Calibri"/>
                <a:ea typeface="Calibri"/>
                <a:cs typeface="Calibri"/>
                <a:sym typeface="Calibri"/>
              </a:rPr>
              <a:t>Las leyes de quórum calificado son aquellas que </a:t>
            </a:r>
            <a:r>
              <a:rPr b="1" lang="es-CL" sz="2100">
                <a:solidFill>
                  <a:schemeClr val="dk1"/>
                </a:solidFill>
                <a:latin typeface="Calibri"/>
                <a:ea typeface="Calibri"/>
                <a:cs typeface="Calibri"/>
                <a:sym typeface="Calibri"/>
              </a:rPr>
              <a:t>requieren para su aprobación, modificación o derogación de la mayoría absoluta de los diputados y senadores en ejercicio</a:t>
            </a:r>
            <a:r>
              <a:rPr lang="es-CL" sz="2100">
                <a:solidFill>
                  <a:schemeClr val="dk1"/>
                </a:solidFill>
                <a:latin typeface="Calibri"/>
                <a:ea typeface="Calibri"/>
                <a:cs typeface="Calibri"/>
                <a:sym typeface="Calibri"/>
              </a:rPr>
              <a:t>. Entre las materias que son propias de estas leyes se encuentran:</a:t>
            </a:r>
            <a:endParaRPr sz="21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100">
              <a:solidFill>
                <a:schemeClr val="dk1"/>
              </a:solidFill>
              <a:latin typeface="Calibri"/>
              <a:ea typeface="Calibri"/>
              <a:cs typeface="Calibri"/>
              <a:sym typeface="Calibri"/>
            </a:endParaRPr>
          </a:p>
          <a:p>
            <a:pPr indent="-361950" lvl="0" marL="457200" marR="0" rtl="0" algn="just">
              <a:lnSpc>
                <a:spcPct val="100000"/>
              </a:lnSpc>
              <a:spcBef>
                <a:spcPts val="0"/>
              </a:spcBef>
              <a:spcAft>
                <a:spcPts val="0"/>
              </a:spcAft>
              <a:buClr>
                <a:schemeClr val="dk1"/>
              </a:buClr>
              <a:buSzPts val="2100"/>
              <a:buFont typeface="Calibri"/>
              <a:buChar char="-"/>
            </a:pPr>
            <a:r>
              <a:rPr lang="es-CL" sz="2100">
                <a:solidFill>
                  <a:schemeClr val="dk1"/>
                </a:solidFill>
                <a:latin typeface="Calibri"/>
                <a:ea typeface="Calibri"/>
                <a:cs typeface="Calibri"/>
                <a:sym typeface="Calibri"/>
              </a:rPr>
              <a:t>La reserva o secreto de los actos y resoluciones de los órganos del Estado</a:t>
            </a:r>
            <a:endParaRPr sz="2100">
              <a:solidFill>
                <a:schemeClr val="dk1"/>
              </a:solidFill>
              <a:latin typeface="Calibri"/>
              <a:ea typeface="Calibri"/>
              <a:cs typeface="Calibri"/>
              <a:sym typeface="Calibri"/>
            </a:endParaRPr>
          </a:p>
          <a:p>
            <a:pPr indent="-361950" lvl="0" marL="457200" marR="0" rtl="0" algn="just">
              <a:lnSpc>
                <a:spcPct val="100000"/>
              </a:lnSpc>
              <a:spcBef>
                <a:spcPts val="0"/>
              </a:spcBef>
              <a:spcAft>
                <a:spcPts val="0"/>
              </a:spcAft>
              <a:buClr>
                <a:schemeClr val="dk1"/>
              </a:buClr>
              <a:buSzPts val="2100"/>
              <a:buFont typeface="Calibri"/>
              <a:buChar char="-"/>
            </a:pPr>
            <a:r>
              <a:rPr lang="es-CL" sz="2100">
                <a:solidFill>
                  <a:schemeClr val="dk1"/>
                </a:solidFill>
                <a:latin typeface="Calibri"/>
                <a:ea typeface="Calibri"/>
                <a:cs typeface="Calibri"/>
                <a:sym typeface="Calibri"/>
              </a:rPr>
              <a:t>La determinación de las conductas terroristas y su penalidad</a:t>
            </a:r>
            <a:endParaRPr sz="2100">
              <a:solidFill>
                <a:schemeClr val="dk1"/>
              </a:solidFill>
              <a:latin typeface="Calibri"/>
              <a:ea typeface="Calibri"/>
              <a:cs typeface="Calibri"/>
              <a:sym typeface="Calibri"/>
            </a:endParaRPr>
          </a:p>
          <a:p>
            <a:pPr indent="-361950" lvl="0" marL="457200" marR="0" rtl="0" algn="just">
              <a:lnSpc>
                <a:spcPct val="100000"/>
              </a:lnSpc>
              <a:spcBef>
                <a:spcPts val="0"/>
              </a:spcBef>
              <a:spcAft>
                <a:spcPts val="0"/>
              </a:spcAft>
              <a:buClr>
                <a:schemeClr val="dk1"/>
              </a:buClr>
              <a:buSzPts val="2100"/>
              <a:buFont typeface="Calibri"/>
              <a:buChar char="-"/>
            </a:pPr>
            <a:r>
              <a:rPr lang="es-CL" sz="2100">
                <a:solidFill>
                  <a:schemeClr val="dk1"/>
                </a:solidFill>
                <a:latin typeface="Calibri"/>
                <a:ea typeface="Calibri"/>
                <a:cs typeface="Calibri"/>
                <a:sym typeface="Calibri"/>
              </a:rPr>
              <a:t>La libertad de emitir opinión y de informar, sin censura previa, en cualquier forma y por cualquier medio</a:t>
            </a:r>
            <a:endParaRPr sz="2100">
              <a:solidFill>
                <a:schemeClr val="dk1"/>
              </a:solidFill>
              <a:latin typeface="Calibri"/>
              <a:ea typeface="Calibri"/>
              <a:cs typeface="Calibri"/>
              <a:sym typeface="Calibri"/>
            </a:endParaRPr>
          </a:p>
          <a:p>
            <a:pPr indent="-361950" lvl="0" marL="457200" marR="0" rtl="0" algn="just">
              <a:lnSpc>
                <a:spcPct val="100000"/>
              </a:lnSpc>
              <a:spcBef>
                <a:spcPts val="0"/>
              </a:spcBef>
              <a:spcAft>
                <a:spcPts val="0"/>
              </a:spcAft>
              <a:buClr>
                <a:schemeClr val="dk1"/>
              </a:buClr>
              <a:buSzPts val="2100"/>
              <a:buFont typeface="Calibri"/>
              <a:buChar char="-"/>
            </a:pPr>
            <a:r>
              <a:rPr lang="es-CL" sz="2100">
                <a:solidFill>
                  <a:schemeClr val="dk1"/>
                </a:solidFill>
                <a:latin typeface="Calibri"/>
                <a:ea typeface="Calibri"/>
                <a:cs typeface="Calibri"/>
                <a:sym typeface="Calibri"/>
              </a:rPr>
              <a:t>Organización y demás funciones y atribuciones del Consejo Nacional de Televisión</a:t>
            </a:r>
            <a:endParaRPr sz="2100">
              <a:solidFill>
                <a:schemeClr val="dk1"/>
              </a:solidFill>
              <a:latin typeface="Calibri"/>
              <a:ea typeface="Calibri"/>
              <a:cs typeface="Calibri"/>
              <a:sym typeface="Calibri"/>
            </a:endParaRPr>
          </a:p>
          <a:p>
            <a:pPr indent="-361950" lvl="0" marL="457200" marR="0" rtl="0" algn="just">
              <a:lnSpc>
                <a:spcPct val="100000"/>
              </a:lnSpc>
              <a:spcBef>
                <a:spcPts val="0"/>
              </a:spcBef>
              <a:spcAft>
                <a:spcPts val="0"/>
              </a:spcAft>
              <a:buClr>
                <a:schemeClr val="dk1"/>
              </a:buClr>
              <a:buSzPts val="2100"/>
              <a:buFont typeface="Calibri"/>
              <a:buChar char="-"/>
            </a:pPr>
            <a:r>
              <a:rPr lang="es-CL" sz="2100">
                <a:solidFill>
                  <a:schemeClr val="dk1"/>
                </a:solidFill>
                <a:latin typeface="Calibri"/>
                <a:ea typeface="Calibri"/>
                <a:cs typeface="Calibri"/>
                <a:sym typeface="Calibri"/>
              </a:rPr>
              <a:t>Regulación del ejercicio del derecho a la seguridad social</a:t>
            </a:r>
            <a:endParaRPr sz="2100">
              <a:solidFill>
                <a:schemeClr val="dk1"/>
              </a:solidFill>
              <a:latin typeface="Calibri"/>
              <a:ea typeface="Calibri"/>
              <a:cs typeface="Calibri"/>
              <a:sym typeface="Calibri"/>
            </a:endParaRPr>
          </a:p>
          <a:p>
            <a:pPr indent="-361950" lvl="0" marL="457200" marR="0" rtl="0" algn="just">
              <a:lnSpc>
                <a:spcPct val="100000"/>
              </a:lnSpc>
              <a:spcBef>
                <a:spcPts val="0"/>
              </a:spcBef>
              <a:spcAft>
                <a:spcPts val="0"/>
              </a:spcAft>
              <a:buClr>
                <a:schemeClr val="dk1"/>
              </a:buClr>
              <a:buSzPts val="2100"/>
              <a:buFont typeface="Calibri"/>
              <a:buChar char="-"/>
            </a:pPr>
            <a:r>
              <a:rPr lang="es-CL" sz="2100">
                <a:solidFill>
                  <a:schemeClr val="dk1"/>
                </a:solidFill>
                <a:latin typeface="Calibri"/>
                <a:ea typeface="Calibri"/>
                <a:cs typeface="Calibri"/>
                <a:sym typeface="Calibri"/>
              </a:rPr>
              <a:t>Autorización al Estado y sus organismos para desarrollar actividades empresariales o participar en ellas</a:t>
            </a:r>
            <a:endParaRPr sz="2100">
              <a:solidFill>
                <a:schemeClr val="dk1"/>
              </a:solidFill>
              <a:latin typeface="Calibri"/>
              <a:ea typeface="Calibri"/>
              <a:cs typeface="Calibri"/>
              <a:sym typeface="Calibri"/>
            </a:endParaRPr>
          </a:p>
          <a:p>
            <a:pPr indent="-361950" lvl="0" marL="457200" marR="0" rtl="0" algn="just">
              <a:lnSpc>
                <a:spcPct val="100000"/>
              </a:lnSpc>
              <a:spcBef>
                <a:spcPts val="0"/>
              </a:spcBef>
              <a:spcAft>
                <a:spcPts val="0"/>
              </a:spcAft>
              <a:buClr>
                <a:schemeClr val="dk1"/>
              </a:buClr>
              <a:buSzPts val="2100"/>
              <a:buFont typeface="Calibri"/>
              <a:buChar char="-"/>
            </a:pPr>
            <a:r>
              <a:rPr lang="es-CL" sz="2100">
                <a:solidFill>
                  <a:schemeClr val="dk1"/>
                </a:solidFill>
                <a:latin typeface="Calibri"/>
                <a:ea typeface="Calibri"/>
                <a:cs typeface="Calibri"/>
                <a:sym typeface="Calibri"/>
              </a:rPr>
              <a:t>Limitaciones o requisitos para la adquisición de dominio de algunos bienes cuando lo exija el interés nacional</a:t>
            </a:r>
            <a:endParaRPr sz="2100">
              <a:solidFill>
                <a:schemeClr val="dk1"/>
              </a:solidFill>
              <a:latin typeface="Calibri"/>
              <a:ea typeface="Calibri"/>
              <a:cs typeface="Calibri"/>
              <a:sym typeface="Calibri"/>
            </a:endParaRPr>
          </a:p>
          <a:p>
            <a:pPr indent="-361950" lvl="0" marL="457200" marR="0" rtl="0" algn="just">
              <a:lnSpc>
                <a:spcPct val="100000"/>
              </a:lnSpc>
              <a:spcBef>
                <a:spcPts val="0"/>
              </a:spcBef>
              <a:spcAft>
                <a:spcPts val="0"/>
              </a:spcAft>
              <a:buClr>
                <a:schemeClr val="dk1"/>
              </a:buClr>
              <a:buSzPts val="2100"/>
              <a:buFont typeface="Calibri"/>
              <a:buChar char="-"/>
            </a:pPr>
            <a:r>
              <a:rPr lang="es-CL" sz="2100">
                <a:solidFill>
                  <a:schemeClr val="dk1"/>
                </a:solidFill>
                <a:latin typeface="Calibri"/>
                <a:ea typeface="Calibri"/>
                <a:cs typeface="Calibri"/>
                <a:sym typeface="Calibri"/>
              </a:rPr>
              <a:t>Autorización al Estado, a sus organismos y a las municipalidades la contratación de empréstitos cuyo vencimiento exceda del término de duración del respectivo período presidencial</a:t>
            </a:r>
            <a:endParaRPr sz="2100">
              <a:solidFill>
                <a:schemeClr val="dk1"/>
              </a:solidFill>
              <a:latin typeface="Calibri"/>
              <a:ea typeface="Calibri"/>
              <a:cs typeface="Calibri"/>
              <a:sym typeface="Calibri"/>
            </a:endParaRPr>
          </a:p>
          <a:p>
            <a:pPr indent="-400050" lvl="0" marL="457200" marR="0" rtl="0" algn="just">
              <a:lnSpc>
                <a:spcPct val="100000"/>
              </a:lnSpc>
              <a:spcBef>
                <a:spcPts val="0"/>
              </a:spcBef>
              <a:spcAft>
                <a:spcPts val="0"/>
              </a:spcAft>
              <a:buClr>
                <a:schemeClr val="dk1"/>
              </a:buClr>
              <a:buSzPts val="2700"/>
              <a:buFont typeface="Calibri"/>
              <a:buChar char="-"/>
            </a:pPr>
            <a:r>
              <a:rPr lang="es-CL" sz="2100">
                <a:solidFill>
                  <a:schemeClr val="dk1"/>
                </a:solidFill>
                <a:latin typeface="Calibri"/>
                <a:ea typeface="Calibri"/>
                <a:cs typeface="Calibri"/>
                <a:sym typeface="Calibri"/>
              </a:rPr>
              <a:t>Concesión de indultos generales y amnistías</a:t>
            </a:r>
            <a:r>
              <a:rPr lang="es-CL" sz="2700">
                <a:solidFill>
                  <a:schemeClr val="dk1"/>
                </a:solidFill>
                <a:latin typeface="Calibri"/>
                <a:ea typeface="Calibri"/>
                <a:cs typeface="Calibri"/>
                <a:sym typeface="Calibri"/>
              </a:rPr>
              <a:t>  </a:t>
            </a:r>
            <a:endParaRPr sz="27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8" name="Shape 528"/>
        <p:cNvGrpSpPr/>
        <p:nvPr/>
      </p:nvGrpSpPr>
      <p:grpSpPr>
        <a:xfrm>
          <a:off x="0" y="0"/>
          <a:ext cx="0" cy="0"/>
          <a:chOff x="0" y="0"/>
          <a:chExt cx="0" cy="0"/>
        </a:xfrm>
      </p:grpSpPr>
      <p:sp>
        <p:nvSpPr>
          <p:cNvPr id="529" name="Google Shape;529;g319773b669a_0_111"/>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0" name="Google Shape;530;g319773b669a_0_111"/>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1" name="Google Shape;531;g319773b669a_0_111"/>
          <p:cNvSpPr/>
          <p:nvPr/>
        </p:nvSpPr>
        <p:spPr>
          <a:xfrm flipH="1" rot="-2700000">
            <a:off x="891672" y="422133"/>
            <a:ext cx="645306" cy="645306"/>
          </a:xfrm>
          <a:prstGeom prst="rect">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2" name="Google Shape;532;g319773b669a_0_111"/>
          <p:cNvSpPr/>
          <p:nvPr/>
        </p:nvSpPr>
        <p:spPr>
          <a:xfrm flipH="1" rot="-2700000">
            <a:off x="10043564" y="655106"/>
            <a:ext cx="687308" cy="687308"/>
          </a:xfrm>
          <a:prstGeom prst="rect">
            <a:avLst/>
          </a:pr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3" name="Google Shape;533;g319773b669a_0_111"/>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4" name="Google Shape;534;g319773b669a_0_111"/>
          <p:cNvSpPr/>
          <p:nvPr/>
        </p:nvSpPr>
        <p:spPr>
          <a:xfrm flipH="1">
            <a:off x="7976257" y="6115501"/>
            <a:ext cx="1494600" cy="7425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5" name="Google Shape;535;g319773b669a_0_111"/>
          <p:cNvSpPr/>
          <p:nvPr/>
        </p:nvSpPr>
        <p:spPr>
          <a:xfrm flipH="1">
            <a:off x="7604183" y="6453143"/>
            <a:ext cx="814800" cy="4050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6" name="Google Shape;536;g319773b669a_0_111"/>
          <p:cNvSpPr txBox="1"/>
          <p:nvPr/>
        </p:nvSpPr>
        <p:spPr>
          <a:xfrm>
            <a:off x="861225" y="840150"/>
            <a:ext cx="10688400" cy="56130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s-CL" sz="2700">
                <a:solidFill>
                  <a:schemeClr val="dk1"/>
                </a:solidFill>
                <a:latin typeface="Calibri"/>
                <a:ea typeface="Calibri"/>
                <a:cs typeface="Calibri"/>
                <a:sym typeface="Calibri"/>
              </a:rPr>
              <a:t>Las leyes o materias de leyes que requieren quórum calificado de ⅗ partes de los senadores y diputados en ejercicio son: </a:t>
            </a:r>
            <a:endParaRPr sz="27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700">
              <a:solidFill>
                <a:schemeClr val="dk1"/>
              </a:solidFill>
              <a:latin typeface="Calibri"/>
              <a:ea typeface="Calibri"/>
              <a:cs typeface="Calibri"/>
              <a:sym typeface="Calibri"/>
            </a:endParaRPr>
          </a:p>
          <a:p>
            <a:pPr indent="-400050" lvl="0" marL="457200" marR="0" rtl="0" algn="just">
              <a:lnSpc>
                <a:spcPct val="100000"/>
              </a:lnSpc>
              <a:spcBef>
                <a:spcPts val="0"/>
              </a:spcBef>
              <a:spcAft>
                <a:spcPts val="0"/>
              </a:spcAft>
              <a:buClr>
                <a:schemeClr val="dk1"/>
              </a:buClr>
              <a:buSzPts val="2700"/>
              <a:buFont typeface="Calibri"/>
              <a:buChar char="-"/>
            </a:pPr>
            <a:r>
              <a:rPr lang="es-CL" sz="2700">
                <a:solidFill>
                  <a:schemeClr val="dk1"/>
                </a:solidFill>
                <a:latin typeface="Calibri"/>
                <a:ea typeface="Calibri"/>
                <a:cs typeface="Calibri"/>
                <a:sym typeface="Calibri"/>
              </a:rPr>
              <a:t>Las normas legales que interpreten preceptos constitucionales</a:t>
            </a:r>
            <a:endParaRPr sz="2700">
              <a:solidFill>
                <a:schemeClr val="dk1"/>
              </a:solidFill>
              <a:latin typeface="Calibri"/>
              <a:ea typeface="Calibri"/>
              <a:cs typeface="Calibri"/>
              <a:sym typeface="Calibri"/>
            </a:endParaRPr>
          </a:p>
          <a:p>
            <a:pPr indent="-400050" lvl="0" marL="457200" marR="0" rtl="0" algn="just">
              <a:lnSpc>
                <a:spcPct val="100000"/>
              </a:lnSpc>
              <a:spcBef>
                <a:spcPts val="0"/>
              </a:spcBef>
              <a:spcAft>
                <a:spcPts val="0"/>
              </a:spcAft>
              <a:buClr>
                <a:schemeClr val="dk1"/>
              </a:buClr>
              <a:buSzPts val="2700"/>
              <a:buFont typeface="Calibri"/>
              <a:buChar char="-"/>
            </a:pPr>
            <a:r>
              <a:rPr lang="es-CL" sz="2700">
                <a:solidFill>
                  <a:schemeClr val="dk1"/>
                </a:solidFill>
                <a:latin typeface="Calibri"/>
                <a:ea typeface="Calibri"/>
                <a:cs typeface="Calibri"/>
                <a:sym typeface="Calibri"/>
              </a:rPr>
              <a:t>Las modificaciones referidas a la Ley Orgánica sobre Votaciones Populares y Escrutinios que digan relación con el número de senadores, las circunscripciones existentes y el sistema electoral vigente</a:t>
            </a:r>
            <a:endParaRPr sz="27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7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7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7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s-CL" sz="2000">
                <a:solidFill>
                  <a:schemeClr val="dk1"/>
                </a:solidFill>
                <a:latin typeface="Calibri"/>
                <a:ea typeface="Calibri"/>
                <a:cs typeface="Calibri"/>
                <a:sym typeface="Calibri"/>
              </a:rPr>
              <a:t>Fuente: </a:t>
            </a:r>
            <a:r>
              <a:rPr i="1" lang="es-CL" sz="2000">
                <a:solidFill>
                  <a:schemeClr val="dk1"/>
                </a:solidFill>
                <a:latin typeface="Calibri"/>
                <a:ea typeface="Calibri"/>
                <a:cs typeface="Calibri"/>
                <a:sym typeface="Calibri"/>
              </a:rPr>
              <a:t>Quórums en la Constitución Política de 1980</a:t>
            </a:r>
            <a:r>
              <a:rPr lang="es-CL" sz="2000">
                <a:solidFill>
                  <a:schemeClr val="dk1"/>
                </a:solidFill>
                <a:latin typeface="Calibri"/>
                <a:ea typeface="Calibri"/>
                <a:cs typeface="Calibri"/>
                <a:sym typeface="Calibri"/>
              </a:rPr>
              <a:t>, </a:t>
            </a:r>
            <a:r>
              <a:rPr lang="es-CL" sz="2000">
                <a:solidFill>
                  <a:schemeClr val="dk1"/>
                </a:solidFill>
                <a:latin typeface="Calibri"/>
                <a:ea typeface="Calibri"/>
                <a:cs typeface="Calibri"/>
                <a:sym typeface="Calibri"/>
              </a:rPr>
              <a:t>Biblioteca del Congreso Nacional de Chile, Asesoría Técnica Parlamentaria, noviembre 2019.</a:t>
            </a:r>
            <a:r>
              <a:rPr lang="es-CL" sz="2000">
                <a:solidFill>
                  <a:schemeClr val="dk1"/>
                </a:solidFill>
                <a:latin typeface="Calibri"/>
                <a:ea typeface="Calibri"/>
                <a:cs typeface="Calibri"/>
                <a:sym typeface="Calibri"/>
              </a:rPr>
              <a:t> Disponible en </a:t>
            </a:r>
            <a:r>
              <a:rPr lang="es-CL" sz="2000" u="sng">
                <a:solidFill>
                  <a:schemeClr val="hlink"/>
                </a:solidFill>
                <a:latin typeface="Calibri"/>
                <a:ea typeface="Calibri"/>
                <a:cs typeface="Calibri"/>
                <a:sym typeface="Calibri"/>
                <a:hlinkClick r:id="rId3"/>
              </a:rPr>
              <a:t>https://obtienearchivo.bcn.cl/obtienearchivo?id=repositorio/10221/28021/1/BCN_Quorums_CPR.pdf</a:t>
            </a:r>
            <a:r>
              <a:rPr lang="es-CL"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0" name="Shape 540"/>
        <p:cNvGrpSpPr/>
        <p:nvPr/>
      </p:nvGrpSpPr>
      <p:grpSpPr>
        <a:xfrm>
          <a:off x="0" y="0"/>
          <a:ext cx="0" cy="0"/>
          <a:chOff x="0" y="0"/>
          <a:chExt cx="0" cy="0"/>
        </a:xfrm>
      </p:grpSpPr>
      <p:sp>
        <p:nvSpPr>
          <p:cNvPr id="541" name="Google Shape;541;g319773b669a_0_12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42" name="Google Shape;542;g319773b669a_0_123"/>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43" name="Google Shape;543;g319773b669a_0_123"/>
          <p:cNvSpPr/>
          <p:nvPr/>
        </p:nvSpPr>
        <p:spPr>
          <a:xfrm flipH="1" rot="-2700000">
            <a:off x="891672" y="422133"/>
            <a:ext cx="645306" cy="645306"/>
          </a:xfrm>
          <a:prstGeom prst="rect">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44" name="Google Shape;544;g319773b669a_0_123"/>
          <p:cNvSpPr/>
          <p:nvPr/>
        </p:nvSpPr>
        <p:spPr>
          <a:xfrm flipH="1" rot="-2700000">
            <a:off x="10043564" y="655106"/>
            <a:ext cx="687308" cy="687308"/>
          </a:xfrm>
          <a:prstGeom prst="rect">
            <a:avLst/>
          </a:pr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45" name="Google Shape;545;g319773b669a_0_123"/>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46" name="Google Shape;546;g319773b669a_0_123"/>
          <p:cNvSpPr/>
          <p:nvPr/>
        </p:nvSpPr>
        <p:spPr>
          <a:xfrm flipH="1">
            <a:off x="7976257" y="6115501"/>
            <a:ext cx="1494600" cy="7425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47" name="Google Shape;547;g319773b669a_0_123"/>
          <p:cNvSpPr/>
          <p:nvPr/>
        </p:nvSpPr>
        <p:spPr>
          <a:xfrm flipH="1">
            <a:off x="7604183" y="6453143"/>
            <a:ext cx="814800" cy="4050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48" name="Google Shape;548;g319773b669a_0_123"/>
          <p:cNvSpPr txBox="1"/>
          <p:nvPr/>
        </p:nvSpPr>
        <p:spPr>
          <a:xfrm>
            <a:off x="435150" y="1201075"/>
            <a:ext cx="11321700" cy="52530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s-CL" sz="3000">
                <a:solidFill>
                  <a:schemeClr val="dk1"/>
                </a:solidFill>
                <a:latin typeface="Calibri"/>
                <a:ea typeface="Calibri"/>
                <a:cs typeface="Calibri"/>
                <a:sym typeface="Calibri"/>
              </a:rPr>
              <a:t>Durante la dictadura cívico militar, se crearon las bases de una nueva institucionalidad política, que se tradujo en una Carta Fundamental aprobada en 1980. Al respecto, ¿cuál de los siguientes organismos fue designado como encargado de </a:t>
            </a:r>
            <a:r>
              <a:rPr b="1" lang="es-CL" sz="3000">
                <a:solidFill>
                  <a:schemeClr val="dk1"/>
                </a:solidFill>
                <a:latin typeface="Calibri"/>
                <a:ea typeface="Calibri"/>
                <a:cs typeface="Calibri"/>
                <a:sym typeface="Calibri"/>
              </a:rPr>
              <a:t>garantizar el orden institucional de la República</a:t>
            </a:r>
            <a:r>
              <a:rPr lang="es-CL" sz="3000">
                <a:solidFill>
                  <a:schemeClr val="dk1"/>
                </a:solidFill>
                <a:latin typeface="Calibri"/>
                <a:ea typeface="Calibri"/>
                <a:cs typeface="Calibri"/>
                <a:sym typeface="Calibri"/>
              </a:rPr>
              <a:t>?</a:t>
            </a:r>
            <a:endParaRPr sz="30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3000">
              <a:solidFill>
                <a:schemeClr val="dk1"/>
              </a:solidFill>
              <a:latin typeface="Calibri"/>
              <a:ea typeface="Calibri"/>
              <a:cs typeface="Calibri"/>
              <a:sym typeface="Calibri"/>
            </a:endParaRPr>
          </a:p>
          <a:p>
            <a:pPr indent="-419100" lvl="0" marL="457200" marR="0" rtl="0" algn="just">
              <a:lnSpc>
                <a:spcPct val="100000"/>
              </a:lnSpc>
              <a:spcBef>
                <a:spcPts val="0"/>
              </a:spcBef>
              <a:spcAft>
                <a:spcPts val="0"/>
              </a:spcAft>
              <a:buClr>
                <a:schemeClr val="dk1"/>
              </a:buClr>
              <a:buSzPts val="3000"/>
              <a:buFont typeface="Calibri"/>
              <a:buAutoNum type="alphaLcPeriod"/>
            </a:pPr>
            <a:r>
              <a:rPr lang="es-CL" sz="3000">
                <a:solidFill>
                  <a:schemeClr val="dk1"/>
                </a:solidFill>
                <a:latin typeface="Calibri"/>
                <a:ea typeface="Calibri"/>
                <a:cs typeface="Calibri"/>
                <a:sym typeface="Calibri"/>
              </a:rPr>
              <a:t>Consejo de Seguridad Nacional</a:t>
            </a:r>
            <a:endParaRPr sz="3000">
              <a:solidFill>
                <a:schemeClr val="dk1"/>
              </a:solidFill>
              <a:latin typeface="Calibri"/>
              <a:ea typeface="Calibri"/>
              <a:cs typeface="Calibri"/>
              <a:sym typeface="Calibri"/>
            </a:endParaRPr>
          </a:p>
          <a:p>
            <a:pPr indent="-419100" lvl="0" marL="457200" marR="0" rtl="0" algn="just">
              <a:lnSpc>
                <a:spcPct val="100000"/>
              </a:lnSpc>
              <a:spcBef>
                <a:spcPts val="0"/>
              </a:spcBef>
              <a:spcAft>
                <a:spcPts val="0"/>
              </a:spcAft>
              <a:buClr>
                <a:schemeClr val="dk1"/>
              </a:buClr>
              <a:buSzPts val="3000"/>
              <a:buFont typeface="Calibri"/>
              <a:buAutoNum type="alphaLcPeriod"/>
            </a:pPr>
            <a:r>
              <a:rPr lang="es-CL" sz="3000">
                <a:solidFill>
                  <a:schemeClr val="dk1"/>
                </a:solidFill>
                <a:latin typeface="Calibri"/>
                <a:ea typeface="Calibri"/>
                <a:cs typeface="Calibri"/>
                <a:sym typeface="Calibri"/>
              </a:rPr>
              <a:t>Fuerzas Armadas</a:t>
            </a:r>
            <a:endParaRPr sz="3000">
              <a:solidFill>
                <a:schemeClr val="dk1"/>
              </a:solidFill>
              <a:latin typeface="Calibri"/>
              <a:ea typeface="Calibri"/>
              <a:cs typeface="Calibri"/>
              <a:sym typeface="Calibri"/>
            </a:endParaRPr>
          </a:p>
          <a:p>
            <a:pPr indent="-419100" lvl="0" marL="457200" marR="0" rtl="0" algn="just">
              <a:lnSpc>
                <a:spcPct val="100000"/>
              </a:lnSpc>
              <a:spcBef>
                <a:spcPts val="0"/>
              </a:spcBef>
              <a:spcAft>
                <a:spcPts val="0"/>
              </a:spcAft>
              <a:buClr>
                <a:schemeClr val="dk1"/>
              </a:buClr>
              <a:buSzPts val="3000"/>
              <a:buFont typeface="Calibri"/>
              <a:buAutoNum type="alphaLcPeriod"/>
            </a:pPr>
            <a:r>
              <a:rPr lang="es-CL" sz="3000">
                <a:solidFill>
                  <a:schemeClr val="dk1"/>
                </a:solidFill>
                <a:latin typeface="Calibri"/>
                <a:ea typeface="Calibri"/>
                <a:cs typeface="Calibri"/>
                <a:sym typeface="Calibri"/>
              </a:rPr>
              <a:t>Congreso Nacional</a:t>
            </a:r>
            <a:endParaRPr sz="3000">
              <a:solidFill>
                <a:schemeClr val="dk1"/>
              </a:solidFill>
              <a:latin typeface="Calibri"/>
              <a:ea typeface="Calibri"/>
              <a:cs typeface="Calibri"/>
              <a:sym typeface="Calibri"/>
            </a:endParaRPr>
          </a:p>
          <a:p>
            <a:pPr indent="-419100" lvl="0" marL="457200" marR="0" rtl="0" algn="just">
              <a:lnSpc>
                <a:spcPct val="100000"/>
              </a:lnSpc>
              <a:spcBef>
                <a:spcPts val="0"/>
              </a:spcBef>
              <a:spcAft>
                <a:spcPts val="0"/>
              </a:spcAft>
              <a:buClr>
                <a:schemeClr val="dk1"/>
              </a:buClr>
              <a:buSzPts val="3000"/>
              <a:buFont typeface="Calibri"/>
              <a:buAutoNum type="alphaLcPeriod"/>
            </a:pPr>
            <a:r>
              <a:rPr lang="es-CL" sz="3000">
                <a:solidFill>
                  <a:schemeClr val="dk1"/>
                </a:solidFill>
                <a:latin typeface="Calibri"/>
                <a:ea typeface="Calibri"/>
                <a:cs typeface="Calibri"/>
                <a:sym typeface="Calibri"/>
              </a:rPr>
              <a:t>Tribunal Constitucional</a:t>
            </a:r>
            <a:r>
              <a:rPr b="0" i="0" lang="es-CL" sz="3000" u="none" cap="none" strike="noStrike">
                <a:solidFill>
                  <a:schemeClr val="dk1"/>
                </a:solidFill>
                <a:latin typeface="Calibri"/>
                <a:ea typeface="Calibri"/>
                <a:cs typeface="Calibri"/>
                <a:sym typeface="Calibri"/>
              </a:rPr>
              <a:t> </a:t>
            </a:r>
            <a:endParaRPr b="0" i="0" sz="3000" u="none" cap="none" strike="noStrike">
              <a:solidFill>
                <a:schemeClr val="dk1"/>
              </a:solidFill>
              <a:latin typeface="Calibri"/>
              <a:ea typeface="Calibri"/>
              <a:cs typeface="Calibri"/>
              <a:sym typeface="Calibri"/>
            </a:endParaRPr>
          </a:p>
        </p:txBody>
      </p:sp>
      <p:sp>
        <p:nvSpPr>
          <p:cNvPr id="549" name="Google Shape;549;g319773b669a_0_123"/>
          <p:cNvSpPr txBox="1"/>
          <p:nvPr/>
        </p:nvSpPr>
        <p:spPr>
          <a:xfrm>
            <a:off x="4113614" y="498931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550" name="Google Shape;550;g319773b669a_0_123"/>
          <p:cNvSpPr txBox="1"/>
          <p:nvPr/>
        </p:nvSpPr>
        <p:spPr>
          <a:xfrm>
            <a:off x="4682064" y="544981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551" name="Google Shape;551;g319773b669a_0_123"/>
          <p:cNvSpPr txBox="1"/>
          <p:nvPr/>
        </p:nvSpPr>
        <p:spPr>
          <a:xfrm>
            <a:off x="5977096" y="4031824"/>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DISTRACTOR</a:t>
            </a:r>
            <a:endParaRPr b="0" i="0" sz="1400" u="none" cap="none" strike="noStrike">
              <a:solidFill>
                <a:srgbClr val="000000"/>
              </a:solidFill>
              <a:latin typeface="Arial"/>
              <a:ea typeface="Arial"/>
              <a:cs typeface="Arial"/>
              <a:sym typeface="Arial"/>
            </a:endParaRPr>
          </a:p>
        </p:txBody>
      </p:sp>
      <p:sp>
        <p:nvSpPr>
          <p:cNvPr id="552" name="Google Shape;552;g319773b669a_0_123"/>
          <p:cNvSpPr txBox="1"/>
          <p:nvPr/>
        </p:nvSpPr>
        <p:spPr>
          <a:xfrm>
            <a:off x="3778348" y="4528800"/>
            <a:ext cx="12063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CORRECTA</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6" name="Shape 556"/>
        <p:cNvGrpSpPr/>
        <p:nvPr/>
      </p:nvGrpSpPr>
      <p:grpSpPr>
        <a:xfrm>
          <a:off x="0" y="0"/>
          <a:ext cx="0" cy="0"/>
          <a:chOff x="0" y="0"/>
          <a:chExt cx="0" cy="0"/>
        </a:xfrm>
      </p:grpSpPr>
      <p:sp>
        <p:nvSpPr>
          <p:cNvPr id="557" name="Google Shape;557;g317d2dd2312_0_21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58" name="Google Shape;558;g317d2dd2312_0_213"/>
          <p:cNvPicPr preferRelativeResize="0"/>
          <p:nvPr/>
        </p:nvPicPr>
        <p:blipFill>
          <a:blip r:embed="rId3">
            <a:alphaModFix/>
          </a:blip>
          <a:stretch>
            <a:fillRect/>
          </a:stretch>
        </p:blipFill>
        <p:spPr>
          <a:xfrm>
            <a:off x="672750" y="1482834"/>
            <a:ext cx="10846499" cy="3892350"/>
          </a:xfrm>
          <a:prstGeom prst="rect">
            <a:avLst/>
          </a:prstGeom>
          <a:noFill/>
          <a:ln>
            <a:noFill/>
          </a:ln>
        </p:spPr>
      </p:pic>
      <p:sp>
        <p:nvSpPr>
          <p:cNvPr id="559" name="Google Shape;559;g317d2dd2312_0_213"/>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0" name="Google Shape;560;g317d2dd2312_0_213"/>
          <p:cNvSpPr/>
          <p:nvPr/>
        </p:nvSpPr>
        <p:spPr>
          <a:xfrm flipH="1" rot="-2700000">
            <a:off x="891672" y="422133"/>
            <a:ext cx="645306" cy="645306"/>
          </a:xfrm>
          <a:prstGeom prst="rect">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1" name="Google Shape;561;g317d2dd2312_0_213"/>
          <p:cNvSpPr/>
          <p:nvPr/>
        </p:nvSpPr>
        <p:spPr>
          <a:xfrm flipH="1" rot="-2700000">
            <a:off x="10043564" y="655106"/>
            <a:ext cx="687308" cy="687308"/>
          </a:xfrm>
          <a:prstGeom prst="rect">
            <a:avLst/>
          </a:pr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2" name="Google Shape;562;g317d2dd2312_0_213"/>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3" name="Google Shape;563;g317d2dd2312_0_213"/>
          <p:cNvSpPr/>
          <p:nvPr/>
        </p:nvSpPr>
        <p:spPr>
          <a:xfrm flipH="1">
            <a:off x="7976257" y="6115501"/>
            <a:ext cx="1494600" cy="742500"/>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4" name="Google Shape;564;g317d2dd2312_0_213"/>
          <p:cNvSpPr/>
          <p:nvPr/>
        </p:nvSpPr>
        <p:spPr>
          <a:xfrm flipH="1">
            <a:off x="7604183" y="6453143"/>
            <a:ext cx="814800" cy="405000"/>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5" name="Google Shape;565;g317d2dd2312_0_213"/>
          <p:cNvSpPr txBox="1"/>
          <p:nvPr/>
        </p:nvSpPr>
        <p:spPr>
          <a:xfrm>
            <a:off x="2899889" y="467721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566" name="Google Shape;566;g317d2dd2312_0_213"/>
          <p:cNvSpPr txBox="1"/>
          <p:nvPr/>
        </p:nvSpPr>
        <p:spPr>
          <a:xfrm>
            <a:off x="3025839" y="409806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567" name="Google Shape;567;g317d2dd2312_0_213"/>
          <p:cNvSpPr txBox="1"/>
          <p:nvPr/>
        </p:nvSpPr>
        <p:spPr>
          <a:xfrm>
            <a:off x="3099021" y="3432399"/>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DISTRACTOR</a:t>
            </a:r>
            <a:endParaRPr b="0" i="0" sz="1400" u="none" cap="none" strike="noStrike">
              <a:solidFill>
                <a:srgbClr val="000000"/>
              </a:solidFill>
              <a:latin typeface="Arial"/>
              <a:ea typeface="Arial"/>
              <a:cs typeface="Arial"/>
              <a:sym typeface="Arial"/>
            </a:endParaRPr>
          </a:p>
        </p:txBody>
      </p:sp>
      <p:sp>
        <p:nvSpPr>
          <p:cNvPr id="568" name="Google Shape;568;g317d2dd2312_0_213"/>
          <p:cNvSpPr txBox="1"/>
          <p:nvPr/>
        </p:nvSpPr>
        <p:spPr>
          <a:xfrm>
            <a:off x="3702439" y="2881462"/>
            <a:ext cx="14157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CORRECTA</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2" name="Shape 572"/>
        <p:cNvGrpSpPr/>
        <p:nvPr/>
      </p:nvGrpSpPr>
      <p:grpSpPr>
        <a:xfrm>
          <a:off x="0" y="0"/>
          <a:ext cx="0" cy="0"/>
          <a:chOff x="0" y="0"/>
          <a:chExt cx="0" cy="0"/>
        </a:xfrm>
      </p:grpSpPr>
      <p:sp>
        <p:nvSpPr>
          <p:cNvPr id="573" name="Google Shape;573;g319773b669a_0_13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74" name="Google Shape;574;g319773b669a_0_139"/>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75" name="Google Shape;575;g319773b669a_0_139"/>
          <p:cNvSpPr/>
          <p:nvPr/>
        </p:nvSpPr>
        <p:spPr>
          <a:xfrm flipH="1" rot="-2700000">
            <a:off x="891672" y="422133"/>
            <a:ext cx="645306" cy="645306"/>
          </a:xfrm>
          <a:prstGeom prst="rect">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76" name="Google Shape;576;g319773b669a_0_139"/>
          <p:cNvSpPr/>
          <p:nvPr/>
        </p:nvSpPr>
        <p:spPr>
          <a:xfrm flipH="1" rot="-2700000">
            <a:off x="10043564" y="655106"/>
            <a:ext cx="687308" cy="687308"/>
          </a:xfrm>
          <a:prstGeom prst="rect">
            <a:avLst/>
          </a:pr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77" name="Google Shape;577;g319773b669a_0_139"/>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78" name="Google Shape;578;g319773b669a_0_139"/>
          <p:cNvSpPr/>
          <p:nvPr/>
        </p:nvSpPr>
        <p:spPr>
          <a:xfrm flipH="1">
            <a:off x="7976257" y="6115501"/>
            <a:ext cx="1494600" cy="7425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79" name="Google Shape;579;g319773b669a_0_139"/>
          <p:cNvSpPr/>
          <p:nvPr/>
        </p:nvSpPr>
        <p:spPr>
          <a:xfrm flipH="1">
            <a:off x="7604183" y="6453143"/>
            <a:ext cx="814800" cy="4050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80" name="Google Shape;580;g319773b669a_0_139"/>
          <p:cNvSpPr txBox="1"/>
          <p:nvPr/>
        </p:nvSpPr>
        <p:spPr>
          <a:xfrm>
            <a:off x="3392364" y="3527187"/>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581" name="Google Shape;581;g319773b669a_0_139"/>
          <p:cNvSpPr txBox="1"/>
          <p:nvPr/>
        </p:nvSpPr>
        <p:spPr>
          <a:xfrm>
            <a:off x="2879939" y="4061587"/>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pic>
        <p:nvPicPr>
          <p:cNvPr id="582" name="Google Shape;582;g319773b669a_0_139"/>
          <p:cNvPicPr preferRelativeResize="0"/>
          <p:nvPr/>
        </p:nvPicPr>
        <p:blipFill>
          <a:blip r:embed="rId3">
            <a:alphaModFix/>
          </a:blip>
          <a:stretch>
            <a:fillRect/>
          </a:stretch>
        </p:blipFill>
        <p:spPr>
          <a:xfrm>
            <a:off x="501625" y="1458888"/>
            <a:ext cx="11188750" cy="3940225"/>
          </a:xfrm>
          <a:prstGeom prst="rect">
            <a:avLst/>
          </a:prstGeom>
          <a:noFill/>
          <a:ln>
            <a:noFill/>
          </a:ln>
        </p:spPr>
      </p:pic>
      <p:sp>
        <p:nvSpPr>
          <p:cNvPr id="583" name="Google Shape;583;g319773b669a_0_139"/>
          <p:cNvSpPr txBox="1"/>
          <p:nvPr/>
        </p:nvSpPr>
        <p:spPr>
          <a:xfrm>
            <a:off x="2879946" y="3157874"/>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DISTRACTOR</a:t>
            </a:r>
            <a:endParaRPr b="0" i="0" sz="1400" u="none" cap="none" strike="noStrike">
              <a:solidFill>
                <a:srgbClr val="000000"/>
              </a:solidFill>
              <a:latin typeface="Arial"/>
              <a:ea typeface="Arial"/>
              <a:cs typeface="Arial"/>
              <a:sym typeface="Arial"/>
            </a:endParaRPr>
          </a:p>
        </p:txBody>
      </p:sp>
      <p:sp>
        <p:nvSpPr>
          <p:cNvPr id="584" name="Google Shape;584;g319773b669a_0_139"/>
          <p:cNvSpPr txBox="1"/>
          <p:nvPr/>
        </p:nvSpPr>
        <p:spPr>
          <a:xfrm>
            <a:off x="3082289" y="4595987"/>
            <a:ext cx="14157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CORRECTA</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8" name="Shape 588"/>
        <p:cNvGrpSpPr/>
        <p:nvPr/>
      </p:nvGrpSpPr>
      <p:grpSpPr>
        <a:xfrm>
          <a:off x="0" y="0"/>
          <a:ext cx="0" cy="0"/>
          <a:chOff x="0" y="0"/>
          <a:chExt cx="0" cy="0"/>
        </a:xfrm>
      </p:grpSpPr>
      <p:sp>
        <p:nvSpPr>
          <p:cNvPr id="589" name="Google Shape;589;g319773b669a_0_15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90" name="Google Shape;590;g319773b669a_0_155"/>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91" name="Google Shape;591;g319773b669a_0_155"/>
          <p:cNvSpPr/>
          <p:nvPr/>
        </p:nvSpPr>
        <p:spPr>
          <a:xfrm flipH="1" rot="-2700000">
            <a:off x="891672" y="422133"/>
            <a:ext cx="645306" cy="645306"/>
          </a:xfrm>
          <a:prstGeom prst="rect">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92" name="Google Shape;592;g319773b669a_0_155"/>
          <p:cNvSpPr/>
          <p:nvPr/>
        </p:nvSpPr>
        <p:spPr>
          <a:xfrm flipH="1" rot="-2700000">
            <a:off x="10043564" y="655106"/>
            <a:ext cx="687308" cy="687308"/>
          </a:xfrm>
          <a:prstGeom prst="rect">
            <a:avLst/>
          </a:pr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93" name="Google Shape;593;g319773b669a_0_155"/>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94" name="Google Shape;594;g319773b669a_0_155"/>
          <p:cNvSpPr/>
          <p:nvPr/>
        </p:nvSpPr>
        <p:spPr>
          <a:xfrm flipH="1">
            <a:off x="7976257" y="6115501"/>
            <a:ext cx="1494600" cy="7425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95" name="Google Shape;595;g319773b669a_0_155"/>
          <p:cNvSpPr/>
          <p:nvPr/>
        </p:nvSpPr>
        <p:spPr>
          <a:xfrm flipH="1">
            <a:off x="7604183" y="6453143"/>
            <a:ext cx="814800" cy="4050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96" name="Google Shape;596;g319773b669a_0_155"/>
          <p:cNvPicPr preferRelativeResize="0"/>
          <p:nvPr/>
        </p:nvPicPr>
        <p:blipFill>
          <a:blip r:embed="rId3">
            <a:alphaModFix/>
          </a:blip>
          <a:stretch>
            <a:fillRect/>
          </a:stretch>
        </p:blipFill>
        <p:spPr>
          <a:xfrm>
            <a:off x="479800" y="583850"/>
            <a:ext cx="11232401" cy="56903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0" name="Shape 600"/>
        <p:cNvGrpSpPr/>
        <p:nvPr/>
      </p:nvGrpSpPr>
      <p:grpSpPr>
        <a:xfrm>
          <a:off x="0" y="0"/>
          <a:ext cx="0" cy="0"/>
          <a:chOff x="0" y="0"/>
          <a:chExt cx="0" cy="0"/>
        </a:xfrm>
      </p:grpSpPr>
      <p:sp>
        <p:nvSpPr>
          <p:cNvPr id="601" name="Google Shape;601;g319773b669a_0_17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02" name="Google Shape;602;g319773b669a_0_171"/>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03" name="Google Shape;603;g319773b669a_0_171"/>
          <p:cNvSpPr/>
          <p:nvPr/>
        </p:nvSpPr>
        <p:spPr>
          <a:xfrm flipH="1" rot="-2700000">
            <a:off x="891672" y="422133"/>
            <a:ext cx="645306" cy="645306"/>
          </a:xfrm>
          <a:prstGeom prst="rect">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04" name="Google Shape;604;g319773b669a_0_171"/>
          <p:cNvSpPr/>
          <p:nvPr/>
        </p:nvSpPr>
        <p:spPr>
          <a:xfrm flipH="1" rot="-2700000">
            <a:off x="10043564" y="655106"/>
            <a:ext cx="687308" cy="687308"/>
          </a:xfrm>
          <a:prstGeom prst="rect">
            <a:avLst/>
          </a:pr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05" name="Google Shape;605;g319773b669a_0_171"/>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06" name="Google Shape;606;g319773b669a_0_171"/>
          <p:cNvSpPr/>
          <p:nvPr/>
        </p:nvSpPr>
        <p:spPr>
          <a:xfrm flipH="1">
            <a:off x="7976257" y="6115501"/>
            <a:ext cx="1494600" cy="7425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07" name="Google Shape;607;g319773b669a_0_171"/>
          <p:cNvSpPr/>
          <p:nvPr/>
        </p:nvSpPr>
        <p:spPr>
          <a:xfrm flipH="1">
            <a:off x="7604183" y="6453143"/>
            <a:ext cx="814800" cy="4050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608" name="Google Shape;608;g319773b669a_0_171"/>
          <p:cNvPicPr preferRelativeResize="0"/>
          <p:nvPr/>
        </p:nvPicPr>
        <p:blipFill>
          <a:blip r:embed="rId3">
            <a:alphaModFix/>
          </a:blip>
          <a:stretch>
            <a:fillRect/>
          </a:stretch>
        </p:blipFill>
        <p:spPr>
          <a:xfrm>
            <a:off x="379017" y="618413"/>
            <a:ext cx="11433974" cy="562117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sp>
        <p:nvSpPr>
          <p:cNvPr id="103" name="Google Shape;103;p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4" name="Google Shape;104;p7"/>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5" name="Google Shape;105;p7"/>
          <p:cNvSpPr/>
          <p:nvPr/>
        </p:nvSpPr>
        <p:spPr>
          <a:xfrm flipH="1" rot="-2700000">
            <a:off x="891641" y="422146"/>
            <a:ext cx="645368" cy="645368"/>
          </a:xfrm>
          <a:prstGeom prst="rect">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6" name="Google Shape;106;p7"/>
          <p:cNvSpPr/>
          <p:nvPr/>
        </p:nvSpPr>
        <p:spPr>
          <a:xfrm flipH="1" rot="-2700000">
            <a:off x="10043482" y="655140"/>
            <a:ext cx="687472" cy="687472"/>
          </a:xfrm>
          <a:prstGeom prst="rect">
            <a:avLst/>
          </a:pr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7" name="Google Shape;107;p7"/>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8" name="Google Shape;108;p7"/>
          <p:cNvSpPr/>
          <p:nvPr/>
        </p:nvSpPr>
        <p:spPr>
          <a:xfrm flipH="1">
            <a:off x="7976344" y="6115501"/>
            <a:ext cx="1494513" cy="742499"/>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9" name="Google Shape;109;p7"/>
          <p:cNvSpPr/>
          <p:nvPr/>
        </p:nvSpPr>
        <p:spPr>
          <a:xfrm flipH="1">
            <a:off x="7604080" y="6453143"/>
            <a:ext cx="814903" cy="404857"/>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0" name="Google Shape;110;p7"/>
          <p:cNvSpPr txBox="1"/>
          <p:nvPr/>
        </p:nvSpPr>
        <p:spPr>
          <a:xfrm>
            <a:off x="435150" y="802500"/>
            <a:ext cx="11321700" cy="52530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2700"/>
              <a:buFont typeface="Arial"/>
              <a:buNone/>
            </a:pPr>
            <a:r>
              <a:rPr lang="es-CL" sz="2500">
                <a:solidFill>
                  <a:schemeClr val="dk1"/>
                </a:solidFill>
                <a:latin typeface="Calibri"/>
                <a:ea typeface="Calibri"/>
                <a:cs typeface="Calibri"/>
                <a:sym typeface="Calibri"/>
              </a:rPr>
              <a:t>En el contexto de la unidad “Grandes civilizaciones prehispánicas” el profesor, al explicar características centrales del sistema económico de los incas, observa que un grupo de sus estudiantes no comprende el término de </a:t>
            </a:r>
            <a:r>
              <a:rPr b="1" lang="es-CL" sz="2500">
                <a:solidFill>
                  <a:schemeClr val="dk1"/>
                </a:solidFill>
                <a:latin typeface="Calibri"/>
                <a:ea typeface="Calibri"/>
                <a:cs typeface="Calibri"/>
                <a:sym typeface="Calibri"/>
              </a:rPr>
              <a:t>economía redistributiva</a:t>
            </a:r>
            <a:r>
              <a:rPr lang="es-CL" sz="2500">
                <a:solidFill>
                  <a:schemeClr val="dk1"/>
                </a:solidFill>
                <a:latin typeface="Calibri"/>
                <a:ea typeface="Calibri"/>
                <a:cs typeface="Calibri"/>
                <a:sym typeface="Calibri"/>
              </a:rPr>
              <a:t>. Entonces, decide volver a explicar el concepto, pero esta vez mediante una </a:t>
            </a:r>
            <a:r>
              <a:rPr b="1" lang="es-CL" sz="2500">
                <a:solidFill>
                  <a:schemeClr val="dk1"/>
                </a:solidFill>
                <a:latin typeface="Calibri"/>
                <a:ea typeface="Calibri"/>
                <a:cs typeface="Calibri"/>
                <a:sym typeface="Calibri"/>
              </a:rPr>
              <a:t>analogía</a:t>
            </a:r>
            <a:r>
              <a:rPr lang="es-CL" sz="2500">
                <a:solidFill>
                  <a:schemeClr val="dk1"/>
                </a:solidFill>
                <a:latin typeface="Calibri"/>
                <a:ea typeface="Calibri"/>
                <a:cs typeface="Calibri"/>
                <a:sym typeface="Calibri"/>
              </a:rPr>
              <a:t>. </a:t>
            </a:r>
            <a:endParaRPr sz="25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700"/>
              <a:buFont typeface="Arial"/>
              <a:buNone/>
            </a:pPr>
            <a:r>
              <a:t/>
            </a:r>
            <a:endParaRPr sz="25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700"/>
              <a:buFont typeface="Arial"/>
              <a:buNone/>
            </a:pPr>
            <a:r>
              <a:rPr lang="es-CL" sz="2500">
                <a:solidFill>
                  <a:schemeClr val="dk1"/>
                </a:solidFill>
                <a:latin typeface="Calibri"/>
                <a:ea typeface="Calibri"/>
                <a:cs typeface="Calibri"/>
                <a:sym typeface="Calibri"/>
              </a:rPr>
              <a:t>¿Cuál de las siguientes analogías se ajusta al concepto de economía redistributiva?</a:t>
            </a:r>
            <a:endParaRPr sz="25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700"/>
              <a:buFont typeface="Arial"/>
              <a:buNone/>
            </a:pPr>
            <a:r>
              <a:t/>
            </a:r>
            <a:endParaRPr b="0" i="0" sz="2500" u="none" cap="none" strike="noStrike">
              <a:solidFill>
                <a:schemeClr val="dk1"/>
              </a:solidFill>
              <a:latin typeface="Calibri"/>
              <a:ea typeface="Calibri"/>
              <a:cs typeface="Calibri"/>
              <a:sym typeface="Calibri"/>
            </a:endParaRPr>
          </a:p>
          <a:p>
            <a:pPr indent="-387350" lvl="0" marL="457200" marR="0" rtl="0" algn="just">
              <a:lnSpc>
                <a:spcPct val="100000"/>
              </a:lnSpc>
              <a:spcBef>
                <a:spcPts val="0"/>
              </a:spcBef>
              <a:spcAft>
                <a:spcPts val="0"/>
              </a:spcAft>
              <a:buClr>
                <a:schemeClr val="dk1"/>
              </a:buClr>
              <a:buSzPts val="2500"/>
              <a:buFont typeface="Calibri"/>
              <a:buAutoNum type="alphaLcPeriod"/>
            </a:pPr>
            <a:r>
              <a:rPr lang="es-CL" sz="2500">
                <a:solidFill>
                  <a:schemeClr val="dk1"/>
                </a:solidFill>
                <a:latin typeface="Calibri"/>
                <a:ea typeface="Calibri"/>
                <a:cs typeface="Calibri"/>
                <a:sym typeface="Calibri"/>
              </a:rPr>
              <a:t>La ONEMI canalizó recursos asignados por el Estado para hacer frente a la catástrofe y reiniciar plan de construcción de la zona afectada por aluvión.</a:t>
            </a:r>
            <a:endParaRPr sz="2500">
              <a:solidFill>
                <a:schemeClr val="dk1"/>
              </a:solidFill>
              <a:latin typeface="Calibri"/>
              <a:ea typeface="Calibri"/>
              <a:cs typeface="Calibri"/>
              <a:sym typeface="Calibri"/>
            </a:endParaRPr>
          </a:p>
          <a:p>
            <a:pPr indent="-387350" lvl="0" marL="457200" marR="0" rtl="0" algn="just">
              <a:lnSpc>
                <a:spcPct val="100000"/>
              </a:lnSpc>
              <a:spcBef>
                <a:spcPts val="0"/>
              </a:spcBef>
              <a:spcAft>
                <a:spcPts val="0"/>
              </a:spcAft>
              <a:buClr>
                <a:schemeClr val="dk1"/>
              </a:buClr>
              <a:buSzPts val="2500"/>
              <a:buFont typeface="Calibri"/>
              <a:buAutoNum type="alphaLcPeriod"/>
            </a:pPr>
            <a:r>
              <a:rPr lang="es-CL" sz="2500">
                <a:solidFill>
                  <a:schemeClr val="dk1"/>
                </a:solidFill>
                <a:latin typeface="Calibri"/>
                <a:ea typeface="Calibri"/>
                <a:cs typeface="Calibri"/>
                <a:sym typeface="Calibri"/>
              </a:rPr>
              <a:t>La Municipalidad efectuó la devolución de los dineros pagados el año anterior por la recolección de basura a sus vecinos de la tercera edad.</a:t>
            </a:r>
            <a:endParaRPr sz="2500">
              <a:solidFill>
                <a:schemeClr val="dk1"/>
              </a:solidFill>
              <a:latin typeface="Calibri"/>
              <a:ea typeface="Calibri"/>
              <a:cs typeface="Calibri"/>
              <a:sym typeface="Calibri"/>
            </a:endParaRPr>
          </a:p>
          <a:p>
            <a:pPr indent="-387350" lvl="0" marL="457200" marR="0" rtl="0" algn="just">
              <a:lnSpc>
                <a:spcPct val="100000"/>
              </a:lnSpc>
              <a:spcBef>
                <a:spcPts val="0"/>
              </a:spcBef>
              <a:spcAft>
                <a:spcPts val="0"/>
              </a:spcAft>
              <a:buClr>
                <a:schemeClr val="dk1"/>
              </a:buClr>
              <a:buSzPts val="2500"/>
              <a:buFont typeface="Calibri"/>
              <a:buAutoNum type="alphaLcPeriod"/>
            </a:pPr>
            <a:r>
              <a:rPr lang="es-CL" sz="2500">
                <a:solidFill>
                  <a:schemeClr val="dk1"/>
                </a:solidFill>
                <a:latin typeface="Calibri"/>
                <a:ea typeface="Calibri"/>
                <a:cs typeface="Calibri"/>
                <a:sym typeface="Calibri"/>
              </a:rPr>
              <a:t>La Teletón inició una nueva campaña para recolectar más dinero que el año pasado y con él construir un nuevo centro de rehabilitación.</a:t>
            </a:r>
            <a:endParaRPr sz="2500">
              <a:solidFill>
                <a:schemeClr val="dk1"/>
              </a:solidFill>
              <a:latin typeface="Calibri"/>
              <a:ea typeface="Calibri"/>
              <a:cs typeface="Calibri"/>
              <a:sym typeface="Calibri"/>
            </a:endParaRPr>
          </a:p>
          <a:p>
            <a:pPr indent="-387350" lvl="0" marL="457200" marR="0" rtl="0" algn="just">
              <a:lnSpc>
                <a:spcPct val="100000"/>
              </a:lnSpc>
              <a:spcBef>
                <a:spcPts val="0"/>
              </a:spcBef>
              <a:spcAft>
                <a:spcPts val="0"/>
              </a:spcAft>
              <a:buClr>
                <a:schemeClr val="dk1"/>
              </a:buClr>
              <a:buSzPts val="2500"/>
              <a:buFont typeface="Calibri"/>
              <a:buAutoNum type="alphaLcPeriod"/>
            </a:pPr>
            <a:r>
              <a:rPr lang="es-CL" sz="2500">
                <a:solidFill>
                  <a:schemeClr val="dk1"/>
                </a:solidFill>
                <a:latin typeface="Calibri"/>
                <a:ea typeface="Calibri"/>
                <a:cs typeface="Calibri"/>
                <a:sym typeface="Calibri"/>
              </a:rPr>
              <a:t>La Fundación Hogar de Cristo redujo costos de sus viviendas sociales.</a:t>
            </a:r>
            <a:endParaRPr sz="2500">
              <a:solidFill>
                <a:schemeClr val="dk1"/>
              </a:solidFill>
              <a:latin typeface="Calibri"/>
              <a:ea typeface="Calibri"/>
              <a:cs typeface="Calibri"/>
              <a:sym typeface="Calibri"/>
            </a:endParaRPr>
          </a:p>
        </p:txBody>
      </p:sp>
      <p:sp>
        <p:nvSpPr>
          <p:cNvPr id="111" name="Google Shape;111;p7"/>
          <p:cNvSpPr txBox="1"/>
          <p:nvPr/>
        </p:nvSpPr>
        <p:spPr>
          <a:xfrm>
            <a:off x="7758039" y="5464237"/>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112" name="Google Shape;112;p7"/>
          <p:cNvSpPr txBox="1"/>
          <p:nvPr/>
        </p:nvSpPr>
        <p:spPr>
          <a:xfrm>
            <a:off x="9901089" y="5908487"/>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113" name="Google Shape;113;p7"/>
          <p:cNvSpPr txBox="1"/>
          <p:nvPr/>
        </p:nvSpPr>
        <p:spPr>
          <a:xfrm>
            <a:off x="8339621" y="4716474"/>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DISTRACTOR</a:t>
            </a:r>
            <a:endParaRPr b="0" i="0" sz="1400" u="none" cap="none" strike="noStrike">
              <a:solidFill>
                <a:srgbClr val="000000"/>
              </a:solidFill>
              <a:latin typeface="Arial"/>
              <a:ea typeface="Arial"/>
              <a:cs typeface="Arial"/>
              <a:sym typeface="Arial"/>
            </a:endParaRPr>
          </a:p>
        </p:txBody>
      </p:sp>
      <p:sp>
        <p:nvSpPr>
          <p:cNvPr id="114" name="Google Shape;114;p7"/>
          <p:cNvSpPr txBox="1"/>
          <p:nvPr/>
        </p:nvSpPr>
        <p:spPr>
          <a:xfrm>
            <a:off x="10550548" y="3963400"/>
            <a:ext cx="12063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CORRECTA</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2" name="Shape 612"/>
        <p:cNvGrpSpPr/>
        <p:nvPr/>
      </p:nvGrpSpPr>
      <p:grpSpPr>
        <a:xfrm>
          <a:off x="0" y="0"/>
          <a:ext cx="0" cy="0"/>
          <a:chOff x="0" y="0"/>
          <a:chExt cx="0" cy="0"/>
        </a:xfrm>
      </p:grpSpPr>
      <p:sp>
        <p:nvSpPr>
          <p:cNvPr id="613" name="Google Shape;613;g319773b669a_0_183"/>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14" name="Google Shape;614;g319773b669a_0_183"/>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15" name="Google Shape;615;g319773b669a_0_183"/>
          <p:cNvSpPr/>
          <p:nvPr/>
        </p:nvSpPr>
        <p:spPr>
          <a:xfrm flipH="1" rot="-2700000">
            <a:off x="891672" y="422133"/>
            <a:ext cx="645306" cy="645306"/>
          </a:xfrm>
          <a:prstGeom prst="rect">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16" name="Google Shape;616;g319773b669a_0_183"/>
          <p:cNvSpPr/>
          <p:nvPr/>
        </p:nvSpPr>
        <p:spPr>
          <a:xfrm flipH="1" rot="-2700000">
            <a:off x="10043564" y="655106"/>
            <a:ext cx="687308" cy="687308"/>
          </a:xfrm>
          <a:prstGeom prst="rect">
            <a:avLst/>
          </a:pr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17" name="Google Shape;617;g319773b669a_0_183"/>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18" name="Google Shape;618;g319773b669a_0_183"/>
          <p:cNvSpPr/>
          <p:nvPr/>
        </p:nvSpPr>
        <p:spPr>
          <a:xfrm flipH="1">
            <a:off x="7976257" y="6115501"/>
            <a:ext cx="1494600" cy="7425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19" name="Google Shape;619;g319773b669a_0_183"/>
          <p:cNvSpPr/>
          <p:nvPr/>
        </p:nvSpPr>
        <p:spPr>
          <a:xfrm flipH="1">
            <a:off x="7604183" y="6453143"/>
            <a:ext cx="814800" cy="4050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0" name="Google Shape;620;g319773b669a_0_183"/>
          <p:cNvSpPr txBox="1"/>
          <p:nvPr/>
        </p:nvSpPr>
        <p:spPr>
          <a:xfrm>
            <a:off x="751800" y="921600"/>
            <a:ext cx="10688400" cy="50148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s-CL" sz="2100">
                <a:solidFill>
                  <a:schemeClr val="dk1"/>
                </a:solidFill>
                <a:latin typeface="Calibri"/>
                <a:ea typeface="Calibri"/>
                <a:cs typeface="Calibri"/>
                <a:sym typeface="Calibri"/>
              </a:rPr>
              <a:t>La </a:t>
            </a:r>
            <a:r>
              <a:rPr lang="es-CL" sz="2100">
                <a:solidFill>
                  <a:schemeClr val="dk1"/>
                </a:solidFill>
                <a:latin typeface="Calibri"/>
                <a:ea typeface="Calibri"/>
                <a:cs typeface="Calibri"/>
                <a:sym typeface="Calibri"/>
              </a:rPr>
              <a:t>flexibilidad</a:t>
            </a:r>
            <a:r>
              <a:rPr lang="es-CL" sz="2100">
                <a:solidFill>
                  <a:schemeClr val="dk1"/>
                </a:solidFill>
                <a:latin typeface="Calibri"/>
                <a:ea typeface="Calibri"/>
                <a:cs typeface="Calibri"/>
                <a:sym typeface="Calibri"/>
              </a:rPr>
              <a:t> laboral puede definirse como el </a:t>
            </a:r>
            <a:r>
              <a:rPr b="1" lang="es-CL" sz="2100">
                <a:solidFill>
                  <a:schemeClr val="dk1"/>
                </a:solidFill>
                <a:latin typeface="Calibri"/>
                <a:ea typeface="Calibri"/>
                <a:cs typeface="Calibri"/>
                <a:sym typeface="Calibri"/>
              </a:rPr>
              <a:t>conjunto de estrategias empresariales de utilización de los recursos humanos y en particular del tiempo de trabajo</a:t>
            </a:r>
            <a:r>
              <a:rPr lang="es-CL" sz="2100">
                <a:solidFill>
                  <a:schemeClr val="dk1"/>
                </a:solidFill>
                <a:latin typeface="Calibri"/>
                <a:ea typeface="Calibri"/>
                <a:cs typeface="Calibri"/>
                <a:sym typeface="Calibri"/>
              </a:rPr>
              <a:t>, es decir, como un fenómeno empresarial caracterizado por la innovación en la forma de contratar, utilizar, organizar y administrar el trabajo. La </a:t>
            </a:r>
            <a:r>
              <a:rPr lang="es-CL" sz="2100">
                <a:solidFill>
                  <a:schemeClr val="dk1"/>
                </a:solidFill>
                <a:latin typeface="Calibri"/>
                <a:ea typeface="Calibri"/>
                <a:cs typeface="Calibri"/>
                <a:sym typeface="Calibri"/>
              </a:rPr>
              <a:t>flexibilidad</a:t>
            </a:r>
            <a:r>
              <a:rPr lang="es-CL" sz="2100">
                <a:solidFill>
                  <a:schemeClr val="dk1"/>
                </a:solidFill>
                <a:latin typeface="Calibri"/>
                <a:ea typeface="Calibri"/>
                <a:cs typeface="Calibri"/>
                <a:sym typeface="Calibri"/>
              </a:rPr>
              <a:t> laboral se revela como un fenómeno que toca al conjunto de la vida, sus espacios individuales y sociales, con efectos marcados sobre el bienestar, la salud, la calidad de vida familiar y la calidad del descanso, del uso del tiempo no trabajado. </a:t>
            </a:r>
            <a:endParaRPr sz="21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1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s-CL" sz="2100">
                <a:solidFill>
                  <a:schemeClr val="dk1"/>
                </a:solidFill>
                <a:latin typeface="Calibri"/>
                <a:ea typeface="Calibri"/>
                <a:cs typeface="Calibri"/>
                <a:sym typeface="Calibri"/>
              </a:rPr>
              <a:t>Las estrategias flexibilizadoras en materia laboral son resultado de dos grupos de motivaciones generales que orientan las decisiones empresariales:</a:t>
            </a:r>
            <a:endParaRPr sz="21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100">
              <a:solidFill>
                <a:schemeClr val="dk1"/>
              </a:solidFill>
              <a:latin typeface="Calibri"/>
              <a:ea typeface="Calibri"/>
              <a:cs typeface="Calibri"/>
              <a:sym typeface="Calibri"/>
            </a:endParaRPr>
          </a:p>
          <a:p>
            <a:pPr indent="-361950" lvl="0" marL="457200" marR="0" rtl="0" algn="just">
              <a:lnSpc>
                <a:spcPct val="100000"/>
              </a:lnSpc>
              <a:spcBef>
                <a:spcPts val="0"/>
              </a:spcBef>
              <a:spcAft>
                <a:spcPts val="0"/>
              </a:spcAft>
              <a:buClr>
                <a:schemeClr val="dk1"/>
              </a:buClr>
              <a:buSzPts val="2100"/>
              <a:buFont typeface="Calibri"/>
              <a:buAutoNum type="arabicPeriod"/>
            </a:pPr>
            <a:r>
              <a:rPr b="1" lang="es-CL" sz="2100">
                <a:solidFill>
                  <a:schemeClr val="dk1"/>
                </a:solidFill>
                <a:latin typeface="Calibri"/>
                <a:ea typeface="Calibri"/>
                <a:cs typeface="Calibri"/>
                <a:sym typeface="Calibri"/>
              </a:rPr>
              <a:t>Adecuación a la diversidad productiva</a:t>
            </a:r>
            <a:r>
              <a:rPr lang="es-CL" sz="2100">
                <a:solidFill>
                  <a:schemeClr val="dk1"/>
                </a:solidFill>
                <a:latin typeface="Calibri"/>
                <a:ea typeface="Calibri"/>
                <a:cs typeface="Calibri"/>
                <a:sym typeface="Calibri"/>
              </a:rPr>
              <a:t>: obtener una producción más versátil que permita adaptar volúmenes y tipos de productos a los cambios en la demanda</a:t>
            </a:r>
            <a:endParaRPr sz="2100">
              <a:solidFill>
                <a:schemeClr val="dk1"/>
              </a:solidFill>
              <a:latin typeface="Calibri"/>
              <a:ea typeface="Calibri"/>
              <a:cs typeface="Calibri"/>
              <a:sym typeface="Calibri"/>
            </a:endParaRPr>
          </a:p>
          <a:p>
            <a:pPr indent="-361950" lvl="0" marL="457200" marR="0" rtl="0" algn="just">
              <a:lnSpc>
                <a:spcPct val="100000"/>
              </a:lnSpc>
              <a:spcBef>
                <a:spcPts val="0"/>
              </a:spcBef>
              <a:spcAft>
                <a:spcPts val="0"/>
              </a:spcAft>
              <a:buClr>
                <a:schemeClr val="dk1"/>
              </a:buClr>
              <a:buSzPts val="2100"/>
              <a:buFont typeface="Calibri"/>
              <a:buAutoNum type="arabicPeriod"/>
            </a:pPr>
            <a:r>
              <a:rPr b="1" lang="es-CL" sz="2100">
                <a:solidFill>
                  <a:schemeClr val="dk1"/>
                </a:solidFill>
                <a:latin typeface="Calibri"/>
                <a:ea typeface="Calibri"/>
                <a:cs typeface="Calibri"/>
                <a:sym typeface="Calibri"/>
              </a:rPr>
              <a:t>Ahorro de los costos de producción</a:t>
            </a:r>
            <a:r>
              <a:rPr lang="es-CL" sz="2100">
                <a:solidFill>
                  <a:schemeClr val="dk1"/>
                </a:solidFill>
                <a:latin typeface="Calibri"/>
                <a:ea typeface="Calibri"/>
                <a:cs typeface="Calibri"/>
                <a:sym typeface="Calibri"/>
              </a:rPr>
              <a:t>: motivación empresarial de rentabilidad, obtención de </a:t>
            </a:r>
            <a:r>
              <a:rPr lang="es-CL" sz="2100">
                <a:solidFill>
                  <a:schemeClr val="dk1"/>
                </a:solidFill>
                <a:latin typeface="Calibri"/>
                <a:ea typeface="Calibri"/>
                <a:cs typeface="Calibri"/>
                <a:sym typeface="Calibri"/>
              </a:rPr>
              <a:t>competitividad</a:t>
            </a:r>
            <a:r>
              <a:rPr lang="es-CL" sz="2100">
                <a:solidFill>
                  <a:schemeClr val="dk1"/>
                </a:solidFill>
                <a:latin typeface="Calibri"/>
                <a:ea typeface="Calibri"/>
                <a:cs typeface="Calibri"/>
                <a:sym typeface="Calibri"/>
              </a:rPr>
              <a:t>, ajuste de costos involucrados en la utilización del trabajo, estrategias para garantizar la continuidad del negocio</a:t>
            </a:r>
            <a:endParaRPr sz="210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4" name="Shape 624"/>
        <p:cNvGrpSpPr/>
        <p:nvPr/>
      </p:nvGrpSpPr>
      <p:grpSpPr>
        <a:xfrm>
          <a:off x="0" y="0"/>
          <a:ext cx="0" cy="0"/>
          <a:chOff x="0" y="0"/>
          <a:chExt cx="0" cy="0"/>
        </a:xfrm>
      </p:grpSpPr>
      <p:sp>
        <p:nvSpPr>
          <p:cNvPr id="625" name="Google Shape;625;g319773b669a_0_194"/>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6" name="Google Shape;626;g319773b669a_0_194"/>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7" name="Google Shape;627;g319773b669a_0_194"/>
          <p:cNvSpPr/>
          <p:nvPr/>
        </p:nvSpPr>
        <p:spPr>
          <a:xfrm flipH="1" rot="-2700000">
            <a:off x="891672" y="422133"/>
            <a:ext cx="645306" cy="645306"/>
          </a:xfrm>
          <a:prstGeom prst="rect">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8" name="Google Shape;628;g319773b669a_0_194"/>
          <p:cNvSpPr/>
          <p:nvPr/>
        </p:nvSpPr>
        <p:spPr>
          <a:xfrm flipH="1" rot="-2700000">
            <a:off x="10043564" y="655106"/>
            <a:ext cx="687308" cy="687308"/>
          </a:xfrm>
          <a:prstGeom prst="rect">
            <a:avLst/>
          </a:pr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9" name="Google Shape;629;g319773b669a_0_194"/>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30" name="Google Shape;630;g319773b669a_0_194"/>
          <p:cNvSpPr/>
          <p:nvPr/>
        </p:nvSpPr>
        <p:spPr>
          <a:xfrm flipH="1">
            <a:off x="7976257" y="6115501"/>
            <a:ext cx="1494600" cy="7425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31" name="Google Shape;631;g319773b669a_0_194"/>
          <p:cNvSpPr/>
          <p:nvPr/>
        </p:nvSpPr>
        <p:spPr>
          <a:xfrm flipH="1">
            <a:off x="7604183" y="6453143"/>
            <a:ext cx="814800" cy="4050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32" name="Google Shape;632;g319773b669a_0_194"/>
          <p:cNvSpPr txBox="1"/>
          <p:nvPr/>
        </p:nvSpPr>
        <p:spPr>
          <a:xfrm>
            <a:off x="751800" y="921600"/>
            <a:ext cx="10688400" cy="50148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s-CL" sz="2100">
                <a:solidFill>
                  <a:schemeClr val="dk1"/>
                </a:solidFill>
                <a:latin typeface="Calibri"/>
                <a:ea typeface="Calibri"/>
                <a:cs typeface="Calibri"/>
                <a:sym typeface="Calibri"/>
              </a:rPr>
              <a:t>Según sea el objetivo y el objeto de una flexibilización laboral, se puede distinguir una externa de otra interna:</a:t>
            </a:r>
            <a:endParaRPr sz="21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100">
              <a:solidFill>
                <a:schemeClr val="dk1"/>
              </a:solidFill>
              <a:latin typeface="Calibri"/>
              <a:ea typeface="Calibri"/>
              <a:cs typeface="Calibri"/>
              <a:sym typeface="Calibri"/>
            </a:endParaRPr>
          </a:p>
          <a:p>
            <a:pPr indent="-361950" lvl="0" marL="457200" marR="0" rtl="0" algn="just">
              <a:lnSpc>
                <a:spcPct val="100000"/>
              </a:lnSpc>
              <a:spcBef>
                <a:spcPts val="0"/>
              </a:spcBef>
              <a:spcAft>
                <a:spcPts val="0"/>
              </a:spcAft>
              <a:buClr>
                <a:schemeClr val="dk1"/>
              </a:buClr>
              <a:buSzPts val="2100"/>
              <a:buFont typeface="Calibri"/>
              <a:buChar char="-"/>
            </a:pPr>
            <a:r>
              <a:rPr lang="es-CL" sz="2100">
                <a:solidFill>
                  <a:schemeClr val="dk1"/>
                </a:solidFill>
                <a:latin typeface="Calibri"/>
                <a:ea typeface="Calibri"/>
                <a:cs typeface="Calibri"/>
                <a:sym typeface="Calibri"/>
              </a:rPr>
              <a:t>La </a:t>
            </a:r>
            <a:r>
              <a:rPr b="1" lang="es-CL" sz="2100">
                <a:solidFill>
                  <a:schemeClr val="dk1"/>
                </a:solidFill>
                <a:latin typeface="Calibri"/>
                <a:ea typeface="Calibri"/>
                <a:cs typeface="Calibri"/>
                <a:sym typeface="Calibri"/>
              </a:rPr>
              <a:t>flexibilidad externa</a:t>
            </a:r>
            <a:r>
              <a:rPr lang="es-CL" sz="2100">
                <a:solidFill>
                  <a:schemeClr val="dk1"/>
                </a:solidFill>
                <a:latin typeface="Calibri"/>
                <a:ea typeface="Calibri"/>
                <a:cs typeface="Calibri"/>
                <a:sym typeface="Calibri"/>
              </a:rPr>
              <a:t> se refiere a la ocupación empresarial de mano de obra fuera del esquema de contrato de trabajo de duración indefinida, mediante la utilización de modalidades contractuales que permiten disponibilidad fácil y barata del despido, como forma de adecuar el personal contratado a las variaciones de la demanda.</a:t>
            </a:r>
            <a:endParaRPr sz="21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t/>
            </a:r>
            <a:endParaRPr sz="2100">
              <a:solidFill>
                <a:schemeClr val="dk1"/>
              </a:solidFill>
              <a:latin typeface="Calibri"/>
              <a:ea typeface="Calibri"/>
              <a:cs typeface="Calibri"/>
              <a:sym typeface="Calibri"/>
            </a:endParaRPr>
          </a:p>
          <a:p>
            <a:pPr indent="-361950" lvl="0" marL="457200" marR="0" rtl="0" algn="just">
              <a:lnSpc>
                <a:spcPct val="100000"/>
              </a:lnSpc>
              <a:spcBef>
                <a:spcPts val="0"/>
              </a:spcBef>
              <a:spcAft>
                <a:spcPts val="0"/>
              </a:spcAft>
              <a:buClr>
                <a:schemeClr val="dk1"/>
              </a:buClr>
              <a:buSzPts val="2100"/>
              <a:buFont typeface="Calibri"/>
              <a:buChar char="-"/>
            </a:pPr>
            <a:r>
              <a:rPr lang="es-CL" sz="2100">
                <a:solidFill>
                  <a:schemeClr val="dk1"/>
                </a:solidFill>
                <a:latin typeface="Calibri"/>
                <a:ea typeface="Calibri"/>
                <a:cs typeface="Calibri"/>
                <a:sym typeface="Calibri"/>
              </a:rPr>
              <a:t>La </a:t>
            </a:r>
            <a:r>
              <a:rPr b="1" lang="es-CL" sz="2100">
                <a:solidFill>
                  <a:schemeClr val="dk1"/>
                </a:solidFill>
                <a:latin typeface="Calibri"/>
                <a:ea typeface="Calibri"/>
                <a:cs typeface="Calibri"/>
                <a:sym typeface="Calibri"/>
              </a:rPr>
              <a:t>flexibilidad interna</a:t>
            </a:r>
            <a:r>
              <a:rPr lang="es-CL" sz="2100">
                <a:solidFill>
                  <a:schemeClr val="dk1"/>
                </a:solidFill>
                <a:latin typeface="Calibri"/>
                <a:ea typeface="Calibri"/>
                <a:cs typeface="Calibri"/>
                <a:sym typeface="Calibri"/>
              </a:rPr>
              <a:t> alude a la obtención de adaptabilidad del recurso humano a través de la modificación de las condiciones de trabajo previamente pactadas en el contrato (tiempo de trabajo, lugar donde se desempeñan los servicios, variaciones de los servicios contratados o polifuncionalidad). </a:t>
            </a:r>
            <a:endParaRPr sz="21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1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1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s-CL" sz="2100">
                <a:solidFill>
                  <a:schemeClr val="dk1"/>
                </a:solidFill>
                <a:latin typeface="Calibri"/>
                <a:ea typeface="Calibri"/>
                <a:cs typeface="Calibri"/>
                <a:sym typeface="Calibri"/>
              </a:rPr>
              <a:t>Fuente: </a:t>
            </a:r>
            <a:r>
              <a:rPr i="1" lang="es-CL" sz="2100">
                <a:solidFill>
                  <a:schemeClr val="dk1"/>
                </a:solidFill>
                <a:latin typeface="Calibri"/>
                <a:ea typeface="Calibri"/>
                <a:cs typeface="Calibri"/>
                <a:sym typeface="Calibri"/>
              </a:rPr>
              <a:t>Flexibilidad laboral en Chile: las empresas y las personas</a:t>
            </a:r>
            <a:r>
              <a:rPr lang="es-CL" sz="2100">
                <a:solidFill>
                  <a:schemeClr val="dk1"/>
                </a:solidFill>
                <a:latin typeface="Calibri"/>
                <a:ea typeface="Calibri"/>
                <a:cs typeface="Calibri"/>
                <a:sym typeface="Calibri"/>
              </a:rPr>
              <a:t>, Magdalena Echeverría y Diego López, Departamento de Estudios de la Dirección del Trabajo, octubre 2004. Disponible en </a:t>
            </a:r>
            <a:r>
              <a:rPr lang="es-CL" sz="2100" u="sng">
                <a:solidFill>
                  <a:schemeClr val="hlink"/>
                </a:solidFill>
                <a:latin typeface="Calibri"/>
                <a:ea typeface="Calibri"/>
                <a:cs typeface="Calibri"/>
                <a:sym typeface="Calibri"/>
                <a:hlinkClick r:id="rId3"/>
              </a:rPr>
              <a:t>https://dt.gob.cl/portal/1629/articles-74726_recurso_1.pdf</a:t>
            </a:r>
            <a:r>
              <a:rPr lang="es-CL" sz="2100">
                <a:solidFill>
                  <a:schemeClr val="dk1"/>
                </a:solidFill>
                <a:latin typeface="Calibri"/>
                <a:ea typeface="Calibri"/>
                <a:cs typeface="Calibri"/>
                <a:sym typeface="Calibri"/>
              </a:rPr>
              <a:t> </a:t>
            </a:r>
            <a:endParaRPr sz="2100">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6" name="Shape 636"/>
        <p:cNvGrpSpPr/>
        <p:nvPr/>
      </p:nvGrpSpPr>
      <p:grpSpPr>
        <a:xfrm>
          <a:off x="0" y="0"/>
          <a:ext cx="0" cy="0"/>
          <a:chOff x="0" y="0"/>
          <a:chExt cx="0" cy="0"/>
        </a:xfrm>
      </p:grpSpPr>
      <p:sp>
        <p:nvSpPr>
          <p:cNvPr id="637" name="Google Shape;637;g319773b669a_0_206"/>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38" name="Google Shape;638;g319773b669a_0_206"/>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39" name="Google Shape;639;g319773b669a_0_206"/>
          <p:cNvSpPr/>
          <p:nvPr/>
        </p:nvSpPr>
        <p:spPr>
          <a:xfrm flipH="1" rot="-2700000">
            <a:off x="891672" y="422133"/>
            <a:ext cx="645306" cy="645306"/>
          </a:xfrm>
          <a:prstGeom prst="rect">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0" name="Google Shape;640;g319773b669a_0_206"/>
          <p:cNvSpPr/>
          <p:nvPr/>
        </p:nvSpPr>
        <p:spPr>
          <a:xfrm flipH="1" rot="-2700000">
            <a:off x="10043564" y="655106"/>
            <a:ext cx="687308" cy="687308"/>
          </a:xfrm>
          <a:prstGeom prst="rect">
            <a:avLst/>
          </a:pr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1" name="Google Shape;641;g319773b669a_0_206"/>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2" name="Google Shape;642;g319773b669a_0_206"/>
          <p:cNvSpPr/>
          <p:nvPr/>
        </p:nvSpPr>
        <p:spPr>
          <a:xfrm flipH="1">
            <a:off x="7976257" y="6115501"/>
            <a:ext cx="1494600" cy="7425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3" name="Google Shape;643;g319773b669a_0_206"/>
          <p:cNvSpPr/>
          <p:nvPr/>
        </p:nvSpPr>
        <p:spPr>
          <a:xfrm flipH="1">
            <a:off x="7604183" y="6453143"/>
            <a:ext cx="814800" cy="4050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644" name="Google Shape;644;g319773b669a_0_206"/>
          <p:cNvPicPr preferRelativeResize="0"/>
          <p:nvPr/>
        </p:nvPicPr>
        <p:blipFill>
          <a:blip r:embed="rId3">
            <a:alphaModFix/>
          </a:blip>
          <a:stretch>
            <a:fillRect/>
          </a:stretch>
        </p:blipFill>
        <p:spPr>
          <a:xfrm>
            <a:off x="573875" y="1107488"/>
            <a:ext cx="11263099" cy="4643037"/>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8" name="Shape 648"/>
        <p:cNvGrpSpPr/>
        <p:nvPr/>
      </p:nvGrpSpPr>
      <p:grpSpPr>
        <a:xfrm>
          <a:off x="0" y="0"/>
          <a:ext cx="0" cy="0"/>
          <a:chOff x="0" y="0"/>
          <a:chExt cx="0" cy="0"/>
        </a:xfrm>
      </p:grpSpPr>
      <p:sp>
        <p:nvSpPr>
          <p:cNvPr id="649" name="Google Shape;649;g319773b669a_0_218"/>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50" name="Google Shape;650;g319773b669a_0_218"/>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51" name="Google Shape;651;g319773b669a_0_218"/>
          <p:cNvSpPr/>
          <p:nvPr/>
        </p:nvSpPr>
        <p:spPr>
          <a:xfrm flipH="1" rot="-2700000">
            <a:off x="891672" y="422133"/>
            <a:ext cx="645306" cy="645306"/>
          </a:xfrm>
          <a:prstGeom prst="rect">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52" name="Google Shape;652;g319773b669a_0_218"/>
          <p:cNvSpPr/>
          <p:nvPr/>
        </p:nvSpPr>
        <p:spPr>
          <a:xfrm flipH="1" rot="-2700000">
            <a:off x="10043564" y="655106"/>
            <a:ext cx="687308" cy="687308"/>
          </a:xfrm>
          <a:prstGeom prst="rect">
            <a:avLst/>
          </a:pr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53" name="Google Shape;653;g319773b669a_0_218"/>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54" name="Google Shape;654;g319773b669a_0_218"/>
          <p:cNvSpPr/>
          <p:nvPr/>
        </p:nvSpPr>
        <p:spPr>
          <a:xfrm flipH="1">
            <a:off x="7976257" y="6115501"/>
            <a:ext cx="1494600" cy="7425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55" name="Google Shape;655;g319773b669a_0_218"/>
          <p:cNvSpPr/>
          <p:nvPr/>
        </p:nvSpPr>
        <p:spPr>
          <a:xfrm flipH="1">
            <a:off x="7604183" y="6453143"/>
            <a:ext cx="814800" cy="4050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656" name="Google Shape;656;g319773b669a_0_218"/>
          <p:cNvPicPr preferRelativeResize="0"/>
          <p:nvPr/>
        </p:nvPicPr>
        <p:blipFill>
          <a:blip r:embed="rId3">
            <a:alphaModFix/>
          </a:blip>
          <a:stretch>
            <a:fillRect/>
          </a:stretch>
        </p:blipFill>
        <p:spPr>
          <a:xfrm>
            <a:off x="904578" y="1038287"/>
            <a:ext cx="10382850" cy="47814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0" name="Shape 660"/>
        <p:cNvGrpSpPr/>
        <p:nvPr/>
      </p:nvGrpSpPr>
      <p:grpSpPr>
        <a:xfrm>
          <a:off x="0" y="0"/>
          <a:ext cx="0" cy="0"/>
          <a:chOff x="0" y="0"/>
          <a:chExt cx="0" cy="0"/>
        </a:xfrm>
      </p:grpSpPr>
      <p:sp>
        <p:nvSpPr>
          <p:cNvPr id="661" name="Google Shape;661;g319773b669a_0_230"/>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62" name="Google Shape;662;g319773b669a_0_230"/>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63" name="Google Shape;663;g319773b669a_0_230"/>
          <p:cNvSpPr/>
          <p:nvPr/>
        </p:nvSpPr>
        <p:spPr>
          <a:xfrm flipH="1" rot="-2700000">
            <a:off x="891672" y="422133"/>
            <a:ext cx="645306" cy="645306"/>
          </a:xfrm>
          <a:prstGeom prst="rect">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64" name="Google Shape;664;g319773b669a_0_230"/>
          <p:cNvSpPr/>
          <p:nvPr/>
        </p:nvSpPr>
        <p:spPr>
          <a:xfrm flipH="1" rot="-2700000">
            <a:off x="10043564" y="655106"/>
            <a:ext cx="687308" cy="687308"/>
          </a:xfrm>
          <a:prstGeom prst="rect">
            <a:avLst/>
          </a:pr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65" name="Google Shape;665;g319773b669a_0_230"/>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66" name="Google Shape;666;g319773b669a_0_230"/>
          <p:cNvSpPr/>
          <p:nvPr/>
        </p:nvSpPr>
        <p:spPr>
          <a:xfrm flipH="1">
            <a:off x="7976257" y="6115501"/>
            <a:ext cx="1494600" cy="7425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67" name="Google Shape;667;g319773b669a_0_230"/>
          <p:cNvSpPr/>
          <p:nvPr/>
        </p:nvSpPr>
        <p:spPr>
          <a:xfrm flipH="1">
            <a:off x="7604183" y="6453143"/>
            <a:ext cx="814800" cy="4050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68" name="Google Shape;668;g319773b669a_0_230"/>
          <p:cNvSpPr txBox="1"/>
          <p:nvPr/>
        </p:nvSpPr>
        <p:spPr>
          <a:xfrm>
            <a:off x="751800" y="921600"/>
            <a:ext cx="10688400" cy="50148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s-CL" sz="2500">
                <a:solidFill>
                  <a:schemeClr val="dk1"/>
                </a:solidFill>
                <a:latin typeface="Calibri"/>
                <a:ea typeface="Calibri"/>
                <a:cs typeface="Calibri"/>
                <a:sym typeface="Calibri"/>
              </a:rPr>
              <a:t>Las relaciones entre el Estado y el personal de los Ministerios, Intendencias, Gobernaciones y de los servicios públicos centralizados y descentralizados creados para el cumplimiento de la función administrativa, se regularán por las normas del </a:t>
            </a:r>
            <a:r>
              <a:rPr b="1" lang="es-CL" sz="2500">
                <a:solidFill>
                  <a:schemeClr val="dk1"/>
                </a:solidFill>
                <a:latin typeface="Calibri"/>
                <a:ea typeface="Calibri"/>
                <a:cs typeface="Calibri"/>
                <a:sym typeface="Calibri"/>
              </a:rPr>
              <a:t>Estatuto Administrativo</a:t>
            </a:r>
            <a:r>
              <a:rPr lang="es-CL" sz="2500">
                <a:solidFill>
                  <a:schemeClr val="dk1"/>
                </a:solidFill>
                <a:latin typeface="Calibri"/>
                <a:ea typeface="Calibri"/>
                <a:cs typeface="Calibri"/>
                <a:sym typeface="Calibri"/>
              </a:rPr>
              <a:t>.</a:t>
            </a:r>
            <a:endParaRPr sz="25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5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s-CL" sz="2500">
                <a:solidFill>
                  <a:schemeClr val="dk1"/>
                </a:solidFill>
                <a:latin typeface="Calibri"/>
                <a:ea typeface="Calibri"/>
                <a:cs typeface="Calibri"/>
                <a:sym typeface="Calibri"/>
              </a:rPr>
              <a:t>Las relaciones laborales entre los empleadores y los trabajadores se regularán por el </a:t>
            </a:r>
            <a:r>
              <a:rPr b="1" lang="es-CL" sz="2500">
                <a:solidFill>
                  <a:schemeClr val="dk1"/>
                </a:solidFill>
                <a:latin typeface="Calibri"/>
                <a:ea typeface="Calibri"/>
                <a:cs typeface="Calibri"/>
                <a:sym typeface="Calibri"/>
              </a:rPr>
              <a:t>Código del Trabajo</a:t>
            </a:r>
            <a:r>
              <a:rPr lang="es-CL" sz="2500">
                <a:solidFill>
                  <a:schemeClr val="dk1"/>
                </a:solidFill>
                <a:latin typeface="Calibri"/>
                <a:ea typeface="Calibri"/>
                <a:cs typeface="Calibri"/>
                <a:sym typeface="Calibri"/>
              </a:rPr>
              <a:t> y sus leyes complementarias. Estas normas no se aplicarán a los funcionarios de la administración del Estado, centralizada y descentralizada, del Congreso Nacional y del Poder Judicial, ni a los trabajadores de las empresas o instituciones del Estado o de aquellas en que éste tenga aportes, participación o representación. Los trabajadores que presten servicios en los oficios de notarías, archiveros o conservadores se regirán por las normas de este código.  </a:t>
            </a:r>
            <a:endParaRPr sz="2500">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72" name="Shape 672"/>
        <p:cNvGrpSpPr/>
        <p:nvPr/>
      </p:nvGrpSpPr>
      <p:grpSpPr>
        <a:xfrm>
          <a:off x="0" y="0"/>
          <a:ext cx="0" cy="0"/>
          <a:chOff x="0" y="0"/>
          <a:chExt cx="0" cy="0"/>
        </a:xfrm>
      </p:grpSpPr>
      <p:sp>
        <p:nvSpPr>
          <p:cNvPr id="673" name="Google Shape;673;g319773b669a_0_241"/>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74" name="Google Shape;674;g319773b669a_0_241"/>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75" name="Google Shape;675;g319773b669a_0_241"/>
          <p:cNvSpPr/>
          <p:nvPr/>
        </p:nvSpPr>
        <p:spPr>
          <a:xfrm flipH="1" rot="-2700000">
            <a:off x="891672" y="422133"/>
            <a:ext cx="645306" cy="645306"/>
          </a:xfrm>
          <a:prstGeom prst="rect">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76" name="Google Shape;676;g319773b669a_0_241"/>
          <p:cNvSpPr/>
          <p:nvPr/>
        </p:nvSpPr>
        <p:spPr>
          <a:xfrm flipH="1" rot="-2700000">
            <a:off x="10043564" y="655106"/>
            <a:ext cx="687308" cy="687308"/>
          </a:xfrm>
          <a:prstGeom prst="rect">
            <a:avLst/>
          </a:pr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77" name="Google Shape;677;g319773b669a_0_241"/>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78" name="Google Shape;678;g319773b669a_0_241"/>
          <p:cNvSpPr/>
          <p:nvPr/>
        </p:nvSpPr>
        <p:spPr>
          <a:xfrm flipH="1">
            <a:off x="7976257" y="6115501"/>
            <a:ext cx="1494600" cy="7425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79" name="Google Shape;679;g319773b669a_0_241"/>
          <p:cNvSpPr/>
          <p:nvPr/>
        </p:nvSpPr>
        <p:spPr>
          <a:xfrm flipH="1">
            <a:off x="7604183" y="6453143"/>
            <a:ext cx="814800" cy="4050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680" name="Google Shape;680;g319773b669a_0_241"/>
          <p:cNvPicPr preferRelativeResize="0"/>
          <p:nvPr/>
        </p:nvPicPr>
        <p:blipFill>
          <a:blip r:embed="rId3">
            <a:alphaModFix/>
          </a:blip>
          <a:stretch>
            <a:fillRect/>
          </a:stretch>
        </p:blipFill>
        <p:spPr>
          <a:xfrm>
            <a:off x="536725" y="1076526"/>
            <a:ext cx="11118549" cy="47049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4" name="Shape 684"/>
        <p:cNvGrpSpPr/>
        <p:nvPr/>
      </p:nvGrpSpPr>
      <p:grpSpPr>
        <a:xfrm>
          <a:off x="0" y="0"/>
          <a:ext cx="0" cy="0"/>
          <a:chOff x="0" y="0"/>
          <a:chExt cx="0" cy="0"/>
        </a:xfrm>
      </p:grpSpPr>
      <p:sp>
        <p:nvSpPr>
          <p:cNvPr id="685" name="Google Shape;685;g319773b669a_0_253"/>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86" name="Google Shape;686;g319773b669a_0_253"/>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87" name="Google Shape;687;g319773b669a_0_253"/>
          <p:cNvSpPr/>
          <p:nvPr/>
        </p:nvSpPr>
        <p:spPr>
          <a:xfrm flipH="1" rot="-2700000">
            <a:off x="891672" y="422133"/>
            <a:ext cx="645306" cy="645306"/>
          </a:xfrm>
          <a:prstGeom prst="rect">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88" name="Google Shape;688;g319773b669a_0_253"/>
          <p:cNvSpPr/>
          <p:nvPr/>
        </p:nvSpPr>
        <p:spPr>
          <a:xfrm flipH="1" rot="-2700000">
            <a:off x="10043564" y="655106"/>
            <a:ext cx="687308" cy="687308"/>
          </a:xfrm>
          <a:prstGeom prst="rect">
            <a:avLst/>
          </a:pr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89" name="Google Shape;689;g319773b669a_0_253"/>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90" name="Google Shape;690;g319773b669a_0_253"/>
          <p:cNvSpPr/>
          <p:nvPr/>
        </p:nvSpPr>
        <p:spPr>
          <a:xfrm flipH="1">
            <a:off x="7976257" y="6115501"/>
            <a:ext cx="1494600" cy="7425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91" name="Google Shape;691;g319773b669a_0_253"/>
          <p:cNvSpPr/>
          <p:nvPr/>
        </p:nvSpPr>
        <p:spPr>
          <a:xfrm flipH="1">
            <a:off x="7604183" y="6453143"/>
            <a:ext cx="814800" cy="4050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92" name="Google Shape;692;g319773b669a_0_253"/>
          <p:cNvSpPr txBox="1"/>
          <p:nvPr/>
        </p:nvSpPr>
        <p:spPr>
          <a:xfrm>
            <a:off x="751800" y="1044450"/>
            <a:ext cx="10688400" cy="47691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s-CL" sz="2500">
                <a:solidFill>
                  <a:schemeClr val="dk1"/>
                </a:solidFill>
                <a:latin typeface="Calibri"/>
                <a:ea typeface="Calibri"/>
                <a:cs typeface="Calibri"/>
                <a:sym typeface="Calibri"/>
              </a:rPr>
              <a:t>El concepto de Estado subsidiario moderno está vinculado con la </a:t>
            </a:r>
            <a:r>
              <a:rPr b="1" lang="es-CL" sz="2500">
                <a:solidFill>
                  <a:schemeClr val="dk1"/>
                </a:solidFill>
                <a:latin typeface="Calibri"/>
                <a:ea typeface="Calibri"/>
                <a:cs typeface="Calibri"/>
                <a:sym typeface="Calibri"/>
              </a:rPr>
              <a:t>corriente económica neoliberal</a:t>
            </a:r>
            <a:r>
              <a:rPr lang="es-CL" sz="2500">
                <a:solidFill>
                  <a:schemeClr val="dk1"/>
                </a:solidFill>
                <a:latin typeface="Calibri"/>
                <a:ea typeface="Calibri"/>
                <a:cs typeface="Calibri"/>
                <a:sym typeface="Calibri"/>
              </a:rPr>
              <a:t> de la Escuela de Chicago. Determina que al Estado no le corresponde absorber aquellas actividades que son desarrolladas adecuadamente por los particulares, ya sea personalmente o agrupados en cuerpos intermedios. El Estado sólo participa temporalmente en aquellos sectores económicos en los que los privados no puedan hacerlo por sus limitaciones o porque no les es rentable participar. Asimismo, el Estado debe abstenerse de intervenir en aquellas áreas en las que los individuos o grupos de la sociedad se basten por sí mismos. Por tanto, el Estado Subsidiario no se caracteriza sólo por reducir la participación del Estado en la vida económica y social, sino también por fomentar la participación privada en todas las esferas de la vida cotidiana (salud, educación, alimentación, vivienda). </a:t>
            </a:r>
            <a:endParaRPr sz="2500">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6" name="Shape 696"/>
        <p:cNvGrpSpPr/>
        <p:nvPr/>
      </p:nvGrpSpPr>
      <p:grpSpPr>
        <a:xfrm>
          <a:off x="0" y="0"/>
          <a:ext cx="0" cy="0"/>
          <a:chOff x="0" y="0"/>
          <a:chExt cx="0" cy="0"/>
        </a:xfrm>
      </p:grpSpPr>
      <p:sp>
        <p:nvSpPr>
          <p:cNvPr id="697" name="Google Shape;697;g319773b669a_0_264"/>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98" name="Google Shape;698;g319773b669a_0_264"/>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99" name="Google Shape;699;g319773b669a_0_264"/>
          <p:cNvSpPr/>
          <p:nvPr/>
        </p:nvSpPr>
        <p:spPr>
          <a:xfrm flipH="1" rot="-2700000">
            <a:off x="891672" y="422133"/>
            <a:ext cx="645306" cy="645306"/>
          </a:xfrm>
          <a:prstGeom prst="rect">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00" name="Google Shape;700;g319773b669a_0_264"/>
          <p:cNvSpPr/>
          <p:nvPr/>
        </p:nvSpPr>
        <p:spPr>
          <a:xfrm flipH="1" rot="-2700000">
            <a:off x="10043564" y="655106"/>
            <a:ext cx="687308" cy="687308"/>
          </a:xfrm>
          <a:prstGeom prst="rect">
            <a:avLst/>
          </a:pr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01" name="Google Shape;701;g319773b669a_0_264"/>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02" name="Google Shape;702;g319773b669a_0_264"/>
          <p:cNvSpPr/>
          <p:nvPr/>
        </p:nvSpPr>
        <p:spPr>
          <a:xfrm flipH="1">
            <a:off x="7976257" y="6115501"/>
            <a:ext cx="1494600" cy="7425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03" name="Google Shape;703;g319773b669a_0_264"/>
          <p:cNvSpPr/>
          <p:nvPr/>
        </p:nvSpPr>
        <p:spPr>
          <a:xfrm flipH="1">
            <a:off x="7604183" y="6453143"/>
            <a:ext cx="814800" cy="4050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04" name="Google Shape;704;g319773b669a_0_264"/>
          <p:cNvSpPr txBox="1"/>
          <p:nvPr/>
        </p:nvSpPr>
        <p:spPr>
          <a:xfrm>
            <a:off x="751800" y="512750"/>
            <a:ext cx="10688400" cy="47691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s-CL" sz="2200">
                <a:solidFill>
                  <a:schemeClr val="dk1"/>
                </a:solidFill>
                <a:latin typeface="Calibri"/>
                <a:ea typeface="Calibri"/>
                <a:cs typeface="Calibri"/>
                <a:sym typeface="Calibri"/>
              </a:rPr>
              <a:t>“Hayek estimaba que el Estado democrático debe tener un papel limitado. Sólo un gobierno mínimo puede ser un gobierno decente, porque no existe ni pueden existir reglas generales para la asignación de beneficios particulares (...) Por lo tanto, las únicas funciones del Estado son el mantenimiento de la seguridad colectiva contra agresiones externas - el ejército - la preservación del imperio de la ley y del orden público - la policía - y la provisión de un número limitado de bienes públicos que no pueden ser eficientemente suministrados por el mercado”. Miguel Caminal, Manual de Ciencia Política, Madrid. </a:t>
            </a:r>
            <a:endParaRPr sz="22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2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s-CL" sz="2200">
                <a:solidFill>
                  <a:schemeClr val="dk1"/>
                </a:solidFill>
                <a:latin typeface="Calibri"/>
                <a:ea typeface="Calibri"/>
                <a:cs typeface="Calibri"/>
                <a:sym typeface="Calibri"/>
              </a:rPr>
              <a:t>El texto citado resume el pensamiento del economista Friedrich von Hayek, uno de los artífices del nuevo modelo económico implantado en Chile durante la dictadura militar. A partir del análisis de la fuente, ¿cuál es el rol que debe tener el Estado dentro de este modelo?</a:t>
            </a:r>
            <a:endParaRPr sz="22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200">
              <a:solidFill>
                <a:schemeClr val="dk1"/>
              </a:solidFill>
              <a:latin typeface="Calibri"/>
              <a:ea typeface="Calibri"/>
              <a:cs typeface="Calibri"/>
              <a:sym typeface="Calibri"/>
            </a:endParaRPr>
          </a:p>
          <a:p>
            <a:pPr indent="-368300" lvl="0" marL="457200" marR="0" rtl="0" algn="just">
              <a:lnSpc>
                <a:spcPct val="100000"/>
              </a:lnSpc>
              <a:spcBef>
                <a:spcPts val="0"/>
              </a:spcBef>
              <a:spcAft>
                <a:spcPts val="0"/>
              </a:spcAft>
              <a:buClr>
                <a:schemeClr val="dk1"/>
              </a:buClr>
              <a:buSzPts val="2200"/>
              <a:buFont typeface="Calibri"/>
              <a:buAutoNum type="alphaLcPeriod"/>
            </a:pPr>
            <a:r>
              <a:rPr lang="es-CL" sz="2200">
                <a:solidFill>
                  <a:schemeClr val="dk1"/>
                </a:solidFill>
                <a:latin typeface="Calibri"/>
                <a:ea typeface="Calibri"/>
                <a:cs typeface="Calibri"/>
                <a:sym typeface="Calibri"/>
              </a:rPr>
              <a:t>Fiscalizador</a:t>
            </a:r>
            <a:endParaRPr sz="2200">
              <a:solidFill>
                <a:schemeClr val="dk1"/>
              </a:solidFill>
              <a:latin typeface="Calibri"/>
              <a:ea typeface="Calibri"/>
              <a:cs typeface="Calibri"/>
              <a:sym typeface="Calibri"/>
            </a:endParaRPr>
          </a:p>
          <a:p>
            <a:pPr indent="-368300" lvl="0" marL="457200" marR="0" rtl="0" algn="just">
              <a:lnSpc>
                <a:spcPct val="100000"/>
              </a:lnSpc>
              <a:spcBef>
                <a:spcPts val="0"/>
              </a:spcBef>
              <a:spcAft>
                <a:spcPts val="0"/>
              </a:spcAft>
              <a:buClr>
                <a:schemeClr val="dk1"/>
              </a:buClr>
              <a:buSzPts val="2200"/>
              <a:buFont typeface="Calibri"/>
              <a:buAutoNum type="alphaLcPeriod"/>
            </a:pPr>
            <a:r>
              <a:rPr lang="es-CL" sz="2200">
                <a:solidFill>
                  <a:schemeClr val="dk1"/>
                </a:solidFill>
                <a:latin typeface="Calibri"/>
                <a:ea typeface="Calibri"/>
                <a:cs typeface="Calibri"/>
                <a:sym typeface="Calibri"/>
              </a:rPr>
              <a:t>Planificador </a:t>
            </a:r>
            <a:endParaRPr sz="2200">
              <a:solidFill>
                <a:schemeClr val="dk1"/>
              </a:solidFill>
              <a:latin typeface="Calibri"/>
              <a:ea typeface="Calibri"/>
              <a:cs typeface="Calibri"/>
              <a:sym typeface="Calibri"/>
            </a:endParaRPr>
          </a:p>
          <a:p>
            <a:pPr indent="-368300" lvl="0" marL="457200" marR="0" rtl="0" algn="just">
              <a:lnSpc>
                <a:spcPct val="100000"/>
              </a:lnSpc>
              <a:spcBef>
                <a:spcPts val="0"/>
              </a:spcBef>
              <a:spcAft>
                <a:spcPts val="0"/>
              </a:spcAft>
              <a:buClr>
                <a:schemeClr val="dk1"/>
              </a:buClr>
              <a:buSzPts val="2200"/>
              <a:buFont typeface="Calibri"/>
              <a:buAutoNum type="alphaLcPeriod"/>
            </a:pPr>
            <a:r>
              <a:rPr lang="es-CL" sz="2200">
                <a:solidFill>
                  <a:schemeClr val="dk1"/>
                </a:solidFill>
                <a:latin typeface="Calibri"/>
                <a:ea typeface="Calibri"/>
                <a:cs typeface="Calibri"/>
                <a:sym typeface="Calibri"/>
              </a:rPr>
              <a:t>Subsidiario</a:t>
            </a:r>
            <a:endParaRPr sz="2200">
              <a:solidFill>
                <a:schemeClr val="dk1"/>
              </a:solidFill>
              <a:latin typeface="Calibri"/>
              <a:ea typeface="Calibri"/>
              <a:cs typeface="Calibri"/>
              <a:sym typeface="Calibri"/>
            </a:endParaRPr>
          </a:p>
          <a:p>
            <a:pPr indent="-368300" lvl="0" marL="457200" marR="0" rtl="0" algn="just">
              <a:lnSpc>
                <a:spcPct val="100000"/>
              </a:lnSpc>
              <a:spcBef>
                <a:spcPts val="0"/>
              </a:spcBef>
              <a:spcAft>
                <a:spcPts val="0"/>
              </a:spcAft>
              <a:buClr>
                <a:schemeClr val="dk1"/>
              </a:buClr>
              <a:buSzPts val="2200"/>
              <a:buFont typeface="Calibri"/>
              <a:buAutoNum type="alphaLcPeriod"/>
            </a:pPr>
            <a:r>
              <a:rPr lang="es-CL" sz="2200">
                <a:solidFill>
                  <a:schemeClr val="dk1"/>
                </a:solidFill>
                <a:latin typeface="Calibri"/>
                <a:ea typeface="Calibri"/>
                <a:cs typeface="Calibri"/>
                <a:sym typeface="Calibri"/>
              </a:rPr>
              <a:t>Benefactor</a:t>
            </a:r>
            <a:endParaRPr sz="2200">
              <a:solidFill>
                <a:schemeClr val="dk1"/>
              </a:solidFill>
              <a:latin typeface="Calibri"/>
              <a:ea typeface="Calibri"/>
              <a:cs typeface="Calibri"/>
              <a:sym typeface="Calibri"/>
            </a:endParaRPr>
          </a:p>
        </p:txBody>
      </p:sp>
      <p:sp>
        <p:nvSpPr>
          <p:cNvPr id="705" name="Google Shape;705;g319773b669a_0_264"/>
          <p:cNvSpPr txBox="1"/>
          <p:nvPr/>
        </p:nvSpPr>
        <p:spPr>
          <a:xfrm>
            <a:off x="2715764" y="528186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706" name="Google Shape;706;g319773b669a_0_264"/>
          <p:cNvSpPr txBox="1"/>
          <p:nvPr/>
        </p:nvSpPr>
        <p:spPr>
          <a:xfrm>
            <a:off x="2594564" y="608386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707" name="Google Shape;707;g319773b669a_0_264"/>
          <p:cNvSpPr txBox="1"/>
          <p:nvPr/>
        </p:nvSpPr>
        <p:spPr>
          <a:xfrm>
            <a:off x="2715771" y="4799424"/>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DISTRACTOR</a:t>
            </a:r>
            <a:endParaRPr b="0" i="0" sz="1400" u="none" cap="none" strike="noStrike">
              <a:solidFill>
                <a:srgbClr val="000000"/>
              </a:solidFill>
              <a:latin typeface="Arial"/>
              <a:ea typeface="Arial"/>
              <a:cs typeface="Arial"/>
              <a:sym typeface="Arial"/>
            </a:endParaRPr>
          </a:p>
        </p:txBody>
      </p:sp>
      <p:sp>
        <p:nvSpPr>
          <p:cNvPr id="708" name="Google Shape;708;g319773b669a_0_264"/>
          <p:cNvSpPr txBox="1"/>
          <p:nvPr/>
        </p:nvSpPr>
        <p:spPr>
          <a:xfrm>
            <a:off x="2715764" y="5682862"/>
            <a:ext cx="14157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CORRECTA</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2" name="Shape 712"/>
        <p:cNvGrpSpPr/>
        <p:nvPr/>
      </p:nvGrpSpPr>
      <p:grpSpPr>
        <a:xfrm>
          <a:off x="0" y="0"/>
          <a:ext cx="0" cy="0"/>
          <a:chOff x="0" y="0"/>
          <a:chExt cx="0" cy="0"/>
        </a:xfrm>
      </p:grpSpPr>
      <p:sp>
        <p:nvSpPr>
          <p:cNvPr id="713" name="Google Shape;713;p25"/>
          <p:cNvSpPr txBox="1"/>
          <p:nvPr>
            <p:ph type="ctrTitle"/>
          </p:nvPr>
        </p:nvSpPr>
        <p:spPr>
          <a:xfrm>
            <a:off x="3922915" y="2876552"/>
            <a:ext cx="7735685" cy="552448"/>
          </a:xfrm>
          <a:prstGeom prst="rect">
            <a:avLst/>
          </a:prstGeom>
          <a:noFill/>
          <a:ln>
            <a:noFill/>
          </a:ln>
        </p:spPr>
        <p:txBody>
          <a:bodyPr anchorCtr="0" anchor="b" bIns="45700" lIns="91425" spcFirstLastPara="1" rIns="91425" wrap="square" tIns="45700">
            <a:noAutofit/>
          </a:bodyPr>
          <a:lstStyle/>
          <a:p>
            <a:pPr indent="0" lvl="0" marL="0" rtl="0" algn="r">
              <a:lnSpc>
                <a:spcPct val="90000"/>
              </a:lnSpc>
              <a:spcBef>
                <a:spcPts val="0"/>
              </a:spcBef>
              <a:spcAft>
                <a:spcPts val="0"/>
              </a:spcAft>
              <a:buClr>
                <a:srgbClr val="88BFEC"/>
              </a:buClr>
              <a:buSzPts val="3600"/>
              <a:buFont typeface="Arial"/>
              <a:buNone/>
            </a:pPr>
            <a:r>
              <a:rPr b="1" lang="es-CL" sz="3600">
                <a:solidFill>
                  <a:srgbClr val="88BFEC"/>
                </a:solidFill>
                <a:latin typeface="Arial"/>
                <a:ea typeface="Arial"/>
                <a:cs typeface="Arial"/>
                <a:sym typeface="Arial"/>
              </a:rPr>
              <a:t>ENSAYO N°3: </a:t>
            </a:r>
            <a:br>
              <a:rPr b="1" lang="es-CL" sz="3600">
                <a:solidFill>
                  <a:srgbClr val="88BFEC"/>
                </a:solidFill>
                <a:latin typeface="Arial"/>
                <a:ea typeface="Arial"/>
                <a:cs typeface="Arial"/>
                <a:sym typeface="Arial"/>
              </a:rPr>
            </a:br>
            <a:r>
              <a:rPr b="1" lang="es-CL" sz="3600">
                <a:solidFill>
                  <a:srgbClr val="88BFEC"/>
                </a:solidFill>
                <a:latin typeface="Arial"/>
                <a:ea typeface="Arial"/>
                <a:cs typeface="Arial"/>
                <a:sym typeface="Arial"/>
              </a:rPr>
              <a:t>EDUCACIÓN MEDIA</a:t>
            </a:r>
            <a:endParaRPr/>
          </a:p>
        </p:txBody>
      </p:sp>
      <p:sp>
        <p:nvSpPr>
          <p:cNvPr id="714" name="Google Shape;714;p25"/>
          <p:cNvSpPr txBox="1"/>
          <p:nvPr/>
        </p:nvSpPr>
        <p:spPr>
          <a:xfrm>
            <a:off x="7010400" y="3811647"/>
            <a:ext cx="4648200" cy="501535"/>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9CCCE4"/>
              </a:buClr>
              <a:buSzPts val="3600"/>
              <a:buFont typeface="Arial"/>
              <a:buNone/>
            </a:pPr>
            <a:r>
              <a:rPr b="0" i="0" lang="es-CL" sz="3600" u="none" cap="none" strike="noStrike">
                <a:solidFill>
                  <a:srgbClr val="9CCCE4"/>
                </a:solidFill>
                <a:latin typeface="Calibri"/>
                <a:ea typeface="Calibri"/>
                <a:cs typeface="Calibri"/>
                <a:sym typeface="Calibri"/>
              </a:rPr>
              <a:t>Historia, Geografía y Ciencias Sociales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8" name="Shape 718"/>
        <p:cNvGrpSpPr/>
        <p:nvPr/>
      </p:nvGrpSpPr>
      <p:grpSpPr>
        <a:xfrm>
          <a:off x="0" y="0"/>
          <a:ext cx="0" cy="0"/>
          <a:chOff x="0" y="0"/>
          <a:chExt cx="0" cy="0"/>
        </a:xfrm>
      </p:grpSpPr>
      <p:pic>
        <p:nvPicPr>
          <p:cNvPr id="719" name="Google Shape;719;g317f7e936e3_0_399"/>
          <p:cNvPicPr preferRelativeResize="0"/>
          <p:nvPr/>
        </p:nvPicPr>
        <p:blipFill>
          <a:blip r:embed="rId3">
            <a:alphaModFix/>
          </a:blip>
          <a:stretch>
            <a:fillRect/>
          </a:stretch>
        </p:blipFill>
        <p:spPr>
          <a:xfrm>
            <a:off x="1280175" y="288475"/>
            <a:ext cx="9631675" cy="6297500"/>
          </a:xfrm>
          <a:prstGeom prst="rect">
            <a:avLst/>
          </a:prstGeom>
          <a:noFill/>
          <a:ln>
            <a:noFill/>
          </a:ln>
        </p:spPr>
      </p:pic>
      <p:sp>
        <p:nvSpPr>
          <p:cNvPr id="720" name="Google Shape;720;g317f7e936e3_0_399"/>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1" name="Google Shape;721;g317f7e936e3_0_399"/>
          <p:cNvSpPr/>
          <p:nvPr/>
        </p:nvSpPr>
        <p:spPr>
          <a:xfrm flipH="1" rot="-2700000">
            <a:off x="891672" y="422133"/>
            <a:ext cx="645306" cy="645306"/>
          </a:xfrm>
          <a:prstGeom prst="rect">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2" name="Google Shape;722;g317f7e936e3_0_399"/>
          <p:cNvSpPr/>
          <p:nvPr/>
        </p:nvSpPr>
        <p:spPr>
          <a:xfrm flipH="1" rot="-2700000">
            <a:off x="10043564" y="655106"/>
            <a:ext cx="687308" cy="687308"/>
          </a:xfrm>
          <a:prstGeom prst="rect">
            <a:avLst/>
          </a:pr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3" name="Google Shape;723;g317f7e936e3_0_399"/>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4" name="Google Shape;724;g317f7e936e3_0_399"/>
          <p:cNvSpPr/>
          <p:nvPr/>
        </p:nvSpPr>
        <p:spPr>
          <a:xfrm flipH="1">
            <a:off x="7976257" y="6115501"/>
            <a:ext cx="1494600" cy="742500"/>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5" name="Google Shape;725;g317f7e936e3_0_399"/>
          <p:cNvSpPr/>
          <p:nvPr/>
        </p:nvSpPr>
        <p:spPr>
          <a:xfrm flipH="1">
            <a:off x="7604183" y="6453143"/>
            <a:ext cx="814800" cy="405000"/>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6" name="Google Shape;726;g317f7e936e3_0_399"/>
          <p:cNvSpPr txBox="1"/>
          <p:nvPr/>
        </p:nvSpPr>
        <p:spPr>
          <a:xfrm>
            <a:off x="5709489" y="5746200"/>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727" name="Google Shape;727;g317f7e936e3_0_399"/>
          <p:cNvSpPr txBox="1"/>
          <p:nvPr/>
        </p:nvSpPr>
        <p:spPr>
          <a:xfrm>
            <a:off x="6876864" y="6216675"/>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728" name="Google Shape;728;g317f7e936e3_0_399"/>
          <p:cNvSpPr txBox="1"/>
          <p:nvPr/>
        </p:nvSpPr>
        <p:spPr>
          <a:xfrm>
            <a:off x="5891896" y="4978374"/>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DISTRACTOR</a:t>
            </a:r>
            <a:endParaRPr b="0" i="0" sz="1400" u="none" cap="none" strike="noStrike">
              <a:solidFill>
                <a:srgbClr val="000000"/>
              </a:solidFill>
              <a:latin typeface="Arial"/>
              <a:ea typeface="Arial"/>
              <a:cs typeface="Arial"/>
              <a:sym typeface="Arial"/>
            </a:endParaRPr>
          </a:p>
        </p:txBody>
      </p:sp>
      <p:sp>
        <p:nvSpPr>
          <p:cNvPr id="729" name="Google Shape;729;g317f7e936e3_0_399"/>
          <p:cNvSpPr txBox="1"/>
          <p:nvPr/>
        </p:nvSpPr>
        <p:spPr>
          <a:xfrm>
            <a:off x="5891889" y="5376900"/>
            <a:ext cx="14157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CORRECTA</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sp>
        <p:nvSpPr>
          <p:cNvPr id="119" name="Google Shape;119;g318e8e695fc_0_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0" name="Google Shape;120;g318e8e695fc_0_7"/>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1" name="Google Shape;121;g318e8e695fc_0_7"/>
          <p:cNvSpPr/>
          <p:nvPr/>
        </p:nvSpPr>
        <p:spPr>
          <a:xfrm flipH="1" rot="-2700000">
            <a:off x="891672" y="422133"/>
            <a:ext cx="645306" cy="645306"/>
          </a:xfrm>
          <a:prstGeom prst="rect">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2" name="Google Shape;122;g318e8e695fc_0_7"/>
          <p:cNvSpPr/>
          <p:nvPr/>
        </p:nvSpPr>
        <p:spPr>
          <a:xfrm flipH="1" rot="-2700000">
            <a:off x="10043564" y="655106"/>
            <a:ext cx="687308" cy="687308"/>
          </a:xfrm>
          <a:prstGeom prst="rect">
            <a:avLst/>
          </a:pr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3" name="Google Shape;123;g318e8e695fc_0_7"/>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4" name="Google Shape;124;g318e8e695fc_0_7"/>
          <p:cNvSpPr/>
          <p:nvPr/>
        </p:nvSpPr>
        <p:spPr>
          <a:xfrm flipH="1">
            <a:off x="7976257" y="6115501"/>
            <a:ext cx="1494600" cy="7425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5" name="Google Shape;125;g318e8e695fc_0_7"/>
          <p:cNvSpPr/>
          <p:nvPr/>
        </p:nvSpPr>
        <p:spPr>
          <a:xfrm flipH="1">
            <a:off x="7604183" y="6453143"/>
            <a:ext cx="814800" cy="4050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6" name="Google Shape;126;g318e8e695fc_0_7"/>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just">
              <a:spcBef>
                <a:spcPts val="1000"/>
              </a:spcBef>
              <a:spcAft>
                <a:spcPts val="0"/>
              </a:spcAft>
              <a:buNone/>
            </a:pPr>
            <a:r>
              <a:rPr lang="es-CL"/>
              <a:t>El Estado está obligado a proporcionar recursos adicionales, ya sea en aportaciones de dinero o en servicios, a grupos específicos dentro de la sociedad. </a:t>
            </a:r>
            <a:endParaRPr/>
          </a:p>
          <a:p>
            <a:pPr indent="0" lvl="0" marL="0" rtl="0" algn="just">
              <a:spcBef>
                <a:spcPts val="1000"/>
              </a:spcBef>
              <a:spcAft>
                <a:spcPts val="0"/>
              </a:spcAft>
              <a:buNone/>
            </a:pPr>
            <a:r>
              <a:rPr lang="es-CL">
                <a:solidFill>
                  <a:srgbClr val="0D0D0D"/>
                </a:solidFill>
                <a:highlight>
                  <a:srgbClr val="FFFFFF"/>
                </a:highlight>
              </a:rPr>
              <a:t>En el contexto de la economía redistributiva, el objetivo es la redistribución de los recursos, es decir, tomar recursos de una parte de la sociedad para distribuirlos entre aquellos que más lo necesitan. En este caso, </a:t>
            </a:r>
            <a:r>
              <a:rPr b="1" lang="es-CL">
                <a:solidFill>
                  <a:srgbClr val="0D0D0D"/>
                </a:solidFill>
                <a:highlight>
                  <a:srgbClr val="FFFFFF"/>
                </a:highlight>
              </a:rPr>
              <a:t>la analogía correcta debe reflejar la idea de que los recursos se recogen y se asignan a quienes los requieren, tal como ocurre en el sistema económico de los incas, donde el Estado central era el encargado de redistribuir los bienes y recursos</a:t>
            </a:r>
            <a:r>
              <a:rPr lang="es-CL">
                <a:solidFill>
                  <a:srgbClr val="0D0D0D"/>
                </a:solidFill>
                <a:highlight>
                  <a:srgbClr val="FFFFFF"/>
                </a:highlight>
              </a:rPr>
              <a:t>.</a:t>
            </a:r>
            <a:endParaRPr/>
          </a:p>
        </p:txBody>
      </p:sp>
      <p:sp>
        <p:nvSpPr>
          <p:cNvPr id="127" name="Google Shape;127;g318e8e695fc_0_7"/>
          <p:cNvSpPr txBox="1"/>
          <p:nvPr>
            <p:ph type="title"/>
          </p:nvPr>
        </p:nvSpPr>
        <p:spPr>
          <a:xfrm>
            <a:off x="2791200" y="335900"/>
            <a:ext cx="6609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s-CL"/>
              <a:t>Redistribución de la riqueza</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33" name="Shape 733"/>
        <p:cNvGrpSpPr/>
        <p:nvPr/>
      </p:nvGrpSpPr>
      <p:grpSpPr>
        <a:xfrm>
          <a:off x="0" y="0"/>
          <a:ext cx="0" cy="0"/>
          <a:chOff x="0" y="0"/>
          <a:chExt cx="0" cy="0"/>
        </a:xfrm>
      </p:grpSpPr>
      <p:sp>
        <p:nvSpPr>
          <p:cNvPr id="734" name="Google Shape;734;g319773b669a_0_280"/>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35" name="Google Shape;735;g319773b669a_0_280"/>
          <p:cNvSpPr/>
          <p:nvPr/>
        </p:nvSpPr>
        <p:spPr>
          <a:xfrm flipH="1" rot="-2700000">
            <a:off x="891672" y="422133"/>
            <a:ext cx="645306" cy="645306"/>
          </a:xfrm>
          <a:prstGeom prst="rect">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36" name="Google Shape;736;g319773b669a_0_280"/>
          <p:cNvSpPr/>
          <p:nvPr/>
        </p:nvSpPr>
        <p:spPr>
          <a:xfrm flipH="1" rot="-2700000">
            <a:off x="10043564" y="655106"/>
            <a:ext cx="687308" cy="687308"/>
          </a:xfrm>
          <a:prstGeom prst="rect">
            <a:avLst/>
          </a:pr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37" name="Google Shape;737;g319773b669a_0_280"/>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38" name="Google Shape;738;g319773b669a_0_280"/>
          <p:cNvSpPr/>
          <p:nvPr/>
        </p:nvSpPr>
        <p:spPr>
          <a:xfrm flipH="1">
            <a:off x="7976257" y="6115501"/>
            <a:ext cx="1494600" cy="7425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39" name="Google Shape;739;g319773b669a_0_280"/>
          <p:cNvSpPr/>
          <p:nvPr/>
        </p:nvSpPr>
        <p:spPr>
          <a:xfrm flipH="1">
            <a:off x="7604183" y="6453143"/>
            <a:ext cx="814800" cy="4050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740" name="Google Shape;740;g319773b669a_0_280"/>
          <p:cNvPicPr preferRelativeResize="0"/>
          <p:nvPr/>
        </p:nvPicPr>
        <p:blipFill>
          <a:blip r:embed="rId3">
            <a:alphaModFix/>
          </a:blip>
          <a:stretch>
            <a:fillRect/>
          </a:stretch>
        </p:blipFill>
        <p:spPr>
          <a:xfrm>
            <a:off x="6653398" y="271913"/>
            <a:ext cx="5194475" cy="6314176"/>
          </a:xfrm>
          <a:prstGeom prst="rect">
            <a:avLst/>
          </a:prstGeom>
          <a:noFill/>
          <a:ln>
            <a:noFill/>
          </a:ln>
        </p:spPr>
      </p:pic>
      <p:sp>
        <p:nvSpPr>
          <p:cNvPr id="741" name="Google Shape;741;g319773b669a_0_280"/>
          <p:cNvSpPr txBox="1"/>
          <p:nvPr/>
        </p:nvSpPr>
        <p:spPr>
          <a:xfrm>
            <a:off x="182400" y="512750"/>
            <a:ext cx="6329100" cy="54879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s-CL" sz="2000">
                <a:solidFill>
                  <a:schemeClr val="dk1"/>
                </a:solidFill>
                <a:latin typeface="Calibri"/>
                <a:ea typeface="Calibri"/>
                <a:cs typeface="Calibri"/>
                <a:sym typeface="Calibri"/>
              </a:rPr>
              <a:t>Una docente, durante una de las clases de la unidad “Los gobiernos totalitarios”, solicitó a sus estudiantes de 2° medio que respondieran en su cuaderno la siguiente pregunta: </a:t>
            </a:r>
            <a:r>
              <a:rPr b="1" lang="es-CL" sz="2000">
                <a:solidFill>
                  <a:schemeClr val="dk1"/>
                </a:solidFill>
                <a:latin typeface="Calibri"/>
                <a:ea typeface="Calibri"/>
                <a:cs typeface="Calibri"/>
                <a:sym typeface="Calibri"/>
              </a:rPr>
              <a:t>¿Cómo un partido como el nacionalsocialista, que rechazaba la democracia y actuaba de manera violenta, llegó al poder a través de las urnas?</a:t>
            </a:r>
            <a:r>
              <a:rPr lang="es-CL" sz="2000">
                <a:solidFill>
                  <a:schemeClr val="dk1"/>
                </a:solidFill>
                <a:latin typeface="Calibri"/>
                <a:ea typeface="Calibri"/>
                <a:cs typeface="Calibri"/>
                <a:sym typeface="Calibri"/>
              </a:rPr>
              <a:t> Al momento de revisar la tarea, se encontró con la siguiente respuesta: </a:t>
            </a:r>
            <a:endParaRPr sz="20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s-CL" sz="2000">
                <a:solidFill>
                  <a:schemeClr val="dk1"/>
                </a:solidFill>
                <a:latin typeface="Calibri"/>
                <a:ea typeface="Calibri"/>
                <a:cs typeface="Calibri"/>
                <a:sym typeface="Calibri"/>
              </a:rPr>
              <a:t>¿Qué dificultad se observa en la respuesta anterior, respecto del </a:t>
            </a:r>
            <a:r>
              <a:rPr b="1" lang="es-CL" sz="2000">
                <a:solidFill>
                  <a:schemeClr val="dk1"/>
                </a:solidFill>
                <a:latin typeface="Calibri"/>
                <a:ea typeface="Calibri"/>
                <a:cs typeface="Calibri"/>
                <a:sym typeface="Calibri"/>
              </a:rPr>
              <a:t>nivel de desarrollo del pensamiento histórico</a:t>
            </a:r>
            <a:r>
              <a:rPr lang="es-CL"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000">
              <a:solidFill>
                <a:schemeClr val="dk1"/>
              </a:solidFill>
              <a:latin typeface="Calibri"/>
              <a:ea typeface="Calibri"/>
              <a:cs typeface="Calibri"/>
              <a:sym typeface="Calibri"/>
            </a:endParaRPr>
          </a:p>
          <a:p>
            <a:pPr indent="-355600" lvl="0" marL="457200" marR="0" rtl="0" algn="just">
              <a:lnSpc>
                <a:spcPct val="100000"/>
              </a:lnSpc>
              <a:spcBef>
                <a:spcPts val="0"/>
              </a:spcBef>
              <a:spcAft>
                <a:spcPts val="0"/>
              </a:spcAft>
              <a:buClr>
                <a:schemeClr val="dk1"/>
              </a:buClr>
              <a:buSzPts val="2000"/>
              <a:buFont typeface="Calibri"/>
              <a:buAutoNum type="alphaLcPeriod"/>
            </a:pPr>
            <a:r>
              <a:rPr lang="es-CL" sz="2000">
                <a:solidFill>
                  <a:schemeClr val="dk1"/>
                </a:solidFill>
                <a:latin typeface="Calibri"/>
                <a:ea typeface="Calibri"/>
                <a:cs typeface="Calibri"/>
                <a:sym typeface="Calibri"/>
              </a:rPr>
              <a:t>Existe un recuento de hechos aislados para explicar el desarrollo de un proceso</a:t>
            </a:r>
            <a:endParaRPr sz="2000">
              <a:solidFill>
                <a:schemeClr val="dk1"/>
              </a:solidFill>
              <a:latin typeface="Calibri"/>
              <a:ea typeface="Calibri"/>
              <a:cs typeface="Calibri"/>
              <a:sym typeface="Calibri"/>
            </a:endParaRPr>
          </a:p>
          <a:p>
            <a:pPr indent="-355600" lvl="0" marL="457200" marR="0" rtl="0" algn="just">
              <a:lnSpc>
                <a:spcPct val="100000"/>
              </a:lnSpc>
              <a:spcBef>
                <a:spcPts val="0"/>
              </a:spcBef>
              <a:spcAft>
                <a:spcPts val="0"/>
              </a:spcAft>
              <a:buClr>
                <a:schemeClr val="dk1"/>
              </a:buClr>
              <a:buSzPts val="2000"/>
              <a:buFont typeface="Calibri"/>
              <a:buAutoNum type="alphaLcPeriod"/>
            </a:pPr>
            <a:r>
              <a:rPr lang="es-CL" sz="2000">
                <a:solidFill>
                  <a:schemeClr val="dk1"/>
                </a:solidFill>
                <a:latin typeface="Calibri"/>
                <a:ea typeface="Calibri"/>
                <a:cs typeface="Calibri"/>
                <a:sym typeface="Calibri"/>
              </a:rPr>
              <a:t>Existe una narración con estructura unicausal respecto del desarrollo de un proceso</a:t>
            </a:r>
            <a:endParaRPr sz="2000">
              <a:solidFill>
                <a:schemeClr val="dk1"/>
              </a:solidFill>
              <a:latin typeface="Calibri"/>
              <a:ea typeface="Calibri"/>
              <a:cs typeface="Calibri"/>
              <a:sym typeface="Calibri"/>
            </a:endParaRPr>
          </a:p>
          <a:p>
            <a:pPr indent="-355600" lvl="0" marL="457200" marR="0" rtl="0" algn="just">
              <a:lnSpc>
                <a:spcPct val="100000"/>
              </a:lnSpc>
              <a:spcBef>
                <a:spcPts val="0"/>
              </a:spcBef>
              <a:spcAft>
                <a:spcPts val="0"/>
              </a:spcAft>
              <a:buClr>
                <a:schemeClr val="dk1"/>
              </a:buClr>
              <a:buSzPts val="2000"/>
              <a:buFont typeface="Calibri"/>
              <a:buAutoNum type="alphaLcPeriod"/>
            </a:pPr>
            <a:r>
              <a:rPr lang="es-CL" sz="2000">
                <a:solidFill>
                  <a:schemeClr val="dk1"/>
                </a:solidFill>
                <a:latin typeface="Calibri"/>
                <a:ea typeface="Calibri"/>
                <a:cs typeface="Calibri"/>
                <a:sym typeface="Calibri"/>
              </a:rPr>
              <a:t>Existe una exposición que carece de perspectiva historiográfica frente al desarrollo de un proceso</a:t>
            </a:r>
            <a:endParaRPr sz="2000">
              <a:solidFill>
                <a:schemeClr val="dk1"/>
              </a:solidFill>
              <a:latin typeface="Calibri"/>
              <a:ea typeface="Calibri"/>
              <a:cs typeface="Calibri"/>
              <a:sym typeface="Calibri"/>
            </a:endParaRPr>
          </a:p>
          <a:p>
            <a:pPr indent="-355600" lvl="0" marL="457200" marR="0" rtl="0" algn="just">
              <a:lnSpc>
                <a:spcPct val="100000"/>
              </a:lnSpc>
              <a:spcBef>
                <a:spcPts val="0"/>
              </a:spcBef>
              <a:spcAft>
                <a:spcPts val="0"/>
              </a:spcAft>
              <a:buClr>
                <a:schemeClr val="dk1"/>
              </a:buClr>
              <a:buSzPts val="2000"/>
              <a:buFont typeface="Calibri"/>
              <a:buAutoNum type="alphaLcPeriod"/>
            </a:pPr>
            <a:r>
              <a:rPr lang="es-CL" sz="2000">
                <a:solidFill>
                  <a:schemeClr val="dk1"/>
                </a:solidFill>
                <a:latin typeface="Calibri"/>
                <a:ea typeface="Calibri"/>
                <a:cs typeface="Calibri"/>
                <a:sym typeface="Calibri"/>
              </a:rPr>
              <a:t>Existe una confusión temporal en la articulación de los hechos que conforman un proceso</a:t>
            </a:r>
            <a:endParaRPr sz="20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s-CL" sz="2200">
                <a:solidFill>
                  <a:schemeClr val="dk1"/>
                </a:solidFill>
                <a:latin typeface="Calibri"/>
                <a:ea typeface="Calibri"/>
                <a:cs typeface="Calibri"/>
                <a:sym typeface="Calibri"/>
              </a:rPr>
              <a:t> </a:t>
            </a:r>
            <a:endParaRPr sz="2200">
              <a:solidFill>
                <a:schemeClr val="dk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45" name="Shape 745"/>
        <p:cNvGrpSpPr/>
        <p:nvPr/>
      </p:nvGrpSpPr>
      <p:grpSpPr>
        <a:xfrm>
          <a:off x="0" y="0"/>
          <a:ext cx="0" cy="0"/>
          <a:chOff x="0" y="0"/>
          <a:chExt cx="0" cy="0"/>
        </a:xfrm>
      </p:grpSpPr>
      <p:sp>
        <p:nvSpPr>
          <p:cNvPr id="746" name="Google Shape;746;g319773b669a_0_296"/>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47" name="Google Shape;747;g319773b669a_0_296"/>
          <p:cNvSpPr/>
          <p:nvPr/>
        </p:nvSpPr>
        <p:spPr>
          <a:xfrm flipH="1" rot="-2700000">
            <a:off x="891672" y="422133"/>
            <a:ext cx="645306" cy="645306"/>
          </a:xfrm>
          <a:prstGeom prst="rect">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48" name="Google Shape;748;g319773b669a_0_296"/>
          <p:cNvSpPr/>
          <p:nvPr/>
        </p:nvSpPr>
        <p:spPr>
          <a:xfrm flipH="1" rot="-2700000">
            <a:off x="10043564" y="655106"/>
            <a:ext cx="687308" cy="687308"/>
          </a:xfrm>
          <a:prstGeom prst="rect">
            <a:avLst/>
          </a:pr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49" name="Google Shape;749;g319773b669a_0_296"/>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50" name="Google Shape;750;g319773b669a_0_296"/>
          <p:cNvSpPr/>
          <p:nvPr/>
        </p:nvSpPr>
        <p:spPr>
          <a:xfrm flipH="1">
            <a:off x="7976257" y="6115501"/>
            <a:ext cx="1494600" cy="7425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51" name="Google Shape;751;g319773b669a_0_296"/>
          <p:cNvSpPr/>
          <p:nvPr/>
        </p:nvSpPr>
        <p:spPr>
          <a:xfrm flipH="1">
            <a:off x="7604183" y="6453143"/>
            <a:ext cx="814800" cy="4050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752" name="Google Shape;752;g319773b669a_0_296"/>
          <p:cNvPicPr preferRelativeResize="0"/>
          <p:nvPr/>
        </p:nvPicPr>
        <p:blipFill>
          <a:blip r:embed="rId3">
            <a:alphaModFix/>
          </a:blip>
          <a:stretch>
            <a:fillRect/>
          </a:stretch>
        </p:blipFill>
        <p:spPr>
          <a:xfrm>
            <a:off x="1505038" y="147050"/>
            <a:ext cx="9181925" cy="65639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56" name="Shape 756"/>
        <p:cNvGrpSpPr/>
        <p:nvPr/>
      </p:nvGrpSpPr>
      <p:grpSpPr>
        <a:xfrm>
          <a:off x="0" y="0"/>
          <a:ext cx="0" cy="0"/>
          <a:chOff x="0" y="0"/>
          <a:chExt cx="0" cy="0"/>
        </a:xfrm>
      </p:grpSpPr>
      <p:sp>
        <p:nvSpPr>
          <p:cNvPr id="757" name="Google Shape;757;g319773b669a_0_308"/>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58" name="Google Shape;758;g319773b669a_0_308"/>
          <p:cNvSpPr/>
          <p:nvPr/>
        </p:nvSpPr>
        <p:spPr>
          <a:xfrm flipH="1" rot="-2700000">
            <a:off x="891672" y="422133"/>
            <a:ext cx="645306" cy="645306"/>
          </a:xfrm>
          <a:prstGeom prst="rect">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59" name="Google Shape;759;g319773b669a_0_308"/>
          <p:cNvSpPr/>
          <p:nvPr/>
        </p:nvSpPr>
        <p:spPr>
          <a:xfrm flipH="1" rot="-2700000">
            <a:off x="10043564" y="655106"/>
            <a:ext cx="687308" cy="687308"/>
          </a:xfrm>
          <a:prstGeom prst="rect">
            <a:avLst/>
          </a:pr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60" name="Google Shape;760;g319773b669a_0_308"/>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61" name="Google Shape;761;g319773b669a_0_308"/>
          <p:cNvSpPr/>
          <p:nvPr/>
        </p:nvSpPr>
        <p:spPr>
          <a:xfrm flipH="1">
            <a:off x="7976257" y="6115501"/>
            <a:ext cx="1494600" cy="7425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62" name="Google Shape;762;g319773b669a_0_308"/>
          <p:cNvSpPr/>
          <p:nvPr/>
        </p:nvSpPr>
        <p:spPr>
          <a:xfrm flipH="1">
            <a:off x="7604183" y="6453143"/>
            <a:ext cx="814800" cy="4050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763" name="Google Shape;763;g319773b669a_0_308"/>
          <p:cNvPicPr preferRelativeResize="0"/>
          <p:nvPr/>
        </p:nvPicPr>
        <p:blipFill>
          <a:blip r:embed="rId3">
            <a:alphaModFix/>
          </a:blip>
          <a:stretch>
            <a:fillRect/>
          </a:stretch>
        </p:blipFill>
        <p:spPr>
          <a:xfrm>
            <a:off x="337746" y="1679150"/>
            <a:ext cx="6099124" cy="4360104"/>
          </a:xfrm>
          <a:prstGeom prst="rect">
            <a:avLst/>
          </a:prstGeom>
          <a:noFill/>
          <a:ln>
            <a:noFill/>
          </a:ln>
        </p:spPr>
      </p:pic>
      <p:sp>
        <p:nvSpPr>
          <p:cNvPr id="764" name="Google Shape;764;g319773b669a_0_308"/>
          <p:cNvSpPr txBox="1"/>
          <p:nvPr/>
        </p:nvSpPr>
        <p:spPr>
          <a:xfrm>
            <a:off x="6566150" y="1201075"/>
            <a:ext cx="5271300" cy="50733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s-CL" sz="2300">
                <a:solidFill>
                  <a:schemeClr val="dk1"/>
                </a:solidFill>
                <a:latin typeface="Calibri"/>
                <a:ea typeface="Calibri"/>
                <a:cs typeface="Calibri"/>
                <a:sym typeface="Calibri"/>
              </a:rPr>
              <a:t>¿Qué </a:t>
            </a:r>
            <a:r>
              <a:rPr b="1" lang="es-CL" sz="2300">
                <a:solidFill>
                  <a:schemeClr val="dk1"/>
                </a:solidFill>
                <a:latin typeface="Calibri"/>
                <a:ea typeface="Calibri"/>
                <a:cs typeface="Calibri"/>
                <a:sym typeface="Calibri"/>
              </a:rPr>
              <a:t>objetivo de aprendizaje</a:t>
            </a:r>
            <a:r>
              <a:rPr lang="es-CL" sz="2300">
                <a:solidFill>
                  <a:schemeClr val="dk1"/>
                </a:solidFill>
                <a:latin typeface="Calibri"/>
                <a:ea typeface="Calibri"/>
                <a:cs typeface="Calibri"/>
                <a:sym typeface="Calibri"/>
              </a:rPr>
              <a:t> busca alcanzar la docente con la actividad descrita?</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300">
              <a:solidFill>
                <a:schemeClr val="dk1"/>
              </a:solidFill>
              <a:latin typeface="Calibri"/>
              <a:ea typeface="Calibri"/>
              <a:cs typeface="Calibri"/>
              <a:sym typeface="Calibri"/>
            </a:endParaRPr>
          </a:p>
          <a:p>
            <a:pPr indent="-374650" lvl="0" marL="457200" marR="0" rtl="0" algn="just">
              <a:lnSpc>
                <a:spcPct val="100000"/>
              </a:lnSpc>
              <a:spcBef>
                <a:spcPts val="0"/>
              </a:spcBef>
              <a:spcAft>
                <a:spcPts val="0"/>
              </a:spcAft>
              <a:buClr>
                <a:schemeClr val="dk1"/>
              </a:buClr>
              <a:buSzPts val="2300"/>
              <a:buFont typeface="Calibri"/>
              <a:buAutoNum type="alphaLcPeriod"/>
            </a:pPr>
            <a:r>
              <a:rPr lang="es-CL" sz="2300">
                <a:solidFill>
                  <a:schemeClr val="dk1"/>
                </a:solidFill>
                <a:latin typeface="Calibri"/>
                <a:ea typeface="Calibri"/>
                <a:cs typeface="Calibri"/>
                <a:sym typeface="Calibri"/>
              </a:rPr>
              <a:t>Establecer un análisis multicausal referido a la Primera Guerra Mundial</a:t>
            </a:r>
            <a:endParaRPr sz="2300">
              <a:solidFill>
                <a:schemeClr val="dk1"/>
              </a:solidFill>
              <a:latin typeface="Calibri"/>
              <a:ea typeface="Calibri"/>
              <a:cs typeface="Calibri"/>
              <a:sym typeface="Calibri"/>
            </a:endParaRPr>
          </a:p>
          <a:p>
            <a:pPr indent="-374650" lvl="0" marL="457200" marR="0" rtl="0" algn="just">
              <a:lnSpc>
                <a:spcPct val="100000"/>
              </a:lnSpc>
              <a:spcBef>
                <a:spcPts val="0"/>
              </a:spcBef>
              <a:spcAft>
                <a:spcPts val="0"/>
              </a:spcAft>
              <a:buClr>
                <a:schemeClr val="dk1"/>
              </a:buClr>
              <a:buSzPts val="2300"/>
              <a:buFont typeface="Calibri"/>
              <a:buAutoNum type="alphaLcPeriod"/>
            </a:pPr>
            <a:r>
              <a:rPr lang="es-CL" sz="2300">
                <a:solidFill>
                  <a:schemeClr val="dk1"/>
                </a:solidFill>
                <a:latin typeface="Calibri"/>
                <a:ea typeface="Calibri"/>
                <a:cs typeface="Calibri"/>
                <a:sym typeface="Calibri"/>
              </a:rPr>
              <a:t>Determinar el contexto histórico del estallido de la Primera Guerra Mundial</a:t>
            </a:r>
            <a:endParaRPr sz="2300">
              <a:solidFill>
                <a:schemeClr val="dk1"/>
              </a:solidFill>
              <a:latin typeface="Calibri"/>
              <a:ea typeface="Calibri"/>
              <a:cs typeface="Calibri"/>
              <a:sym typeface="Calibri"/>
            </a:endParaRPr>
          </a:p>
          <a:p>
            <a:pPr indent="-374650" lvl="0" marL="457200" marR="0" rtl="0" algn="just">
              <a:lnSpc>
                <a:spcPct val="100000"/>
              </a:lnSpc>
              <a:spcBef>
                <a:spcPts val="0"/>
              </a:spcBef>
              <a:spcAft>
                <a:spcPts val="0"/>
              </a:spcAft>
              <a:buClr>
                <a:schemeClr val="dk1"/>
              </a:buClr>
              <a:buSzPts val="2300"/>
              <a:buFont typeface="Calibri"/>
              <a:buAutoNum type="alphaLcPeriod"/>
            </a:pPr>
            <a:r>
              <a:rPr lang="es-CL" sz="2300">
                <a:solidFill>
                  <a:schemeClr val="dk1"/>
                </a:solidFill>
                <a:latin typeface="Calibri"/>
                <a:ea typeface="Calibri"/>
                <a:cs typeface="Calibri"/>
                <a:sym typeface="Calibri"/>
              </a:rPr>
              <a:t>Jerarquizar la importancia de los diferentes hechos que derivaron en la Primera Guerra Mundial</a:t>
            </a:r>
            <a:endParaRPr sz="2300">
              <a:solidFill>
                <a:schemeClr val="dk1"/>
              </a:solidFill>
              <a:latin typeface="Calibri"/>
              <a:ea typeface="Calibri"/>
              <a:cs typeface="Calibri"/>
              <a:sym typeface="Calibri"/>
            </a:endParaRPr>
          </a:p>
          <a:p>
            <a:pPr indent="-374650" lvl="0" marL="457200" marR="0" rtl="0" algn="just">
              <a:lnSpc>
                <a:spcPct val="100000"/>
              </a:lnSpc>
              <a:spcBef>
                <a:spcPts val="0"/>
              </a:spcBef>
              <a:spcAft>
                <a:spcPts val="0"/>
              </a:spcAft>
              <a:buClr>
                <a:schemeClr val="dk1"/>
              </a:buClr>
              <a:buSzPts val="2300"/>
              <a:buFont typeface="Calibri"/>
              <a:buAutoNum type="alphaLcPeriod"/>
            </a:pPr>
            <a:r>
              <a:rPr lang="es-CL" sz="2300">
                <a:solidFill>
                  <a:schemeClr val="dk1"/>
                </a:solidFill>
                <a:latin typeface="Calibri"/>
                <a:ea typeface="Calibri"/>
                <a:cs typeface="Calibri"/>
                <a:sym typeface="Calibri"/>
              </a:rPr>
              <a:t>Secuenciar los antecedentes que condujeron al estallido de la Primera Guerra Mundial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s-CL" sz="2200">
                <a:solidFill>
                  <a:schemeClr val="dk1"/>
                </a:solidFill>
                <a:latin typeface="Calibri"/>
                <a:ea typeface="Calibri"/>
                <a:cs typeface="Calibri"/>
                <a:sym typeface="Calibri"/>
              </a:rPr>
              <a:t> </a:t>
            </a:r>
            <a:endParaRPr sz="2200">
              <a:solidFill>
                <a:schemeClr val="dk1"/>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68" name="Shape 768"/>
        <p:cNvGrpSpPr/>
        <p:nvPr/>
      </p:nvGrpSpPr>
      <p:grpSpPr>
        <a:xfrm>
          <a:off x="0" y="0"/>
          <a:ext cx="0" cy="0"/>
          <a:chOff x="0" y="0"/>
          <a:chExt cx="0" cy="0"/>
        </a:xfrm>
      </p:grpSpPr>
      <p:sp>
        <p:nvSpPr>
          <p:cNvPr id="769" name="Google Shape;769;g319773b669a_0_319"/>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0" name="Google Shape;770;g319773b669a_0_319"/>
          <p:cNvSpPr/>
          <p:nvPr/>
        </p:nvSpPr>
        <p:spPr>
          <a:xfrm flipH="1" rot="-2700000">
            <a:off x="891672" y="422133"/>
            <a:ext cx="645306" cy="645306"/>
          </a:xfrm>
          <a:prstGeom prst="rect">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1" name="Google Shape;771;g319773b669a_0_319"/>
          <p:cNvSpPr/>
          <p:nvPr/>
        </p:nvSpPr>
        <p:spPr>
          <a:xfrm flipH="1" rot="-2700000">
            <a:off x="10043564" y="655106"/>
            <a:ext cx="687308" cy="687308"/>
          </a:xfrm>
          <a:prstGeom prst="rect">
            <a:avLst/>
          </a:pr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2" name="Google Shape;772;g319773b669a_0_319"/>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3" name="Google Shape;773;g319773b669a_0_319"/>
          <p:cNvSpPr/>
          <p:nvPr/>
        </p:nvSpPr>
        <p:spPr>
          <a:xfrm flipH="1">
            <a:off x="7976257" y="6115501"/>
            <a:ext cx="1494600" cy="7425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4" name="Google Shape;774;g319773b669a_0_319"/>
          <p:cNvSpPr/>
          <p:nvPr/>
        </p:nvSpPr>
        <p:spPr>
          <a:xfrm flipH="1">
            <a:off x="7604183" y="6453143"/>
            <a:ext cx="814800" cy="4050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5" name="Google Shape;775;g319773b669a_0_319"/>
          <p:cNvSpPr txBox="1"/>
          <p:nvPr/>
        </p:nvSpPr>
        <p:spPr>
          <a:xfrm>
            <a:off x="6566150" y="892350"/>
            <a:ext cx="5271300" cy="50733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s-CL" sz="2300">
                <a:solidFill>
                  <a:schemeClr val="dk1"/>
                </a:solidFill>
                <a:latin typeface="Calibri"/>
                <a:ea typeface="Calibri"/>
                <a:cs typeface="Calibri"/>
                <a:sym typeface="Calibri"/>
              </a:rPr>
              <a:t>Un docente decidió que en las unidades de 1° medio se resalte el </a:t>
            </a:r>
            <a:r>
              <a:rPr b="1" lang="es-CL" sz="2300">
                <a:solidFill>
                  <a:schemeClr val="dk1"/>
                </a:solidFill>
                <a:latin typeface="Calibri"/>
                <a:ea typeface="Calibri"/>
                <a:cs typeface="Calibri"/>
                <a:sym typeface="Calibri"/>
              </a:rPr>
              <a:t>estudio del espacio geográfico, considerando distintas categorías de análisis</a:t>
            </a:r>
            <a:r>
              <a:rPr lang="es-CL" sz="2300">
                <a:solidFill>
                  <a:schemeClr val="dk1"/>
                </a:solidFill>
                <a:latin typeface="Calibri"/>
                <a:ea typeface="Calibri"/>
                <a:cs typeface="Calibri"/>
                <a:sym typeface="Calibri"/>
              </a:rPr>
              <a:t>. Elaboró ejemplos para cada una ellas, entre los cuales está el siguiente mapa:</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s-CL" sz="2300">
                <a:solidFill>
                  <a:schemeClr val="dk1"/>
                </a:solidFill>
                <a:latin typeface="Calibri"/>
                <a:ea typeface="Calibri"/>
                <a:cs typeface="Calibri"/>
                <a:sym typeface="Calibri"/>
              </a:rPr>
              <a:t>¿Qué categoría de análisis espacial se ejemplifica con el mapa anterior?</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300">
              <a:solidFill>
                <a:schemeClr val="dk1"/>
              </a:solidFill>
              <a:latin typeface="Calibri"/>
              <a:ea typeface="Calibri"/>
              <a:cs typeface="Calibri"/>
              <a:sym typeface="Calibri"/>
            </a:endParaRPr>
          </a:p>
          <a:p>
            <a:pPr indent="-374650" lvl="0" marL="457200" marR="0" rtl="0" algn="just">
              <a:lnSpc>
                <a:spcPct val="100000"/>
              </a:lnSpc>
              <a:spcBef>
                <a:spcPts val="0"/>
              </a:spcBef>
              <a:spcAft>
                <a:spcPts val="0"/>
              </a:spcAft>
              <a:buClr>
                <a:schemeClr val="dk1"/>
              </a:buClr>
              <a:buSzPts val="2300"/>
              <a:buFont typeface="Calibri"/>
              <a:buAutoNum type="alphaLcPeriod"/>
            </a:pPr>
            <a:r>
              <a:rPr lang="es-CL" sz="2300">
                <a:solidFill>
                  <a:schemeClr val="dk1"/>
                </a:solidFill>
                <a:latin typeface="Calibri"/>
                <a:ea typeface="Calibri"/>
                <a:cs typeface="Calibri"/>
                <a:sym typeface="Calibri"/>
              </a:rPr>
              <a:t>Medioambiente</a:t>
            </a:r>
            <a:endParaRPr sz="2300">
              <a:solidFill>
                <a:schemeClr val="dk1"/>
              </a:solidFill>
              <a:latin typeface="Calibri"/>
              <a:ea typeface="Calibri"/>
              <a:cs typeface="Calibri"/>
              <a:sym typeface="Calibri"/>
            </a:endParaRPr>
          </a:p>
          <a:p>
            <a:pPr indent="-374650" lvl="0" marL="457200" marR="0" rtl="0" algn="just">
              <a:lnSpc>
                <a:spcPct val="100000"/>
              </a:lnSpc>
              <a:spcBef>
                <a:spcPts val="0"/>
              </a:spcBef>
              <a:spcAft>
                <a:spcPts val="0"/>
              </a:spcAft>
              <a:buClr>
                <a:schemeClr val="dk1"/>
              </a:buClr>
              <a:buSzPts val="2300"/>
              <a:buFont typeface="Calibri"/>
              <a:buAutoNum type="alphaLcPeriod"/>
            </a:pPr>
            <a:r>
              <a:rPr lang="es-CL" sz="2300">
                <a:solidFill>
                  <a:schemeClr val="dk1"/>
                </a:solidFill>
                <a:latin typeface="Calibri"/>
                <a:ea typeface="Calibri"/>
                <a:cs typeface="Calibri"/>
                <a:sym typeface="Calibri"/>
              </a:rPr>
              <a:t>Área geográfica</a:t>
            </a:r>
            <a:endParaRPr sz="2300">
              <a:solidFill>
                <a:schemeClr val="dk1"/>
              </a:solidFill>
              <a:latin typeface="Calibri"/>
              <a:ea typeface="Calibri"/>
              <a:cs typeface="Calibri"/>
              <a:sym typeface="Calibri"/>
            </a:endParaRPr>
          </a:p>
          <a:p>
            <a:pPr indent="-374650" lvl="0" marL="457200" marR="0" rtl="0" algn="just">
              <a:lnSpc>
                <a:spcPct val="100000"/>
              </a:lnSpc>
              <a:spcBef>
                <a:spcPts val="0"/>
              </a:spcBef>
              <a:spcAft>
                <a:spcPts val="0"/>
              </a:spcAft>
              <a:buClr>
                <a:schemeClr val="dk1"/>
              </a:buClr>
              <a:buSzPts val="2300"/>
              <a:buFont typeface="Calibri"/>
              <a:buAutoNum type="alphaLcPeriod"/>
            </a:pPr>
            <a:r>
              <a:rPr lang="es-CL" sz="2300">
                <a:solidFill>
                  <a:schemeClr val="dk1"/>
                </a:solidFill>
                <a:latin typeface="Calibri"/>
                <a:ea typeface="Calibri"/>
                <a:cs typeface="Calibri"/>
                <a:sym typeface="Calibri"/>
              </a:rPr>
              <a:t>Paisaje</a:t>
            </a:r>
            <a:endParaRPr sz="2300">
              <a:solidFill>
                <a:schemeClr val="dk1"/>
              </a:solidFill>
              <a:latin typeface="Calibri"/>
              <a:ea typeface="Calibri"/>
              <a:cs typeface="Calibri"/>
              <a:sym typeface="Calibri"/>
            </a:endParaRPr>
          </a:p>
          <a:p>
            <a:pPr indent="-374650" lvl="0" marL="457200" marR="0" rtl="0" algn="just">
              <a:lnSpc>
                <a:spcPct val="100000"/>
              </a:lnSpc>
              <a:spcBef>
                <a:spcPts val="0"/>
              </a:spcBef>
              <a:spcAft>
                <a:spcPts val="0"/>
              </a:spcAft>
              <a:buClr>
                <a:schemeClr val="dk1"/>
              </a:buClr>
              <a:buSzPts val="2300"/>
              <a:buFont typeface="Calibri"/>
              <a:buAutoNum type="alphaLcPeriod"/>
            </a:pPr>
            <a:r>
              <a:rPr lang="es-CL" sz="2300">
                <a:solidFill>
                  <a:schemeClr val="dk1"/>
                </a:solidFill>
                <a:latin typeface="Calibri"/>
                <a:ea typeface="Calibri"/>
                <a:cs typeface="Calibri"/>
                <a:sym typeface="Calibri"/>
              </a:rPr>
              <a:t>Territorio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s-CL" sz="2200">
                <a:solidFill>
                  <a:schemeClr val="dk1"/>
                </a:solidFill>
                <a:latin typeface="Calibri"/>
                <a:ea typeface="Calibri"/>
                <a:cs typeface="Calibri"/>
                <a:sym typeface="Calibri"/>
              </a:rPr>
              <a:t> </a:t>
            </a:r>
            <a:endParaRPr sz="2200">
              <a:solidFill>
                <a:schemeClr val="dk1"/>
              </a:solidFill>
              <a:latin typeface="Calibri"/>
              <a:ea typeface="Calibri"/>
              <a:cs typeface="Calibri"/>
              <a:sym typeface="Calibri"/>
            </a:endParaRPr>
          </a:p>
        </p:txBody>
      </p:sp>
      <p:pic>
        <p:nvPicPr>
          <p:cNvPr id="776" name="Google Shape;776;g319773b669a_0_319"/>
          <p:cNvPicPr preferRelativeResize="0"/>
          <p:nvPr/>
        </p:nvPicPr>
        <p:blipFill>
          <a:blip r:embed="rId3">
            <a:alphaModFix/>
          </a:blip>
          <a:stretch>
            <a:fillRect/>
          </a:stretch>
        </p:blipFill>
        <p:spPr>
          <a:xfrm>
            <a:off x="280075" y="663626"/>
            <a:ext cx="5933157" cy="5789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1" name="Shape 131"/>
        <p:cNvGrpSpPr/>
        <p:nvPr/>
      </p:nvGrpSpPr>
      <p:grpSpPr>
        <a:xfrm>
          <a:off x="0" y="0"/>
          <a:ext cx="0" cy="0"/>
          <a:chOff x="0" y="0"/>
          <a:chExt cx="0" cy="0"/>
        </a:xfrm>
      </p:grpSpPr>
      <p:sp>
        <p:nvSpPr>
          <p:cNvPr id="132" name="Google Shape;132;g318e8e695fc_0_2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3" name="Google Shape;133;g318e8e695fc_0_25"/>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4" name="Google Shape;134;g318e8e695fc_0_25"/>
          <p:cNvSpPr/>
          <p:nvPr/>
        </p:nvSpPr>
        <p:spPr>
          <a:xfrm flipH="1" rot="-2700000">
            <a:off x="891672" y="422133"/>
            <a:ext cx="645306" cy="645306"/>
          </a:xfrm>
          <a:prstGeom prst="rect">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5" name="Google Shape;135;g318e8e695fc_0_25"/>
          <p:cNvSpPr/>
          <p:nvPr/>
        </p:nvSpPr>
        <p:spPr>
          <a:xfrm flipH="1" rot="-2700000">
            <a:off x="10043564" y="655106"/>
            <a:ext cx="687308" cy="687308"/>
          </a:xfrm>
          <a:prstGeom prst="rect">
            <a:avLst/>
          </a:pr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6" name="Google Shape;136;g318e8e695fc_0_25"/>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7" name="Google Shape;137;g318e8e695fc_0_25"/>
          <p:cNvSpPr/>
          <p:nvPr/>
        </p:nvSpPr>
        <p:spPr>
          <a:xfrm flipH="1">
            <a:off x="7976257" y="6115501"/>
            <a:ext cx="1494600" cy="7425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8" name="Google Shape;138;g318e8e695fc_0_25"/>
          <p:cNvSpPr/>
          <p:nvPr/>
        </p:nvSpPr>
        <p:spPr>
          <a:xfrm flipH="1">
            <a:off x="7604183" y="6453143"/>
            <a:ext cx="814800" cy="4050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9" name="Google Shape;139;g318e8e695fc_0_25"/>
          <p:cNvSpPr txBox="1"/>
          <p:nvPr/>
        </p:nvSpPr>
        <p:spPr>
          <a:xfrm>
            <a:off x="435150" y="512750"/>
            <a:ext cx="11321700" cy="52530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2700"/>
              <a:buFont typeface="Arial"/>
              <a:buNone/>
            </a:pPr>
            <a:r>
              <a:rPr lang="es-CL" sz="2000">
                <a:solidFill>
                  <a:schemeClr val="dk1"/>
                </a:solidFill>
                <a:latin typeface="Calibri"/>
                <a:ea typeface="Calibri"/>
                <a:cs typeface="Calibri"/>
                <a:sym typeface="Calibri"/>
              </a:rPr>
              <a:t>Lea el siguiente texto:</a:t>
            </a:r>
            <a:endParaRPr sz="20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700"/>
              <a:buFont typeface="Arial"/>
              <a:buNone/>
            </a:pPr>
            <a:r>
              <a:t/>
            </a:r>
            <a:endParaRPr sz="20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700"/>
              <a:buFont typeface="Arial"/>
              <a:buNone/>
            </a:pPr>
            <a:r>
              <a:rPr lang="es-CL" sz="2000">
                <a:solidFill>
                  <a:schemeClr val="dk1"/>
                </a:solidFill>
                <a:latin typeface="Calibri"/>
                <a:ea typeface="Calibri"/>
                <a:cs typeface="Calibri"/>
                <a:sym typeface="Calibri"/>
              </a:rPr>
              <a:t>A partir de 1934, la inestabilidad política de Austria fue creciendo, alentada por el propio Hitler. </a:t>
            </a:r>
            <a:r>
              <a:rPr b="1" lang="es-CL" sz="2000">
                <a:solidFill>
                  <a:schemeClr val="dk1"/>
                </a:solidFill>
                <a:latin typeface="Calibri"/>
                <a:ea typeface="Calibri"/>
                <a:cs typeface="Calibri"/>
                <a:sym typeface="Calibri"/>
              </a:rPr>
              <a:t>El nazismo austríaco pro alemán animó a Hitler a presionar al Primer Ministro para que consintiese el Anschluss (anexión) del país</a:t>
            </a:r>
            <a:r>
              <a:rPr lang="es-CL" sz="2000">
                <a:solidFill>
                  <a:schemeClr val="dk1"/>
                </a:solidFill>
                <a:latin typeface="Calibri"/>
                <a:ea typeface="Calibri"/>
                <a:cs typeface="Calibri"/>
                <a:sym typeface="Calibri"/>
              </a:rPr>
              <a:t> quien, enfrentado a los hechos, solicitó colaboración a Francia y Gran Bretaña sin éxito. De este modo, el 12 de marzo de 1938 </a:t>
            </a:r>
            <a:r>
              <a:rPr b="1" lang="es-CL" sz="2000">
                <a:solidFill>
                  <a:schemeClr val="dk1"/>
                </a:solidFill>
                <a:latin typeface="Calibri"/>
                <a:ea typeface="Calibri"/>
                <a:cs typeface="Calibri"/>
                <a:sym typeface="Calibri"/>
              </a:rPr>
              <a:t>las tropas alemanas entraron en Austria y fueron recibidas con júbilo por la mayoría de la población austríaca</a:t>
            </a:r>
            <a:r>
              <a:rPr lang="es-CL" sz="2000">
                <a:solidFill>
                  <a:schemeClr val="dk1"/>
                </a:solidFill>
                <a:latin typeface="Calibri"/>
                <a:ea typeface="Calibri"/>
                <a:cs typeface="Calibri"/>
                <a:sym typeface="Calibri"/>
              </a:rPr>
              <a:t>, que a esas alturas era gobernada por un primer ministro pro nazi. </a:t>
            </a:r>
            <a:endParaRPr sz="20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700"/>
              <a:buFont typeface="Arial"/>
              <a:buNone/>
            </a:pPr>
            <a:r>
              <a:t/>
            </a:r>
            <a:endParaRPr sz="20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700"/>
              <a:buFont typeface="Arial"/>
              <a:buNone/>
            </a:pPr>
            <a:r>
              <a:rPr lang="es-CL" sz="2000">
                <a:solidFill>
                  <a:schemeClr val="dk1"/>
                </a:solidFill>
                <a:latin typeface="Calibri"/>
                <a:ea typeface="Calibri"/>
                <a:cs typeface="Calibri"/>
                <a:sym typeface="Calibri"/>
              </a:rPr>
              <a:t>¿Por qué el conflicto político descrito se considera uno de los </a:t>
            </a:r>
            <a:r>
              <a:rPr b="1" lang="es-CL" sz="2000">
                <a:solidFill>
                  <a:schemeClr val="dk1"/>
                </a:solidFill>
                <a:latin typeface="Calibri"/>
                <a:ea typeface="Calibri"/>
                <a:cs typeface="Calibri"/>
                <a:sym typeface="Calibri"/>
              </a:rPr>
              <a:t>antecedentes que rodearon el estallido de la Segunda Guerra Mundial</a:t>
            </a:r>
            <a:r>
              <a:rPr lang="es-CL"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700"/>
              <a:buFont typeface="Arial"/>
              <a:buNone/>
            </a:pPr>
            <a:r>
              <a:t/>
            </a:r>
            <a:endParaRPr sz="2000">
              <a:solidFill>
                <a:schemeClr val="dk1"/>
              </a:solidFill>
              <a:latin typeface="Calibri"/>
              <a:ea typeface="Calibri"/>
              <a:cs typeface="Calibri"/>
              <a:sym typeface="Calibri"/>
            </a:endParaRPr>
          </a:p>
          <a:p>
            <a:pPr indent="-355600" lvl="0" marL="457200" marR="0" rtl="0" algn="just">
              <a:lnSpc>
                <a:spcPct val="100000"/>
              </a:lnSpc>
              <a:spcBef>
                <a:spcPts val="0"/>
              </a:spcBef>
              <a:spcAft>
                <a:spcPts val="0"/>
              </a:spcAft>
              <a:buClr>
                <a:schemeClr val="dk1"/>
              </a:buClr>
              <a:buSzPts val="2000"/>
              <a:buFont typeface="Calibri"/>
              <a:buAutoNum type="alphaLcPeriod"/>
            </a:pPr>
            <a:r>
              <a:rPr lang="es-CL" sz="2000">
                <a:solidFill>
                  <a:schemeClr val="dk1"/>
                </a:solidFill>
                <a:latin typeface="Calibri"/>
                <a:ea typeface="Calibri"/>
                <a:cs typeface="Calibri"/>
                <a:sym typeface="Calibri"/>
              </a:rPr>
              <a:t>Porque demostró el creciente apoyo popular que tenía el nazismo entre los habitantes de diversos países de Europa.</a:t>
            </a:r>
            <a:endParaRPr sz="2000">
              <a:solidFill>
                <a:schemeClr val="dk1"/>
              </a:solidFill>
              <a:latin typeface="Calibri"/>
              <a:ea typeface="Calibri"/>
              <a:cs typeface="Calibri"/>
              <a:sym typeface="Calibri"/>
            </a:endParaRPr>
          </a:p>
          <a:p>
            <a:pPr indent="-355600" lvl="0" marL="457200" marR="0" rtl="0" algn="just">
              <a:lnSpc>
                <a:spcPct val="100000"/>
              </a:lnSpc>
              <a:spcBef>
                <a:spcPts val="0"/>
              </a:spcBef>
              <a:spcAft>
                <a:spcPts val="0"/>
              </a:spcAft>
              <a:buClr>
                <a:schemeClr val="dk1"/>
              </a:buClr>
              <a:buSzPts val="2000"/>
              <a:buFont typeface="Calibri"/>
              <a:buAutoNum type="alphaLcPeriod"/>
            </a:pPr>
            <a:r>
              <a:rPr lang="es-CL" sz="2000">
                <a:solidFill>
                  <a:schemeClr val="dk1"/>
                </a:solidFill>
                <a:latin typeface="Calibri"/>
                <a:ea typeface="Calibri"/>
                <a:cs typeface="Calibri"/>
                <a:sym typeface="Calibri"/>
              </a:rPr>
              <a:t>Porque favoreció la difusión del nazismo entre los pueblos de habla germana existentes en Europa.</a:t>
            </a:r>
            <a:endParaRPr sz="2000">
              <a:solidFill>
                <a:schemeClr val="dk1"/>
              </a:solidFill>
              <a:latin typeface="Calibri"/>
              <a:ea typeface="Calibri"/>
              <a:cs typeface="Calibri"/>
              <a:sym typeface="Calibri"/>
            </a:endParaRPr>
          </a:p>
          <a:p>
            <a:pPr indent="-355600" lvl="0" marL="457200" marR="0" rtl="0" algn="just">
              <a:lnSpc>
                <a:spcPct val="100000"/>
              </a:lnSpc>
              <a:spcBef>
                <a:spcPts val="0"/>
              </a:spcBef>
              <a:spcAft>
                <a:spcPts val="0"/>
              </a:spcAft>
              <a:buClr>
                <a:schemeClr val="dk1"/>
              </a:buClr>
              <a:buSzPts val="2000"/>
              <a:buFont typeface="Calibri"/>
              <a:buAutoNum type="alphaLcPeriod"/>
            </a:pPr>
            <a:r>
              <a:rPr lang="es-CL" sz="2000">
                <a:solidFill>
                  <a:schemeClr val="dk1"/>
                </a:solidFill>
                <a:latin typeface="Calibri"/>
                <a:ea typeface="Calibri"/>
                <a:cs typeface="Calibri"/>
                <a:sym typeface="Calibri"/>
              </a:rPr>
              <a:t>Porque significó el fracaso de la oposición de las potencias europeas ante el expansionismo alemán propiciado por Hitler. </a:t>
            </a:r>
            <a:endParaRPr sz="2000">
              <a:solidFill>
                <a:schemeClr val="dk1"/>
              </a:solidFill>
              <a:latin typeface="Calibri"/>
              <a:ea typeface="Calibri"/>
              <a:cs typeface="Calibri"/>
              <a:sym typeface="Calibri"/>
            </a:endParaRPr>
          </a:p>
          <a:p>
            <a:pPr indent="-361950" lvl="0" marL="457200" marR="0" rtl="0" algn="just">
              <a:lnSpc>
                <a:spcPct val="100000"/>
              </a:lnSpc>
              <a:spcBef>
                <a:spcPts val="0"/>
              </a:spcBef>
              <a:spcAft>
                <a:spcPts val="0"/>
              </a:spcAft>
              <a:buClr>
                <a:schemeClr val="dk1"/>
              </a:buClr>
              <a:buSzPts val="2100"/>
              <a:buFont typeface="Calibri"/>
              <a:buAutoNum type="alphaLcPeriod"/>
            </a:pPr>
            <a:r>
              <a:rPr lang="es-CL" sz="2000">
                <a:solidFill>
                  <a:schemeClr val="dk1"/>
                </a:solidFill>
                <a:latin typeface="Calibri"/>
                <a:ea typeface="Calibri"/>
                <a:cs typeface="Calibri"/>
                <a:sym typeface="Calibri"/>
              </a:rPr>
              <a:t>Porque estimuló a Hitler para seguir con su política expansionista ante la falta de respuesta de las potencias europeas.</a:t>
            </a:r>
            <a:r>
              <a:rPr lang="es-CL" sz="2100">
                <a:solidFill>
                  <a:schemeClr val="dk1"/>
                </a:solidFill>
                <a:latin typeface="Calibri"/>
                <a:ea typeface="Calibri"/>
                <a:cs typeface="Calibri"/>
                <a:sym typeface="Calibri"/>
              </a:rPr>
              <a:t> </a:t>
            </a:r>
            <a:endParaRPr sz="2100">
              <a:solidFill>
                <a:schemeClr val="dk1"/>
              </a:solidFill>
              <a:latin typeface="Calibri"/>
              <a:ea typeface="Calibri"/>
              <a:cs typeface="Calibri"/>
              <a:sym typeface="Calibri"/>
            </a:endParaRPr>
          </a:p>
        </p:txBody>
      </p:sp>
      <p:sp>
        <p:nvSpPr>
          <p:cNvPr id="140" name="Google Shape;140;g318e8e695fc_0_25"/>
          <p:cNvSpPr txBox="1"/>
          <p:nvPr/>
        </p:nvSpPr>
        <p:spPr>
          <a:xfrm>
            <a:off x="10440989" y="457501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141" name="Google Shape;141;g318e8e695fc_0_25"/>
          <p:cNvSpPr txBox="1"/>
          <p:nvPr/>
        </p:nvSpPr>
        <p:spPr>
          <a:xfrm>
            <a:off x="3273039" y="552301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142" name="Google Shape;142;g318e8e695fc_0_25"/>
          <p:cNvSpPr txBox="1"/>
          <p:nvPr/>
        </p:nvSpPr>
        <p:spPr>
          <a:xfrm>
            <a:off x="2867796" y="4574999"/>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DISTRACTOR</a:t>
            </a:r>
            <a:endParaRPr b="0" i="0" sz="1400" u="none" cap="none" strike="noStrike">
              <a:solidFill>
                <a:srgbClr val="000000"/>
              </a:solidFill>
              <a:latin typeface="Arial"/>
              <a:ea typeface="Arial"/>
              <a:cs typeface="Arial"/>
              <a:sym typeface="Arial"/>
            </a:endParaRPr>
          </a:p>
        </p:txBody>
      </p:sp>
      <p:sp>
        <p:nvSpPr>
          <p:cNvPr id="143" name="Google Shape;143;g318e8e695fc_0_25"/>
          <p:cNvSpPr txBox="1"/>
          <p:nvPr/>
        </p:nvSpPr>
        <p:spPr>
          <a:xfrm>
            <a:off x="3077198" y="6115500"/>
            <a:ext cx="12063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CORRECTA</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7" name="Shape 147"/>
        <p:cNvGrpSpPr/>
        <p:nvPr/>
      </p:nvGrpSpPr>
      <p:grpSpPr>
        <a:xfrm>
          <a:off x="0" y="0"/>
          <a:ext cx="0" cy="0"/>
          <a:chOff x="0" y="0"/>
          <a:chExt cx="0" cy="0"/>
        </a:xfrm>
      </p:grpSpPr>
      <p:sp>
        <p:nvSpPr>
          <p:cNvPr id="148" name="Google Shape;148;g318e8e695fc_0_40"/>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9" name="Google Shape;149;g318e8e695fc_0_40"/>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0" name="Google Shape;150;g318e8e695fc_0_40"/>
          <p:cNvSpPr/>
          <p:nvPr/>
        </p:nvSpPr>
        <p:spPr>
          <a:xfrm flipH="1" rot="-2700000">
            <a:off x="891672" y="422133"/>
            <a:ext cx="645306" cy="645306"/>
          </a:xfrm>
          <a:prstGeom prst="rect">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1" name="Google Shape;151;g318e8e695fc_0_40"/>
          <p:cNvSpPr/>
          <p:nvPr/>
        </p:nvSpPr>
        <p:spPr>
          <a:xfrm flipH="1" rot="-2700000">
            <a:off x="10043564" y="655106"/>
            <a:ext cx="687308" cy="687308"/>
          </a:xfrm>
          <a:prstGeom prst="rect">
            <a:avLst/>
          </a:pr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2" name="Google Shape;152;g318e8e695fc_0_40"/>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3" name="Google Shape;153;g318e8e695fc_0_40"/>
          <p:cNvSpPr/>
          <p:nvPr/>
        </p:nvSpPr>
        <p:spPr>
          <a:xfrm flipH="1">
            <a:off x="7976257" y="6115501"/>
            <a:ext cx="1494600" cy="7425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4" name="Google Shape;154;g318e8e695fc_0_40"/>
          <p:cNvSpPr/>
          <p:nvPr/>
        </p:nvSpPr>
        <p:spPr>
          <a:xfrm flipH="1">
            <a:off x="7604183" y="6453143"/>
            <a:ext cx="814800" cy="4050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5" name="Google Shape;155;g318e8e695fc_0_40"/>
          <p:cNvSpPr txBox="1"/>
          <p:nvPr/>
        </p:nvSpPr>
        <p:spPr>
          <a:xfrm>
            <a:off x="7604164" y="384546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156" name="Google Shape;156;g318e8e695fc_0_40"/>
          <p:cNvSpPr txBox="1"/>
          <p:nvPr/>
        </p:nvSpPr>
        <p:spPr>
          <a:xfrm>
            <a:off x="7976239" y="433746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INCORRECTA</a:t>
            </a:r>
            <a:endParaRPr b="0" i="0" sz="1400" u="none" cap="none" strike="noStrike">
              <a:solidFill>
                <a:srgbClr val="000000"/>
              </a:solidFill>
              <a:latin typeface="Arial"/>
              <a:ea typeface="Arial"/>
              <a:cs typeface="Arial"/>
              <a:sym typeface="Arial"/>
            </a:endParaRPr>
          </a:p>
        </p:txBody>
      </p:sp>
      <p:sp>
        <p:nvSpPr>
          <p:cNvPr id="157" name="Google Shape;157;g318e8e695fc_0_40"/>
          <p:cNvSpPr txBox="1"/>
          <p:nvPr/>
        </p:nvSpPr>
        <p:spPr>
          <a:xfrm>
            <a:off x="7695346" y="5304099"/>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DISTRACTOR</a:t>
            </a:r>
            <a:endParaRPr b="0" i="0" sz="1400" u="none" cap="none" strike="noStrike">
              <a:solidFill>
                <a:srgbClr val="000000"/>
              </a:solidFill>
              <a:latin typeface="Arial"/>
              <a:ea typeface="Arial"/>
              <a:cs typeface="Arial"/>
              <a:sym typeface="Arial"/>
            </a:endParaRPr>
          </a:p>
        </p:txBody>
      </p:sp>
      <p:sp>
        <p:nvSpPr>
          <p:cNvPr id="158" name="Google Shape;158;g318e8e695fc_0_40"/>
          <p:cNvSpPr txBox="1"/>
          <p:nvPr/>
        </p:nvSpPr>
        <p:spPr>
          <a:xfrm>
            <a:off x="7408423" y="4820775"/>
            <a:ext cx="12063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chemeClr val="dk1"/>
                </a:solidFill>
                <a:latin typeface="Calibri"/>
                <a:ea typeface="Calibri"/>
                <a:cs typeface="Calibri"/>
                <a:sym typeface="Calibri"/>
              </a:rPr>
              <a:t>CORRECTA</a:t>
            </a:r>
            <a:endParaRPr b="0" i="0" sz="1400" u="none" cap="none" strike="noStrike">
              <a:solidFill>
                <a:srgbClr val="000000"/>
              </a:solidFill>
              <a:latin typeface="Arial"/>
              <a:ea typeface="Arial"/>
              <a:cs typeface="Arial"/>
              <a:sym typeface="Arial"/>
            </a:endParaRPr>
          </a:p>
        </p:txBody>
      </p:sp>
      <p:pic>
        <p:nvPicPr>
          <p:cNvPr id="159" name="Google Shape;159;g318e8e695fc_0_40"/>
          <p:cNvPicPr preferRelativeResize="0"/>
          <p:nvPr/>
        </p:nvPicPr>
        <p:blipFill>
          <a:blip r:embed="rId3">
            <a:alphaModFix/>
          </a:blip>
          <a:stretch>
            <a:fillRect/>
          </a:stretch>
        </p:blipFill>
        <p:spPr>
          <a:xfrm>
            <a:off x="109426" y="1664669"/>
            <a:ext cx="5335850" cy="4730856"/>
          </a:xfrm>
          <a:prstGeom prst="rect">
            <a:avLst/>
          </a:prstGeom>
          <a:noFill/>
          <a:ln>
            <a:noFill/>
          </a:ln>
        </p:spPr>
      </p:pic>
      <p:sp>
        <p:nvSpPr>
          <p:cNvPr id="160" name="Google Shape;160;g318e8e695fc_0_40"/>
          <p:cNvSpPr txBox="1"/>
          <p:nvPr/>
        </p:nvSpPr>
        <p:spPr>
          <a:xfrm>
            <a:off x="5664150" y="994088"/>
            <a:ext cx="6039900" cy="52530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s-CL" sz="3000">
                <a:solidFill>
                  <a:schemeClr val="dk1"/>
                </a:solidFill>
                <a:latin typeface="Calibri"/>
                <a:ea typeface="Calibri"/>
                <a:cs typeface="Calibri"/>
                <a:sym typeface="Calibri"/>
              </a:rPr>
              <a:t>Observa la siguiente imagen</a:t>
            </a:r>
            <a:endParaRPr sz="30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30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s-CL" sz="3000">
                <a:solidFill>
                  <a:schemeClr val="dk1"/>
                </a:solidFill>
                <a:latin typeface="Calibri"/>
                <a:ea typeface="Calibri"/>
                <a:cs typeface="Calibri"/>
                <a:sym typeface="Calibri"/>
              </a:rPr>
              <a:t>¿A qué concepto geográfico corresponde lo destacado en gris en esta representación de la Tierra?</a:t>
            </a:r>
            <a:endParaRPr sz="30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3000">
              <a:solidFill>
                <a:schemeClr val="dk1"/>
              </a:solidFill>
              <a:latin typeface="Calibri"/>
              <a:ea typeface="Calibri"/>
              <a:cs typeface="Calibri"/>
              <a:sym typeface="Calibri"/>
            </a:endParaRPr>
          </a:p>
          <a:p>
            <a:pPr indent="-419100" lvl="0" marL="457200" marR="0" rtl="0" algn="just">
              <a:lnSpc>
                <a:spcPct val="100000"/>
              </a:lnSpc>
              <a:spcBef>
                <a:spcPts val="0"/>
              </a:spcBef>
              <a:spcAft>
                <a:spcPts val="0"/>
              </a:spcAft>
              <a:buClr>
                <a:schemeClr val="dk1"/>
              </a:buClr>
              <a:buSzPts val="3000"/>
              <a:buFont typeface="Calibri"/>
              <a:buAutoNum type="alphaLcPeriod"/>
            </a:pPr>
            <a:r>
              <a:rPr lang="es-CL" sz="3000">
                <a:solidFill>
                  <a:schemeClr val="dk1"/>
                </a:solidFill>
                <a:latin typeface="Calibri"/>
                <a:ea typeface="Calibri"/>
                <a:cs typeface="Calibri"/>
                <a:sym typeface="Calibri"/>
              </a:rPr>
              <a:t>Paralelo</a:t>
            </a:r>
            <a:endParaRPr sz="3000">
              <a:solidFill>
                <a:schemeClr val="dk1"/>
              </a:solidFill>
              <a:latin typeface="Calibri"/>
              <a:ea typeface="Calibri"/>
              <a:cs typeface="Calibri"/>
              <a:sym typeface="Calibri"/>
            </a:endParaRPr>
          </a:p>
          <a:p>
            <a:pPr indent="-419100" lvl="0" marL="457200" marR="0" rtl="0" algn="just">
              <a:lnSpc>
                <a:spcPct val="100000"/>
              </a:lnSpc>
              <a:spcBef>
                <a:spcPts val="0"/>
              </a:spcBef>
              <a:spcAft>
                <a:spcPts val="0"/>
              </a:spcAft>
              <a:buClr>
                <a:schemeClr val="dk1"/>
              </a:buClr>
              <a:buSzPts val="3000"/>
              <a:buFont typeface="Calibri"/>
              <a:buAutoNum type="alphaLcPeriod"/>
            </a:pPr>
            <a:r>
              <a:rPr lang="es-CL" sz="3000">
                <a:solidFill>
                  <a:schemeClr val="dk1"/>
                </a:solidFill>
                <a:latin typeface="Calibri"/>
                <a:ea typeface="Calibri"/>
                <a:cs typeface="Calibri"/>
                <a:sym typeface="Calibri"/>
              </a:rPr>
              <a:t>Meridiano</a:t>
            </a:r>
            <a:endParaRPr sz="3000">
              <a:solidFill>
                <a:schemeClr val="dk1"/>
              </a:solidFill>
              <a:latin typeface="Calibri"/>
              <a:ea typeface="Calibri"/>
              <a:cs typeface="Calibri"/>
              <a:sym typeface="Calibri"/>
            </a:endParaRPr>
          </a:p>
          <a:p>
            <a:pPr indent="-419100" lvl="0" marL="457200" marR="0" rtl="0" algn="just">
              <a:lnSpc>
                <a:spcPct val="100000"/>
              </a:lnSpc>
              <a:spcBef>
                <a:spcPts val="0"/>
              </a:spcBef>
              <a:spcAft>
                <a:spcPts val="0"/>
              </a:spcAft>
              <a:buClr>
                <a:schemeClr val="dk1"/>
              </a:buClr>
              <a:buSzPts val="3000"/>
              <a:buFont typeface="Calibri"/>
              <a:buAutoNum type="alphaLcPeriod"/>
            </a:pPr>
            <a:r>
              <a:rPr lang="es-CL" sz="3000">
                <a:solidFill>
                  <a:schemeClr val="dk1"/>
                </a:solidFill>
                <a:latin typeface="Calibri"/>
                <a:ea typeface="Calibri"/>
                <a:cs typeface="Calibri"/>
                <a:sym typeface="Calibri"/>
              </a:rPr>
              <a:t>Latitud</a:t>
            </a:r>
            <a:endParaRPr sz="3000">
              <a:solidFill>
                <a:schemeClr val="dk1"/>
              </a:solidFill>
              <a:latin typeface="Calibri"/>
              <a:ea typeface="Calibri"/>
              <a:cs typeface="Calibri"/>
              <a:sym typeface="Calibri"/>
            </a:endParaRPr>
          </a:p>
          <a:p>
            <a:pPr indent="-419100" lvl="0" marL="457200" marR="0" rtl="0" algn="just">
              <a:lnSpc>
                <a:spcPct val="100000"/>
              </a:lnSpc>
              <a:spcBef>
                <a:spcPts val="0"/>
              </a:spcBef>
              <a:spcAft>
                <a:spcPts val="0"/>
              </a:spcAft>
              <a:buClr>
                <a:schemeClr val="dk1"/>
              </a:buClr>
              <a:buSzPts val="3000"/>
              <a:buFont typeface="Calibri"/>
              <a:buAutoNum type="alphaLcPeriod"/>
            </a:pPr>
            <a:r>
              <a:rPr lang="es-CL" sz="3000">
                <a:solidFill>
                  <a:schemeClr val="dk1"/>
                </a:solidFill>
                <a:latin typeface="Calibri"/>
                <a:ea typeface="Calibri"/>
                <a:cs typeface="Calibri"/>
                <a:sym typeface="Calibri"/>
              </a:rPr>
              <a:t>Longitud</a:t>
            </a:r>
            <a:endParaRPr sz="30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4" name="Shape 164"/>
        <p:cNvGrpSpPr/>
        <p:nvPr/>
      </p:nvGrpSpPr>
      <p:grpSpPr>
        <a:xfrm>
          <a:off x="0" y="0"/>
          <a:ext cx="0" cy="0"/>
          <a:chOff x="0" y="0"/>
          <a:chExt cx="0" cy="0"/>
        </a:xfrm>
      </p:grpSpPr>
      <p:sp>
        <p:nvSpPr>
          <p:cNvPr id="165" name="Google Shape;165;g318e8e695fc_0_57"/>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6" name="Google Shape;166;g318e8e695fc_0_57"/>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7" name="Google Shape;167;g318e8e695fc_0_57"/>
          <p:cNvSpPr/>
          <p:nvPr/>
        </p:nvSpPr>
        <p:spPr>
          <a:xfrm flipH="1" rot="-2700000">
            <a:off x="891672" y="422133"/>
            <a:ext cx="645306" cy="645306"/>
          </a:xfrm>
          <a:prstGeom prst="rect">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8" name="Google Shape;168;g318e8e695fc_0_57"/>
          <p:cNvSpPr/>
          <p:nvPr/>
        </p:nvSpPr>
        <p:spPr>
          <a:xfrm flipH="1" rot="-2700000">
            <a:off x="10043564" y="655106"/>
            <a:ext cx="687308" cy="687308"/>
          </a:xfrm>
          <a:prstGeom prst="rect">
            <a:avLst/>
          </a:pr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9" name="Google Shape;169;g318e8e695fc_0_57"/>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0" name="Google Shape;170;g318e8e695fc_0_57"/>
          <p:cNvSpPr/>
          <p:nvPr/>
        </p:nvSpPr>
        <p:spPr>
          <a:xfrm flipH="1">
            <a:off x="7976257" y="6115501"/>
            <a:ext cx="1494600" cy="7425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1" name="Google Shape;171;g318e8e695fc_0_57"/>
          <p:cNvSpPr/>
          <p:nvPr/>
        </p:nvSpPr>
        <p:spPr>
          <a:xfrm flipH="1">
            <a:off x="7604183" y="6453143"/>
            <a:ext cx="814800" cy="4050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2" name="Google Shape;172;g318e8e695fc_0_57"/>
          <p:cNvPicPr preferRelativeResize="0"/>
          <p:nvPr/>
        </p:nvPicPr>
        <p:blipFill>
          <a:blip r:embed="rId3">
            <a:alphaModFix/>
          </a:blip>
          <a:stretch>
            <a:fillRect/>
          </a:stretch>
        </p:blipFill>
        <p:spPr>
          <a:xfrm>
            <a:off x="109426" y="1664669"/>
            <a:ext cx="5335850" cy="4730856"/>
          </a:xfrm>
          <a:prstGeom prst="rect">
            <a:avLst/>
          </a:prstGeom>
          <a:noFill/>
          <a:ln>
            <a:noFill/>
          </a:ln>
        </p:spPr>
      </p:pic>
      <p:sp>
        <p:nvSpPr>
          <p:cNvPr id="173" name="Google Shape;173;g318e8e695fc_0_57"/>
          <p:cNvSpPr txBox="1"/>
          <p:nvPr/>
        </p:nvSpPr>
        <p:spPr>
          <a:xfrm>
            <a:off x="5445275" y="1403588"/>
            <a:ext cx="6039900" cy="52530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s-CL" sz="2400">
                <a:solidFill>
                  <a:schemeClr val="dk1"/>
                </a:solidFill>
                <a:latin typeface="Calibri"/>
                <a:ea typeface="Calibri"/>
                <a:cs typeface="Calibri"/>
                <a:sym typeface="Calibri"/>
              </a:rPr>
              <a:t>La latitud es una medida geográfica que indica la </a:t>
            </a:r>
            <a:r>
              <a:rPr b="1" lang="es-CL" sz="2400">
                <a:solidFill>
                  <a:schemeClr val="dk1"/>
                </a:solidFill>
                <a:latin typeface="Calibri"/>
                <a:ea typeface="Calibri"/>
                <a:cs typeface="Calibri"/>
                <a:sym typeface="Calibri"/>
              </a:rPr>
              <a:t>distancia de un punto de la Tierra al Ecuador</a:t>
            </a:r>
            <a:r>
              <a:rPr lang="es-CL" sz="2400">
                <a:solidFill>
                  <a:schemeClr val="dk1"/>
                </a:solidFill>
                <a:latin typeface="Calibri"/>
                <a:ea typeface="Calibri"/>
                <a:cs typeface="Calibri"/>
                <a:sym typeface="Calibri"/>
              </a:rPr>
              <a:t>, </a:t>
            </a:r>
            <a:r>
              <a:rPr b="1" lang="es-CL" sz="2400">
                <a:solidFill>
                  <a:schemeClr val="dk1"/>
                </a:solidFill>
                <a:latin typeface="Calibri"/>
                <a:ea typeface="Calibri"/>
                <a:cs typeface="Calibri"/>
                <a:sym typeface="Calibri"/>
              </a:rPr>
              <a:t>en dirección norte o sur</a:t>
            </a:r>
            <a:r>
              <a:rPr lang="es-CL" sz="2400">
                <a:solidFill>
                  <a:schemeClr val="dk1"/>
                </a:solidFill>
                <a:latin typeface="Calibri"/>
                <a:ea typeface="Calibri"/>
                <a:cs typeface="Calibri"/>
                <a:sym typeface="Calibri"/>
              </a:rPr>
              <a:t>. </a:t>
            </a:r>
            <a:r>
              <a:rPr b="1" lang="es-CL" sz="2400">
                <a:solidFill>
                  <a:schemeClr val="dk1"/>
                </a:solidFill>
                <a:latin typeface="Calibri"/>
                <a:ea typeface="Calibri"/>
                <a:cs typeface="Calibri"/>
                <a:sym typeface="Calibri"/>
              </a:rPr>
              <a:t>Se mide en grados (°)</a:t>
            </a:r>
            <a:r>
              <a:rPr lang="es-CL" sz="2400">
                <a:solidFill>
                  <a:schemeClr val="dk1"/>
                </a:solidFill>
                <a:latin typeface="Calibri"/>
                <a:ea typeface="Calibri"/>
                <a:cs typeface="Calibri"/>
                <a:sym typeface="Calibri"/>
              </a:rPr>
              <a:t>, con valores que van desde 0° en el Ecuador hasta 90° al norte y 90° al sur, siendo 90° Norte el Polo Norte y 90° Sur el Polo Sur. </a:t>
            </a:r>
            <a:endParaRPr sz="24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s-CL" sz="2400">
                <a:solidFill>
                  <a:schemeClr val="dk1"/>
                </a:solidFill>
                <a:latin typeface="Calibri"/>
                <a:ea typeface="Calibri"/>
                <a:cs typeface="Calibri"/>
                <a:sym typeface="Calibri"/>
              </a:rPr>
              <a:t>La latitud es fundamental para determinar la </a:t>
            </a:r>
            <a:r>
              <a:rPr b="1" lang="es-CL" sz="2400">
                <a:solidFill>
                  <a:schemeClr val="dk1"/>
                </a:solidFill>
                <a:latin typeface="Calibri"/>
                <a:ea typeface="Calibri"/>
                <a:cs typeface="Calibri"/>
                <a:sym typeface="Calibri"/>
              </a:rPr>
              <a:t>ubicación de un lugar en la superficie terrestre</a:t>
            </a:r>
            <a:r>
              <a:rPr lang="es-CL" sz="2400">
                <a:solidFill>
                  <a:schemeClr val="dk1"/>
                </a:solidFill>
                <a:latin typeface="Calibri"/>
                <a:ea typeface="Calibri"/>
                <a:cs typeface="Calibri"/>
                <a:sym typeface="Calibri"/>
              </a:rPr>
              <a:t> y también influye en el clima de la región, ya que las zonas cercanas al Ecuador suelen tener climas más cálidos, mientras que las zonas cercanas a los polos son más frías.</a:t>
            </a:r>
            <a:endParaRPr sz="24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7" name="Shape 177"/>
        <p:cNvGrpSpPr/>
        <p:nvPr/>
      </p:nvGrpSpPr>
      <p:grpSpPr>
        <a:xfrm>
          <a:off x="0" y="0"/>
          <a:ext cx="0" cy="0"/>
          <a:chOff x="0" y="0"/>
          <a:chExt cx="0" cy="0"/>
        </a:xfrm>
      </p:grpSpPr>
      <p:sp>
        <p:nvSpPr>
          <p:cNvPr id="178" name="Google Shape;178;g318e8e695fc_0_73"/>
          <p:cNvSpPr/>
          <p:nvPr/>
        </p:nvSpPr>
        <p:spPr>
          <a:xfrm>
            <a:off x="1094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9" name="Google Shape;179;g318e8e695fc_0_73"/>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0" name="Google Shape;180;g318e8e695fc_0_73"/>
          <p:cNvSpPr/>
          <p:nvPr/>
        </p:nvSpPr>
        <p:spPr>
          <a:xfrm flipH="1" rot="-2700000">
            <a:off x="891672" y="422133"/>
            <a:ext cx="645306" cy="645306"/>
          </a:xfrm>
          <a:prstGeom prst="rect">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1" name="Google Shape;181;g318e8e695fc_0_73"/>
          <p:cNvSpPr/>
          <p:nvPr/>
        </p:nvSpPr>
        <p:spPr>
          <a:xfrm flipH="1" rot="-2700000">
            <a:off x="10043564" y="655106"/>
            <a:ext cx="687308" cy="687308"/>
          </a:xfrm>
          <a:prstGeom prst="rect">
            <a:avLst/>
          </a:pr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2" name="Google Shape;182;g318e8e695fc_0_73"/>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3" name="Google Shape;183;g318e8e695fc_0_73"/>
          <p:cNvSpPr/>
          <p:nvPr/>
        </p:nvSpPr>
        <p:spPr>
          <a:xfrm flipH="1">
            <a:off x="7976257" y="6115501"/>
            <a:ext cx="1494600" cy="7425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4" name="Google Shape;184;g318e8e695fc_0_73"/>
          <p:cNvSpPr/>
          <p:nvPr/>
        </p:nvSpPr>
        <p:spPr>
          <a:xfrm flipH="1">
            <a:off x="7604183" y="6453143"/>
            <a:ext cx="814800" cy="405000"/>
          </a:xfrm>
          <a:prstGeom prst="triangle">
            <a:avLst>
              <a:gd fmla="val 50000" name="adj"/>
            </a:avLst>
          </a:prstGeom>
          <a:solidFill>
            <a:schemeClr val="accen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5" name="Google Shape;185;g318e8e695fc_0_73"/>
          <p:cNvSpPr txBox="1"/>
          <p:nvPr/>
        </p:nvSpPr>
        <p:spPr>
          <a:xfrm>
            <a:off x="4413925" y="1367125"/>
            <a:ext cx="7344900" cy="52530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s-CL" sz="2000">
                <a:solidFill>
                  <a:schemeClr val="dk1"/>
                </a:solidFill>
                <a:latin typeface="Calibri"/>
                <a:ea typeface="Calibri"/>
                <a:cs typeface="Calibri"/>
                <a:sym typeface="Calibri"/>
              </a:rPr>
              <a:t>La longitud es una medida geográfica que indica la </a:t>
            </a:r>
            <a:r>
              <a:rPr b="1" lang="es-CL" sz="2000">
                <a:solidFill>
                  <a:schemeClr val="dk1"/>
                </a:solidFill>
                <a:latin typeface="Calibri"/>
                <a:ea typeface="Calibri"/>
                <a:cs typeface="Calibri"/>
                <a:sym typeface="Calibri"/>
              </a:rPr>
              <a:t>distancia de un punto de la Tierra al meridiano de Greenwich</a:t>
            </a:r>
            <a:r>
              <a:rPr lang="es-CL" sz="2000">
                <a:solidFill>
                  <a:schemeClr val="dk1"/>
                </a:solidFill>
                <a:latin typeface="Calibri"/>
                <a:ea typeface="Calibri"/>
                <a:cs typeface="Calibri"/>
                <a:sym typeface="Calibri"/>
              </a:rPr>
              <a:t>, que es el meridiano 0° o meridiano de referencia. </a:t>
            </a:r>
            <a:r>
              <a:rPr b="1" lang="es-CL" sz="2000">
                <a:solidFill>
                  <a:schemeClr val="dk1"/>
                </a:solidFill>
                <a:latin typeface="Calibri"/>
                <a:ea typeface="Calibri"/>
                <a:cs typeface="Calibri"/>
                <a:sym typeface="Calibri"/>
              </a:rPr>
              <a:t>Se mide en grados (°) y se utiliza para localizar un punto en dirección este u oeste desde este meridiano</a:t>
            </a:r>
            <a:r>
              <a:rPr lang="es-CL"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b="1" lang="es-CL" sz="2000">
                <a:solidFill>
                  <a:schemeClr val="dk1"/>
                </a:solidFill>
                <a:latin typeface="Calibri"/>
                <a:ea typeface="Calibri"/>
                <a:cs typeface="Calibri"/>
                <a:sym typeface="Calibri"/>
              </a:rPr>
              <a:t>Longitud este</a:t>
            </a:r>
            <a:r>
              <a:rPr lang="es-CL" sz="2000">
                <a:solidFill>
                  <a:schemeClr val="dk1"/>
                </a:solidFill>
                <a:latin typeface="Calibri"/>
                <a:ea typeface="Calibri"/>
                <a:cs typeface="Calibri"/>
                <a:sym typeface="Calibri"/>
              </a:rPr>
              <a:t> o longitud este de Greenwich se refiere a la distancia medida hacia el este desde el meridiano de Greenwich, hasta un máximo de 180°.</a:t>
            </a:r>
            <a:endParaRPr sz="20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b="1" lang="es-CL" sz="2000">
                <a:solidFill>
                  <a:schemeClr val="dk1"/>
                </a:solidFill>
                <a:latin typeface="Calibri"/>
                <a:ea typeface="Calibri"/>
                <a:cs typeface="Calibri"/>
                <a:sym typeface="Calibri"/>
              </a:rPr>
              <a:t>Longitud oeste</a:t>
            </a:r>
            <a:r>
              <a:rPr lang="es-CL" sz="2000">
                <a:solidFill>
                  <a:schemeClr val="dk1"/>
                </a:solidFill>
                <a:latin typeface="Calibri"/>
                <a:ea typeface="Calibri"/>
                <a:cs typeface="Calibri"/>
                <a:sym typeface="Calibri"/>
              </a:rPr>
              <a:t> o longitud oeste de Greenwich se refiere a la distancia medida hacia el oeste desde el meridiano de Greenwich también hasta un máximo de 180°.</a:t>
            </a:r>
            <a:endParaRPr sz="20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s-CL" sz="2000">
                <a:solidFill>
                  <a:schemeClr val="dk1"/>
                </a:solidFill>
                <a:latin typeface="Calibri"/>
                <a:ea typeface="Calibri"/>
                <a:cs typeface="Calibri"/>
                <a:sym typeface="Calibri"/>
              </a:rPr>
              <a:t>El meridiano de Greenwich se utiliza como referencia para </a:t>
            </a:r>
            <a:r>
              <a:rPr b="1" lang="es-CL" sz="2000">
                <a:solidFill>
                  <a:schemeClr val="dk1"/>
                </a:solidFill>
                <a:latin typeface="Calibri"/>
                <a:ea typeface="Calibri"/>
                <a:cs typeface="Calibri"/>
                <a:sym typeface="Calibri"/>
              </a:rPr>
              <a:t>dividir la Tierra en dos hemisferios</a:t>
            </a:r>
            <a:r>
              <a:rPr lang="es-CL" sz="2000">
                <a:solidFill>
                  <a:schemeClr val="dk1"/>
                </a:solidFill>
                <a:latin typeface="Calibri"/>
                <a:ea typeface="Calibri"/>
                <a:cs typeface="Calibri"/>
                <a:sym typeface="Calibri"/>
              </a:rPr>
              <a:t>: el hemisferio occidental (al oeste del meridiano) y el hemisferio oriental (al este del meridiano).</a:t>
            </a:r>
            <a:endParaRPr sz="2000">
              <a:solidFill>
                <a:schemeClr val="dk1"/>
              </a:solidFill>
              <a:latin typeface="Calibri"/>
              <a:ea typeface="Calibri"/>
              <a:cs typeface="Calibri"/>
              <a:sym typeface="Calibri"/>
            </a:endParaRPr>
          </a:p>
        </p:txBody>
      </p:sp>
      <p:pic>
        <p:nvPicPr>
          <p:cNvPr id="186" name="Google Shape;186;g318e8e695fc_0_73"/>
          <p:cNvPicPr preferRelativeResize="0"/>
          <p:nvPr/>
        </p:nvPicPr>
        <p:blipFill rotWithShape="1">
          <a:blip r:embed="rId3">
            <a:alphaModFix/>
          </a:blip>
          <a:srcRect b="2544" l="1860" r="45882" t="2153"/>
          <a:stretch/>
        </p:blipFill>
        <p:spPr>
          <a:xfrm>
            <a:off x="383025" y="1855213"/>
            <a:ext cx="4030901" cy="42768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Tema d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2023-01-25T22:06:01Z</dcterms:created>
  <dc:creator>Microsoft Office User</dc:creator>
</cp:coreProperties>
</file>