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5" roundtripDataSignature="AMtx7mhf/HYlhWwx1ppcCxoxUUYCIkqM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9E17A6E-0090-4C52-B6BC-B4152221CDED}">
  <a:tblStyle styleId="{69E17A6E-0090-4C52-B6BC-B4152221CDED}" styleName="Table_0">
    <a:wholeTbl>
      <a:tcTxStyle b="off" i="off">
        <a:font>
          <a:latin typeface="Calibri"/>
          <a:ea typeface="Calibri"/>
          <a:cs typeface="Calibri"/>
        </a:font>
        <a:schemeClr val="dk1"/>
      </a:tcTxStyle>
      <a:tcStyle>
        <a:tcBdr>
          <a:left>
            <a:ln cap="flat" cmpd="sng" w="12700">
              <a:solidFill>
                <a:schemeClr val="accent5"/>
              </a:solidFill>
              <a:prstDash val="solid"/>
              <a:round/>
              <a:headEnd len="sm" w="sm" type="none"/>
              <a:tailEnd len="sm" w="sm" type="none"/>
            </a:ln>
          </a:left>
          <a:right>
            <a:ln cap="flat" cmpd="sng" w="12700">
              <a:solidFill>
                <a:schemeClr val="accent5"/>
              </a:solidFill>
              <a:prstDash val="solid"/>
              <a:round/>
              <a:headEnd len="sm" w="sm" type="none"/>
              <a:tailEnd len="sm" w="sm" type="none"/>
            </a:ln>
          </a:right>
          <a:top>
            <a:ln cap="flat" cmpd="sng" w="12700">
              <a:solidFill>
                <a:schemeClr val="accent5"/>
              </a:solidFill>
              <a:prstDash val="solid"/>
              <a:round/>
              <a:headEnd len="sm" w="sm" type="none"/>
              <a:tailEnd len="sm" w="sm" type="none"/>
            </a:ln>
          </a:top>
          <a:bottom>
            <a:ln cap="flat" cmpd="sng" w="12700">
              <a:solidFill>
                <a:schemeClr val="accent5"/>
              </a:solidFill>
              <a:prstDash val="solid"/>
              <a:round/>
              <a:headEnd len="sm" w="sm" type="none"/>
              <a:tailEnd len="sm" w="sm" type="none"/>
            </a:ln>
          </a:bottom>
          <a:insideH>
            <a:ln cap="flat" cmpd="sng" w="12700">
              <a:solidFill>
                <a:schemeClr val="accent5"/>
              </a:solidFill>
              <a:prstDash val="solid"/>
              <a:round/>
              <a:headEnd len="sm" w="sm" type="none"/>
              <a:tailEnd len="sm" w="sm" type="none"/>
            </a:ln>
          </a:insideH>
          <a:insideV>
            <a:ln cap="flat" cmpd="sng" w="12700">
              <a:solidFill>
                <a:schemeClr val="accent5"/>
              </a:solidFill>
              <a:prstDash val="solid"/>
              <a:round/>
              <a:headEnd len="sm" w="sm" type="none"/>
              <a:tailEnd len="sm" w="sm" type="none"/>
            </a:ln>
          </a:insideV>
        </a:tcBdr>
        <a:fill>
          <a:solidFill>
            <a:srgbClr val="FFFFFF">
              <a:alpha val="0"/>
            </a:srgbClr>
          </a:solidFill>
        </a:fill>
      </a:tcStyle>
    </a:wholeTbl>
    <a:band1H>
      <a:tcTxStyle/>
      <a:tcStyle>
        <a:fill>
          <a:solidFill>
            <a:schemeClr val="accent5">
              <a:alpha val="20000"/>
            </a:schemeClr>
          </a:solidFill>
        </a:fill>
      </a:tcStyle>
    </a:band1H>
    <a:band2H>
      <a:tcTxStyle/>
    </a:band2H>
    <a:band1V>
      <a:tcTxStyle/>
      <a:tcStyle>
        <a:fill>
          <a:solidFill>
            <a:schemeClr val="accent5">
              <a:alpha val="20000"/>
            </a:schemeClr>
          </a:solidFill>
        </a:fill>
      </a:tcStyle>
    </a:band1V>
    <a:band2V>
      <a:tcTxStyle/>
    </a:band2V>
    <a:lastCol>
      <a:tcTxStyle b="on" i="off"/>
    </a:lastCol>
    <a:firstCol>
      <a:tcTxStyle b="on" i="off"/>
    </a:firstCol>
    <a:lastRow>
      <a:tcTxStyle b="on" i="off"/>
      <a:tcStyle>
        <a:tcBdr>
          <a:top>
            <a:ln cap="flat" cmpd="sng" w="50800">
              <a:solidFill>
                <a:schemeClr val="accent5"/>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accent5"/>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customschemas.google.com/relationships/presentationmetadata" Target="metadata"/><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17d2dd231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g317d2dd2312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17d2dd231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g317d2dd2312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17d2dd2312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g317d2dd2312_0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17d2dd2312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g317d2dd2312_0_1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17d2dd2312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317d2dd2312_0_1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317d2dd2312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g317d2dd2312_0_1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17d2dd2312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317d2dd2312_0_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317d2dd2312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g317d2dd2312_0_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317d2dd2312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g317d2dd2312_0_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17d2dd2312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g317d2dd2312_0_2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17d2dd2312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g317d2dd2312_0_1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17d2dd2312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g317d2dd2312_0_2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317d2dd2312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g317d2dd2312_0_2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317d2dd2312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g317d2dd2312_0_2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317f7e936e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g317f7e936e3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317f7e936e3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g317f7e936e3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317f7e936e3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g317f7e936e3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317f7e936e3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g317f7e936e3_0_1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317f7e936e3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g317f7e936e3_0_1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317f7e936e3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g317f7e936e3_0_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317f7e936e3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g317f7e936e3_0_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317f7e936e3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g317f7e936e3_0_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317f7e936e3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g317f7e936e3_0_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317f7e936e3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g317f7e936e3_0_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317f7e936e3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g317f7e936e3_0_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317f7e936e3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g317f7e936e3_0_1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317f7e936e3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g317f7e936e3_0_1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317f7e936e3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g317f7e936e3_0_1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317f7e936e3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g317f7e936e3_0_1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317f7e936e3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g317f7e936e3_0_1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317f7e936e3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g317f7e936e3_0_2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317f7e936e3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g317f7e936e3_0_3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317f7e936e3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g317f7e936e3_0_3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317f7e936e3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g317f7e936e3_0_3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317f7e936e3_0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g317f7e936e3_0_3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317f7e936e3_0_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g317f7e936e3_0_3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317f7e936e3_0_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g317f7e936e3_0_3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317f7e936e3_0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g317f7e936e3_0_3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17d2dd2312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g317d2dd2312_0_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17d2dd2312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g317d2dd2312_0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17d2dd2312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g317d2dd2312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4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4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5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5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5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 name="Shape 17"/>
        <p:cNvGrpSpPr/>
        <p:nvPr/>
      </p:nvGrpSpPr>
      <p:grpSpPr>
        <a:xfrm>
          <a:off x="0" y="0"/>
          <a:ext cx="0" cy="0"/>
          <a:chOff x="0" y="0"/>
          <a:chExt cx="0" cy="0"/>
        </a:xfrm>
      </p:grpSpPr>
      <p:sp>
        <p:nvSpPr>
          <p:cNvPr id="18" name="Google Shape;18;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3" name="Shape 23"/>
        <p:cNvGrpSpPr/>
        <p:nvPr/>
      </p:nvGrpSpPr>
      <p:grpSpPr>
        <a:xfrm>
          <a:off x="0" y="0"/>
          <a:ext cx="0" cy="0"/>
          <a:chOff x="0" y="0"/>
          <a:chExt cx="0" cy="0"/>
        </a:xfrm>
      </p:grpSpPr>
      <p:sp>
        <p:nvSpPr>
          <p:cNvPr id="24" name="Google Shape;24;p4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9" name="Shape 29"/>
        <p:cNvGrpSpPr/>
        <p:nvPr/>
      </p:nvGrpSpPr>
      <p:grpSpPr>
        <a:xfrm>
          <a:off x="0" y="0"/>
          <a:ext cx="0" cy="0"/>
          <a:chOff x="0" y="0"/>
          <a:chExt cx="0" cy="0"/>
        </a:xfrm>
      </p:grpSpPr>
      <p:sp>
        <p:nvSpPr>
          <p:cNvPr id="30" name="Google Shape;30;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4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4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4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4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4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4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4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5" name="Shape 45"/>
        <p:cNvGrpSpPr/>
        <p:nvPr/>
      </p:nvGrpSpPr>
      <p:grpSpPr>
        <a:xfrm>
          <a:off x="0" y="0"/>
          <a:ext cx="0" cy="0"/>
          <a:chOff x="0" y="0"/>
          <a:chExt cx="0" cy="0"/>
        </a:xfrm>
      </p:grpSpPr>
      <p:sp>
        <p:nvSpPr>
          <p:cNvPr id="46" name="Google Shape;46;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5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5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5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5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52"/>
          <p:cNvSpPr/>
          <p:nvPr>
            <p:ph idx="2" type="pic"/>
          </p:nvPr>
        </p:nvSpPr>
        <p:spPr>
          <a:xfrm>
            <a:off x="5183188" y="987425"/>
            <a:ext cx="6172200" cy="4873625"/>
          </a:xfrm>
          <a:prstGeom prst="rect">
            <a:avLst/>
          </a:prstGeom>
          <a:noFill/>
          <a:ln>
            <a:noFill/>
          </a:ln>
        </p:spPr>
      </p:sp>
      <p:sp>
        <p:nvSpPr>
          <p:cNvPr id="64" name="Google Shape;64;p5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4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2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
          <p:cNvSpPr txBox="1"/>
          <p:nvPr>
            <p:ph type="ctrTitle"/>
          </p:nvPr>
        </p:nvSpPr>
        <p:spPr>
          <a:xfrm>
            <a:off x="4000615" y="1440588"/>
            <a:ext cx="7735800" cy="552300"/>
          </a:xfrm>
          <a:prstGeom prst="rect">
            <a:avLst/>
          </a:prstGeom>
          <a:noFill/>
          <a:ln>
            <a:noFill/>
          </a:ln>
        </p:spPr>
        <p:txBody>
          <a:bodyPr anchorCtr="0" anchor="b" bIns="45700" lIns="91425" spcFirstLastPara="1" rIns="91425" wrap="square" tIns="45700">
            <a:noAutofit/>
          </a:bodyPr>
          <a:lstStyle/>
          <a:p>
            <a:pPr indent="0" lvl="0" marL="0" rtl="0" algn="r">
              <a:lnSpc>
                <a:spcPct val="90000"/>
              </a:lnSpc>
              <a:spcBef>
                <a:spcPts val="0"/>
              </a:spcBef>
              <a:spcAft>
                <a:spcPts val="0"/>
              </a:spcAft>
              <a:buClr>
                <a:srgbClr val="88BFEC"/>
              </a:buClr>
              <a:buSzPts val="3600"/>
              <a:buFont typeface="Arial"/>
              <a:buNone/>
            </a:pPr>
            <a:r>
              <a:rPr b="1" lang="es-CL" sz="3600">
                <a:solidFill>
                  <a:srgbClr val="88BFEC"/>
                </a:solidFill>
                <a:latin typeface="Arial"/>
                <a:ea typeface="Arial"/>
                <a:cs typeface="Arial"/>
                <a:sym typeface="Arial"/>
              </a:rPr>
              <a:t>APROPIACIÓN CURRICULAR </a:t>
            </a:r>
            <a:endParaRPr/>
          </a:p>
        </p:txBody>
      </p:sp>
      <p:sp>
        <p:nvSpPr>
          <p:cNvPr id="85" name="Google Shape;85;p1"/>
          <p:cNvSpPr txBox="1"/>
          <p:nvPr>
            <p:ph idx="1" type="subTitle"/>
          </p:nvPr>
        </p:nvSpPr>
        <p:spPr>
          <a:xfrm>
            <a:off x="5400124" y="3045975"/>
            <a:ext cx="6336300" cy="2000400"/>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dk1"/>
              </a:buClr>
              <a:buSzPts val="2400"/>
              <a:buNone/>
            </a:pPr>
            <a:r>
              <a:rPr lang="es-CL"/>
              <a:t>Sesión: n°3</a:t>
            </a:r>
            <a:endParaRPr/>
          </a:p>
          <a:p>
            <a:pPr indent="0" lvl="0" marL="0" rtl="0" algn="r">
              <a:lnSpc>
                <a:spcPct val="90000"/>
              </a:lnSpc>
              <a:spcBef>
                <a:spcPts val="1000"/>
              </a:spcBef>
              <a:spcAft>
                <a:spcPts val="0"/>
              </a:spcAft>
              <a:buClr>
                <a:schemeClr val="dk1"/>
              </a:buClr>
              <a:buSzPts val="2400"/>
              <a:buNone/>
            </a:pPr>
            <a:r>
              <a:rPr lang="es-CL"/>
              <a:t>Fecha de la sesión: martes 19 de noviembre 2024</a:t>
            </a:r>
            <a:endParaRPr/>
          </a:p>
          <a:p>
            <a:pPr indent="0" lvl="0" marL="0" rtl="0" algn="r">
              <a:lnSpc>
                <a:spcPct val="90000"/>
              </a:lnSpc>
              <a:spcBef>
                <a:spcPts val="1000"/>
              </a:spcBef>
              <a:spcAft>
                <a:spcPts val="0"/>
              </a:spcAft>
              <a:buClr>
                <a:schemeClr val="dk1"/>
              </a:buClr>
              <a:buSzPts val="2400"/>
              <a:buNone/>
            </a:pPr>
            <a:r>
              <a:rPr lang="es-CL"/>
              <a:t>Nombre de la asesora: Nicole Avalos Díaz</a:t>
            </a:r>
            <a:endParaRPr/>
          </a:p>
          <a:p>
            <a:pPr indent="0" lvl="0" marL="0" rtl="0" algn="r">
              <a:lnSpc>
                <a:spcPct val="90000"/>
              </a:lnSpc>
              <a:spcBef>
                <a:spcPts val="1000"/>
              </a:spcBef>
              <a:spcAft>
                <a:spcPts val="0"/>
              </a:spcAft>
              <a:buClr>
                <a:schemeClr val="dk1"/>
              </a:buClr>
              <a:buSzPts val="2400"/>
              <a:buNone/>
            </a:pPr>
            <a:r>
              <a:rPr lang="es-CL"/>
              <a:t>Correo institucional: historia@centcap.cl</a:t>
            </a:r>
            <a:endParaRPr/>
          </a:p>
        </p:txBody>
      </p:sp>
      <p:sp>
        <p:nvSpPr>
          <p:cNvPr id="86" name="Google Shape;86;p1"/>
          <p:cNvSpPr txBox="1"/>
          <p:nvPr/>
        </p:nvSpPr>
        <p:spPr>
          <a:xfrm>
            <a:off x="4421236" y="1992903"/>
            <a:ext cx="7315200" cy="5016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9CCCE4"/>
              </a:buClr>
              <a:buSzPts val="3600"/>
              <a:buFont typeface="Arial"/>
              <a:buNone/>
            </a:pPr>
            <a:r>
              <a:rPr b="0" i="0" lang="es-CL" sz="3600" u="none" cap="none" strike="noStrike">
                <a:solidFill>
                  <a:srgbClr val="9CCCE4"/>
                </a:solidFill>
                <a:latin typeface="Calibri"/>
                <a:ea typeface="Calibri"/>
                <a:cs typeface="Calibri"/>
                <a:sym typeface="Calibri"/>
              </a:rPr>
              <a:t>Historia, Geografía y Ciencias Sociales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5" name="Shape 195"/>
        <p:cNvGrpSpPr/>
        <p:nvPr/>
      </p:nvGrpSpPr>
      <p:grpSpPr>
        <a:xfrm>
          <a:off x="0" y="0"/>
          <a:ext cx="0" cy="0"/>
          <a:chOff x="0" y="0"/>
          <a:chExt cx="0" cy="0"/>
        </a:xfrm>
      </p:grpSpPr>
      <p:sp>
        <p:nvSpPr>
          <p:cNvPr id="196" name="Google Shape;196;g317d2dd2312_0_2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g317d2dd2312_0_25"/>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g317d2dd2312_0_25"/>
          <p:cNvSpPr/>
          <p:nvPr/>
        </p:nvSpPr>
        <p:spPr>
          <a:xfrm flipH="1" rot="-2700000">
            <a:off x="891672" y="422133"/>
            <a:ext cx="645306" cy="645306"/>
          </a:xfrm>
          <a:prstGeom prst="rect">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g317d2dd2312_0_25"/>
          <p:cNvSpPr/>
          <p:nvPr/>
        </p:nvSpPr>
        <p:spPr>
          <a:xfrm flipH="1" rot="-2700000">
            <a:off x="10043564" y="655106"/>
            <a:ext cx="687308" cy="687308"/>
          </a:xfrm>
          <a:prstGeom prst="rect">
            <a:avLst/>
          </a:pr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g317d2dd2312_0_25"/>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g317d2dd2312_0_25"/>
          <p:cNvSpPr/>
          <p:nvPr/>
        </p:nvSpPr>
        <p:spPr>
          <a:xfrm flipH="1">
            <a:off x="7976257" y="6115501"/>
            <a:ext cx="1494600" cy="7425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g317d2dd2312_0_25"/>
          <p:cNvSpPr/>
          <p:nvPr/>
        </p:nvSpPr>
        <p:spPr>
          <a:xfrm flipH="1">
            <a:off x="7604183" y="6453143"/>
            <a:ext cx="814800" cy="4050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03" name="Google Shape;203;g317d2dd2312_0_25"/>
          <p:cNvPicPr preferRelativeResize="0"/>
          <p:nvPr/>
        </p:nvPicPr>
        <p:blipFill>
          <a:blip r:embed="rId3">
            <a:alphaModFix/>
          </a:blip>
          <a:stretch>
            <a:fillRect/>
          </a:stretch>
        </p:blipFill>
        <p:spPr>
          <a:xfrm>
            <a:off x="728350" y="1346999"/>
            <a:ext cx="10735300" cy="4343675"/>
          </a:xfrm>
          <a:prstGeom prst="rect">
            <a:avLst/>
          </a:prstGeom>
          <a:noFill/>
          <a:ln>
            <a:noFill/>
          </a:ln>
        </p:spPr>
      </p:pic>
      <p:sp>
        <p:nvSpPr>
          <p:cNvPr id="204" name="Google Shape;204;g317d2dd2312_0_25"/>
          <p:cNvSpPr txBox="1"/>
          <p:nvPr/>
        </p:nvSpPr>
        <p:spPr>
          <a:xfrm>
            <a:off x="9198264" y="455981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205" name="Google Shape;205;g317d2dd2312_0_25"/>
          <p:cNvSpPr txBox="1"/>
          <p:nvPr/>
        </p:nvSpPr>
        <p:spPr>
          <a:xfrm>
            <a:off x="9901214" y="324436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206" name="Google Shape;206;g317d2dd2312_0_25"/>
          <p:cNvSpPr txBox="1"/>
          <p:nvPr/>
        </p:nvSpPr>
        <p:spPr>
          <a:xfrm>
            <a:off x="7782571" y="5067224"/>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DISTRACTOR</a:t>
            </a:r>
            <a:endParaRPr/>
          </a:p>
        </p:txBody>
      </p:sp>
      <p:cxnSp>
        <p:nvCxnSpPr>
          <p:cNvPr id="207" name="Google Shape;207;g317d2dd2312_0_25"/>
          <p:cNvCxnSpPr/>
          <p:nvPr/>
        </p:nvCxnSpPr>
        <p:spPr>
          <a:xfrm>
            <a:off x="6055475" y="1948200"/>
            <a:ext cx="4104000" cy="3300"/>
          </a:xfrm>
          <a:prstGeom prst="straightConnector1">
            <a:avLst/>
          </a:prstGeom>
          <a:noFill/>
          <a:ln cap="flat" cmpd="sng" w="57150">
            <a:solidFill>
              <a:schemeClr val="dk1"/>
            </a:solidFill>
            <a:prstDash val="solid"/>
            <a:miter lim="800000"/>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1" name="Shape 211"/>
        <p:cNvGrpSpPr/>
        <p:nvPr/>
      </p:nvGrpSpPr>
      <p:grpSpPr>
        <a:xfrm>
          <a:off x="0" y="0"/>
          <a:ext cx="0" cy="0"/>
          <a:chOff x="0" y="0"/>
          <a:chExt cx="0" cy="0"/>
        </a:xfrm>
      </p:grpSpPr>
      <p:sp>
        <p:nvSpPr>
          <p:cNvPr id="212" name="Google Shape;212;g317d2dd2312_0_1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g317d2dd2312_0_15"/>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g317d2dd2312_0_15"/>
          <p:cNvSpPr/>
          <p:nvPr/>
        </p:nvSpPr>
        <p:spPr>
          <a:xfrm flipH="1" rot="-2700000">
            <a:off x="891672" y="422133"/>
            <a:ext cx="645306" cy="645306"/>
          </a:xfrm>
          <a:prstGeom prst="rect">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g317d2dd2312_0_15"/>
          <p:cNvSpPr/>
          <p:nvPr/>
        </p:nvSpPr>
        <p:spPr>
          <a:xfrm flipH="1" rot="-2700000">
            <a:off x="10043564" y="655106"/>
            <a:ext cx="687308" cy="687308"/>
          </a:xfrm>
          <a:prstGeom prst="rect">
            <a:avLst/>
          </a:pr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g317d2dd2312_0_15"/>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g317d2dd2312_0_15"/>
          <p:cNvSpPr/>
          <p:nvPr/>
        </p:nvSpPr>
        <p:spPr>
          <a:xfrm flipH="1">
            <a:off x="7976257" y="6115501"/>
            <a:ext cx="1494600" cy="7425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g317d2dd2312_0_15"/>
          <p:cNvSpPr/>
          <p:nvPr/>
        </p:nvSpPr>
        <p:spPr>
          <a:xfrm flipH="1">
            <a:off x="7604183" y="6453143"/>
            <a:ext cx="814800" cy="4050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19" name="Google Shape;219;g317d2dd2312_0_15"/>
          <p:cNvPicPr preferRelativeResize="0"/>
          <p:nvPr/>
        </p:nvPicPr>
        <p:blipFill>
          <a:blip r:embed="rId3">
            <a:alphaModFix/>
          </a:blip>
          <a:stretch>
            <a:fillRect/>
          </a:stretch>
        </p:blipFill>
        <p:spPr>
          <a:xfrm>
            <a:off x="393450" y="1397051"/>
            <a:ext cx="11405099" cy="4220675"/>
          </a:xfrm>
          <a:prstGeom prst="rect">
            <a:avLst/>
          </a:prstGeom>
          <a:noFill/>
          <a:ln>
            <a:noFill/>
          </a:ln>
        </p:spPr>
      </p:pic>
      <p:sp>
        <p:nvSpPr>
          <p:cNvPr id="220" name="Google Shape;220;g317d2dd2312_0_15"/>
          <p:cNvSpPr txBox="1"/>
          <p:nvPr/>
        </p:nvSpPr>
        <p:spPr>
          <a:xfrm>
            <a:off x="11086764" y="3791537"/>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221" name="Google Shape;221;g317d2dd2312_0_15"/>
          <p:cNvSpPr txBox="1"/>
          <p:nvPr/>
        </p:nvSpPr>
        <p:spPr>
          <a:xfrm>
            <a:off x="9050439" y="4235787"/>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222" name="Google Shape;222;g317d2dd2312_0_15"/>
          <p:cNvSpPr txBox="1"/>
          <p:nvPr/>
        </p:nvSpPr>
        <p:spPr>
          <a:xfrm>
            <a:off x="9679364" y="4807687"/>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6" name="Shape 226"/>
        <p:cNvGrpSpPr/>
        <p:nvPr/>
      </p:nvGrpSpPr>
      <p:grpSpPr>
        <a:xfrm>
          <a:off x="0" y="0"/>
          <a:ext cx="0" cy="0"/>
          <a:chOff x="0" y="0"/>
          <a:chExt cx="0" cy="0"/>
        </a:xfrm>
      </p:grpSpPr>
      <p:sp>
        <p:nvSpPr>
          <p:cNvPr id="227" name="Google Shape;227;g317d2dd2312_0_6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g317d2dd2312_0_65"/>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g317d2dd2312_0_65"/>
          <p:cNvSpPr/>
          <p:nvPr/>
        </p:nvSpPr>
        <p:spPr>
          <a:xfrm flipH="1" rot="-2700000">
            <a:off x="891672" y="422133"/>
            <a:ext cx="645306" cy="645306"/>
          </a:xfrm>
          <a:prstGeom prst="rect">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g317d2dd2312_0_65"/>
          <p:cNvSpPr/>
          <p:nvPr/>
        </p:nvSpPr>
        <p:spPr>
          <a:xfrm flipH="1" rot="-2700000">
            <a:off x="10043564" y="655106"/>
            <a:ext cx="687308" cy="687308"/>
          </a:xfrm>
          <a:prstGeom prst="rect">
            <a:avLst/>
          </a:pr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g317d2dd2312_0_65"/>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g317d2dd2312_0_65"/>
          <p:cNvSpPr/>
          <p:nvPr/>
        </p:nvSpPr>
        <p:spPr>
          <a:xfrm flipH="1">
            <a:off x="7976257" y="6115501"/>
            <a:ext cx="1494600" cy="7425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g317d2dd2312_0_65"/>
          <p:cNvSpPr/>
          <p:nvPr/>
        </p:nvSpPr>
        <p:spPr>
          <a:xfrm flipH="1">
            <a:off x="7604183" y="6453143"/>
            <a:ext cx="814800" cy="4050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g317d2dd2312_0_65"/>
          <p:cNvSpPr txBox="1"/>
          <p:nvPr/>
        </p:nvSpPr>
        <p:spPr>
          <a:xfrm>
            <a:off x="688050" y="1480825"/>
            <a:ext cx="10815900" cy="525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CL" sz="2700">
                <a:solidFill>
                  <a:schemeClr val="dk1"/>
                </a:solidFill>
                <a:latin typeface="Calibri"/>
                <a:ea typeface="Calibri"/>
                <a:cs typeface="Calibri"/>
                <a:sym typeface="Calibri"/>
              </a:rPr>
              <a:t>¿Cuál es uno de los mayores desafíos que enfrentan las comunidades locales al tratar de ejercer presión sobre entidades gubernamentales y empresariales?</a:t>
            </a:r>
            <a:endParaRPr sz="2700">
              <a:solidFill>
                <a:schemeClr val="dk1"/>
              </a:solidFill>
              <a:latin typeface="Calibri"/>
              <a:ea typeface="Calibri"/>
              <a:cs typeface="Calibri"/>
              <a:sym typeface="Calibri"/>
            </a:endParaRPr>
          </a:p>
          <a:p>
            <a:pPr indent="0" lvl="0" marL="0" rtl="0" algn="l">
              <a:spcBef>
                <a:spcPts val="0"/>
              </a:spcBef>
              <a:spcAft>
                <a:spcPts val="0"/>
              </a:spcAft>
              <a:buNone/>
            </a:pPr>
            <a:r>
              <a:t/>
            </a:r>
            <a:endParaRPr sz="2700">
              <a:solidFill>
                <a:schemeClr val="dk1"/>
              </a:solidFill>
              <a:latin typeface="Calibri"/>
              <a:ea typeface="Calibri"/>
              <a:cs typeface="Calibri"/>
              <a:sym typeface="Calibri"/>
            </a:endParaRPr>
          </a:p>
          <a:p>
            <a:pPr indent="-400050" lvl="0" marL="457200" rtl="0" algn="just">
              <a:spcBef>
                <a:spcPts val="0"/>
              </a:spcBef>
              <a:spcAft>
                <a:spcPts val="0"/>
              </a:spcAft>
              <a:buClr>
                <a:schemeClr val="dk1"/>
              </a:buClr>
              <a:buSzPts val="2700"/>
              <a:buFont typeface="Calibri"/>
              <a:buAutoNum type="alphaLcPeriod"/>
            </a:pPr>
            <a:r>
              <a:rPr lang="es-CL" sz="2700">
                <a:solidFill>
                  <a:schemeClr val="dk1"/>
                </a:solidFill>
                <a:latin typeface="Calibri"/>
                <a:ea typeface="Calibri"/>
                <a:cs typeface="Calibri"/>
                <a:sym typeface="Calibri"/>
              </a:rPr>
              <a:t>La desigualdad en acceso a recursos legales, económicos y de comunicación en comparación con las empresas involucradas.</a:t>
            </a:r>
            <a:endParaRPr sz="2700">
              <a:solidFill>
                <a:schemeClr val="dk1"/>
              </a:solidFill>
              <a:latin typeface="Calibri"/>
              <a:ea typeface="Calibri"/>
              <a:cs typeface="Calibri"/>
              <a:sym typeface="Calibri"/>
            </a:endParaRPr>
          </a:p>
          <a:p>
            <a:pPr indent="-400050" lvl="0" marL="457200" rtl="0" algn="just">
              <a:spcBef>
                <a:spcPts val="0"/>
              </a:spcBef>
              <a:spcAft>
                <a:spcPts val="0"/>
              </a:spcAft>
              <a:buClr>
                <a:schemeClr val="dk1"/>
              </a:buClr>
              <a:buSzPts val="2700"/>
              <a:buFont typeface="Calibri"/>
              <a:buAutoNum type="alphaLcPeriod"/>
            </a:pPr>
            <a:r>
              <a:rPr lang="es-CL" sz="2700">
                <a:solidFill>
                  <a:schemeClr val="dk1"/>
                </a:solidFill>
                <a:latin typeface="Calibri"/>
                <a:ea typeface="Calibri"/>
                <a:cs typeface="Calibri"/>
                <a:sym typeface="Calibri"/>
              </a:rPr>
              <a:t>La falta de interés en las redes sociales y plataformas digitales para difundir sus demandas.</a:t>
            </a:r>
            <a:endParaRPr sz="2700">
              <a:solidFill>
                <a:schemeClr val="dk1"/>
              </a:solidFill>
              <a:latin typeface="Calibri"/>
              <a:ea typeface="Calibri"/>
              <a:cs typeface="Calibri"/>
              <a:sym typeface="Calibri"/>
            </a:endParaRPr>
          </a:p>
          <a:p>
            <a:pPr indent="-400050" lvl="0" marL="457200" rtl="0" algn="just">
              <a:spcBef>
                <a:spcPts val="0"/>
              </a:spcBef>
              <a:spcAft>
                <a:spcPts val="0"/>
              </a:spcAft>
              <a:buClr>
                <a:schemeClr val="dk1"/>
              </a:buClr>
              <a:buSzPts val="2700"/>
              <a:buFont typeface="Calibri"/>
              <a:buAutoNum type="alphaLcPeriod"/>
            </a:pPr>
            <a:r>
              <a:rPr lang="es-CL" sz="2700">
                <a:solidFill>
                  <a:schemeClr val="dk1"/>
                </a:solidFill>
                <a:latin typeface="Calibri"/>
                <a:ea typeface="Calibri"/>
                <a:cs typeface="Calibri"/>
                <a:sym typeface="Calibri"/>
              </a:rPr>
              <a:t>La imposibilidad de recibir apoyo de entidades no gubernamentales</a:t>
            </a:r>
            <a:endParaRPr sz="2700">
              <a:solidFill>
                <a:schemeClr val="dk1"/>
              </a:solidFill>
              <a:latin typeface="Calibri"/>
              <a:ea typeface="Calibri"/>
              <a:cs typeface="Calibri"/>
              <a:sym typeface="Calibri"/>
            </a:endParaRPr>
          </a:p>
          <a:p>
            <a:pPr indent="-400050" lvl="0" marL="457200" rtl="0" algn="just">
              <a:spcBef>
                <a:spcPts val="0"/>
              </a:spcBef>
              <a:spcAft>
                <a:spcPts val="0"/>
              </a:spcAft>
              <a:buClr>
                <a:schemeClr val="dk1"/>
              </a:buClr>
              <a:buSzPts val="2700"/>
              <a:buFont typeface="Calibri"/>
              <a:buAutoNum type="alphaLcPeriod"/>
            </a:pPr>
            <a:r>
              <a:rPr lang="es-CL" sz="2700">
                <a:solidFill>
                  <a:schemeClr val="dk1"/>
                </a:solidFill>
                <a:latin typeface="Calibri"/>
                <a:ea typeface="Calibri"/>
                <a:cs typeface="Calibri"/>
                <a:sym typeface="Calibri"/>
              </a:rPr>
              <a:t>La carencia de una cultura de organización dentro de las comunidades afectadas.</a:t>
            </a:r>
            <a:endParaRPr sz="2700">
              <a:solidFill>
                <a:schemeClr val="dk1"/>
              </a:solidFill>
              <a:latin typeface="Calibri"/>
              <a:ea typeface="Calibri"/>
              <a:cs typeface="Calibri"/>
              <a:sym typeface="Calibri"/>
            </a:endParaRPr>
          </a:p>
        </p:txBody>
      </p:sp>
      <p:sp>
        <p:nvSpPr>
          <p:cNvPr id="235" name="Google Shape;235;g317d2dd2312_0_65"/>
          <p:cNvSpPr txBox="1"/>
          <p:nvPr/>
        </p:nvSpPr>
        <p:spPr>
          <a:xfrm>
            <a:off x="4545339" y="445466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236" name="Google Shape;236;g317d2dd2312_0_65"/>
          <p:cNvSpPr txBox="1"/>
          <p:nvPr/>
        </p:nvSpPr>
        <p:spPr>
          <a:xfrm>
            <a:off x="10698489" y="493536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237" name="Google Shape;237;g317d2dd2312_0_65"/>
          <p:cNvSpPr txBox="1"/>
          <p:nvPr/>
        </p:nvSpPr>
        <p:spPr>
          <a:xfrm>
            <a:off x="2743871" y="5746199"/>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DISTRACTOR</a:t>
            </a:r>
            <a:endParaRPr/>
          </a:p>
        </p:txBody>
      </p:sp>
      <p:sp>
        <p:nvSpPr>
          <p:cNvPr id="238" name="Google Shape;238;g317d2dd2312_0_65"/>
          <p:cNvSpPr txBox="1"/>
          <p:nvPr/>
        </p:nvSpPr>
        <p:spPr>
          <a:xfrm>
            <a:off x="9901214" y="3635087"/>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CORRECTA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2" name="Shape 242"/>
        <p:cNvGrpSpPr/>
        <p:nvPr/>
      </p:nvGrpSpPr>
      <p:grpSpPr>
        <a:xfrm>
          <a:off x="0" y="0"/>
          <a:ext cx="0" cy="0"/>
          <a:chOff x="0" y="0"/>
          <a:chExt cx="0" cy="0"/>
        </a:xfrm>
      </p:grpSpPr>
      <p:sp>
        <p:nvSpPr>
          <p:cNvPr id="243" name="Google Shape;243;g317d2dd2312_0_12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g317d2dd2312_0_125"/>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g317d2dd2312_0_125"/>
          <p:cNvSpPr/>
          <p:nvPr/>
        </p:nvSpPr>
        <p:spPr>
          <a:xfrm flipH="1" rot="-2700000">
            <a:off x="891672" y="422133"/>
            <a:ext cx="645306" cy="645306"/>
          </a:xfrm>
          <a:prstGeom prst="rect">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g317d2dd2312_0_125"/>
          <p:cNvSpPr/>
          <p:nvPr/>
        </p:nvSpPr>
        <p:spPr>
          <a:xfrm flipH="1" rot="-2700000">
            <a:off x="10043564" y="655106"/>
            <a:ext cx="687308" cy="687308"/>
          </a:xfrm>
          <a:prstGeom prst="rect">
            <a:avLst/>
          </a:pr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g317d2dd2312_0_125"/>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g317d2dd2312_0_125"/>
          <p:cNvSpPr/>
          <p:nvPr/>
        </p:nvSpPr>
        <p:spPr>
          <a:xfrm flipH="1">
            <a:off x="7976257" y="6115501"/>
            <a:ext cx="1494600" cy="7425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g317d2dd2312_0_125"/>
          <p:cNvSpPr/>
          <p:nvPr/>
        </p:nvSpPr>
        <p:spPr>
          <a:xfrm flipH="1">
            <a:off x="7604183" y="6453143"/>
            <a:ext cx="814800" cy="4050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50" name="Google Shape;250;g317d2dd2312_0_125"/>
          <p:cNvPicPr preferRelativeResize="0"/>
          <p:nvPr/>
        </p:nvPicPr>
        <p:blipFill>
          <a:blip r:embed="rId3">
            <a:alphaModFix/>
          </a:blip>
          <a:stretch>
            <a:fillRect/>
          </a:stretch>
        </p:blipFill>
        <p:spPr>
          <a:xfrm>
            <a:off x="598400" y="1328750"/>
            <a:ext cx="10995198" cy="4015375"/>
          </a:xfrm>
          <a:prstGeom prst="rect">
            <a:avLst/>
          </a:prstGeom>
          <a:noFill/>
          <a:ln>
            <a:noFill/>
          </a:ln>
        </p:spPr>
      </p:pic>
      <p:sp>
        <p:nvSpPr>
          <p:cNvPr id="251" name="Google Shape;251;g317d2dd2312_0_125"/>
          <p:cNvSpPr txBox="1"/>
          <p:nvPr/>
        </p:nvSpPr>
        <p:spPr>
          <a:xfrm>
            <a:off x="8569739" y="3536187"/>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252" name="Google Shape;252;g317d2dd2312_0_125"/>
          <p:cNvSpPr txBox="1"/>
          <p:nvPr/>
        </p:nvSpPr>
        <p:spPr>
          <a:xfrm>
            <a:off x="8569739" y="4053387"/>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253" name="Google Shape;253;g317d2dd2312_0_125"/>
          <p:cNvSpPr txBox="1"/>
          <p:nvPr/>
        </p:nvSpPr>
        <p:spPr>
          <a:xfrm>
            <a:off x="7303721" y="4570574"/>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DISTRACTOR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7" name="Shape 257"/>
        <p:cNvGrpSpPr/>
        <p:nvPr/>
      </p:nvGrpSpPr>
      <p:grpSpPr>
        <a:xfrm>
          <a:off x="0" y="0"/>
          <a:ext cx="0" cy="0"/>
          <a:chOff x="0" y="0"/>
          <a:chExt cx="0" cy="0"/>
        </a:xfrm>
      </p:grpSpPr>
      <p:sp>
        <p:nvSpPr>
          <p:cNvPr id="258" name="Google Shape;258;g317d2dd2312_0_11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g317d2dd2312_0_115"/>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g317d2dd2312_0_115"/>
          <p:cNvSpPr/>
          <p:nvPr/>
        </p:nvSpPr>
        <p:spPr>
          <a:xfrm flipH="1" rot="-2700000">
            <a:off x="891672" y="422133"/>
            <a:ext cx="645306" cy="645306"/>
          </a:xfrm>
          <a:prstGeom prst="rect">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g317d2dd2312_0_115"/>
          <p:cNvSpPr/>
          <p:nvPr/>
        </p:nvSpPr>
        <p:spPr>
          <a:xfrm flipH="1" rot="-2700000">
            <a:off x="10043564" y="655106"/>
            <a:ext cx="687308" cy="687308"/>
          </a:xfrm>
          <a:prstGeom prst="rect">
            <a:avLst/>
          </a:pr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g317d2dd2312_0_115"/>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g317d2dd2312_0_115"/>
          <p:cNvSpPr/>
          <p:nvPr/>
        </p:nvSpPr>
        <p:spPr>
          <a:xfrm flipH="1">
            <a:off x="7976257" y="6115501"/>
            <a:ext cx="1494600" cy="7425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g317d2dd2312_0_115"/>
          <p:cNvSpPr/>
          <p:nvPr/>
        </p:nvSpPr>
        <p:spPr>
          <a:xfrm flipH="1">
            <a:off x="7604183" y="6453143"/>
            <a:ext cx="814800" cy="4050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65" name="Google Shape;265;g317d2dd2312_0_115"/>
          <p:cNvPicPr preferRelativeResize="0"/>
          <p:nvPr/>
        </p:nvPicPr>
        <p:blipFill>
          <a:blip r:embed="rId3">
            <a:alphaModFix/>
          </a:blip>
          <a:stretch>
            <a:fillRect/>
          </a:stretch>
        </p:blipFill>
        <p:spPr>
          <a:xfrm>
            <a:off x="676913" y="1484750"/>
            <a:ext cx="10838176" cy="4155150"/>
          </a:xfrm>
          <a:prstGeom prst="rect">
            <a:avLst/>
          </a:prstGeom>
          <a:noFill/>
          <a:ln>
            <a:noFill/>
          </a:ln>
        </p:spPr>
      </p:pic>
      <p:sp>
        <p:nvSpPr>
          <p:cNvPr id="266" name="Google Shape;266;g317d2dd2312_0_115"/>
          <p:cNvSpPr txBox="1"/>
          <p:nvPr/>
        </p:nvSpPr>
        <p:spPr>
          <a:xfrm>
            <a:off x="2660189" y="3609137"/>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cxnSp>
        <p:nvCxnSpPr>
          <p:cNvPr id="267" name="Google Shape;267;g317d2dd2312_0_115"/>
          <p:cNvCxnSpPr/>
          <p:nvPr/>
        </p:nvCxnSpPr>
        <p:spPr>
          <a:xfrm>
            <a:off x="3155400" y="1966425"/>
            <a:ext cx="2097600" cy="3300"/>
          </a:xfrm>
          <a:prstGeom prst="straightConnector1">
            <a:avLst/>
          </a:prstGeom>
          <a:noFill/>
          <a:ln cap="flat" cmpd="sng" w="57150">
            <a:solidFill>
              <a:schemeClr val="dk1"/>
            </a:solidFill>
            <a:prstDash val="solid"/>
            <a:miter lim="800000"/>
            <a:headEnd len="sm" w="sm" type="none"/>
            <a:tailEnd len="sm" w="sm" type="none"/>
          </a:ln>
        </p:spPr>
      </p:cxnSp>
      <p:sp>
        <p:nvSpPr>
          <p:cNvPr id="268" name="Google Shape;268;g317d2dd2312_0_115"/>
          <p:cNvSpPr txBox="1"/>
          <p:nvPr/>
        </p:nvSpPr>
        <p:spPr>
          <a:xfrm>
            <a:off x="8722164" y="408986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269" name="Google Shape;269;g317d2dd2312_0_115"/>
          <p:cNvSpPr txBox="1"/>
          <p:nvPr/>
        </p:nvSpPr>
        <p:spPr>
          <a:xfrm>
            <a:off x="9766046" y="2764874"/>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DISTRACTOR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3" name="Shape 273"/>
        <p:cNvGrpSpPr/>
        <p:nvPr/>
      </p:nvGrpSpPr>
      <p:grpSpPr>
        <a:xfrm>
          <a:off x="0" y="0"/>
          <a:ext cx="0" cy="0"/>
          <a:chOff x="0" y="0"/>
          <a:chExt cx="0" cy="0"/>
        </a:xfrm>
      </p:grpSpPr>
      <p:sp>
        <p:nvSpPr>
          <p:cNvPr id="274" name="Google Shape;274;g317d2dd2312_0_10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g317d2dd2312_0_105"/>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g317d2dd2312_0_105"/>
          <p:cNvSpPr/>
          <p:nvPr/>
        </p:nvSpPr>
        <p:spPr>
          <a:xfrm flipH="1" rot="-2700000">
            <a:off x="891672" y="422133"/>
            <a:ext cx="645306" cy="645306"/>
          </a:xfrm>
          <a:prstGeom prst="rect">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g317d2dd2312_0_105"/>
          <p:cNvSpPr/>
          <p:nvPr/>
        </p:nvSpPr>
        <p:spPr>
          <a:xfrm flipH="1" rot="-2700000">
            <a:off x="10043564" y="655106"/>
            <a:ext cx="687308" cy="687308"/>
          </a:xfrm>
          <a:prstGeom prst="rect">
            <a:avLst/>
          </a:pr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g317d2dd2312_0_105"/>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g317d2dd2312_0_105"/>
          <p:cNvSpPr/>
          <p:nvPr/>
        </p:nvSpPr>
        <p:spPr>
          <a:xfrm flipH="1">
            <a:off x="7976257" y="6115501"/>
            <a:ext cx="1494600" cy="7425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g317d2dd2312_0_105"/>
          <p:cNvSpPr/>
          <p:nvPr/>
        </p:nvSpPr>
        <p:spPr>
          <a:xfrm flipH="1">
            <a:off x="7604183" y="6453143"/>
            <a:ext cx="814800" cy="4050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81" name="Google Shape;281;g317d2dd2312_0_105"/>
          <p:cNvPicPr preferRelativeResize="0"/>
          <p:nvPr/>
        </p:nvPicPr>
        <p:blipFill>
          <a:blip r:embed="rId3">
            <a:alphaModFix/>
          </a:blip>
          <a:stretch>
            <a:fillRect/>
          </a:stretch>
        </p:blipFill>
        <p:spPr>
          <a:xfrm>
            <a:off x="640372" y="1480825"/>
            <a:ext cx="10911254" cy="3806875"/>
          </a:xfrm>
          <a:prstGeom prst="rect">
            <a:avLst/>
          </a:prstGeom>
          <a:noFill/>
          <a:ln>
            <a:noFill/>
          </a:ln>
        </p:spPr>
      </p:pic>
      <p:sp>
        <p:nvSpPr>
          <p:cNvPr id="282" name="Google Shape;282;g317d2dd2312_0_105"/>
          <p:cNvSpPr txBox="1"/>
          <p:nvPr/>
        </p:nvSpPr>
        <p:spPr>
          <a:xfrm>
            <a:off x="8332614" y="339026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283" name="Google Shape;283;g317d2dd2312_0_105"/>
          <p:cNvSpPr txBox="1"/>
          <p:nvPr/>
        </p:nvSpPr>
        <p:spPr>
          <a:xfrm>
            <a:off x="7003264" y="3834487"/>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284" name="Google Shape;284;g317d2dd2312_0_105"/>
          <p:cNvSpPr txBox="1"/>
          <p:nvPr/>
        </p:nvSpPr>
        <p:spPr>
          <a:xfrm>
            <a:off x="10595421" y="2819599"/>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DISTRACTOR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8" name="Shape 288"/>
        <p:cNvGrpSpPr/>
        <p:nvPr/>
      </p:nvGrpSpPr>
      <p:grpSpPr>
        <a:xfrm>
          <a:off x="0" y="0"/>
          <a:ext cx="0" cy="0"/>
          <a:chOff x="0" y="0"/>
          <a:chExt cx="0" cy="0"/>
        </a:xfrm>
      </p:grpSpPr>
      <p:sp>
        <p:nvSpPr>
          <p:cNvPr id="289" name="Google Shape;289;g317d2dd2312_0_9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g317d2dd2312_0_95"/>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g317d2dd2312_0_95"/>
          <p:cNvSpPr/>
          <p:nvPr/>
        </p:nvSpPr>
        <p:spPr>
          <a:xfrm flipH="1" rot="-2700000">
            <a:off x="891672" y="422133"/>
            <a:ext cx="645306" cy="645306"/>
          </a:xfrm>
          <a:prstGeom prst="rect">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g317d2dd2312_0_95"/>
          <p:cNvSpPr/>
          <p:nvPr/>
        </p:nvSpPr>
        <p:spPr>
          <a:xfrm flipH="1" rot="-2700000">
            <a:off x="10043564" y="655106"/>
            <a:ext cx="687308" cy="687308"/>
          </a:xfrm>
          <a:prstGeom prst="rect">
            <a:avLst/>
          </a:pr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g317d2dd2312_0_95"/>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g317d2dd2312_0_95"/>
          <p:cNvSpPr/>
          <p:nvPr/>
        </p:nvSpPr>
        <p:spPr>
          <a:xfrm flipH="1">
            <a:off x="7976257" y="6115501"/>
            <a:ext cx="1494600" cy="7425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g317d2dd2312_0_95"/>
          <p:cNvSpPr/>
          <p:nvPr/>
        </p:nvSpPr>
        <p:spPr>
          <a:xfrm flipH="1">
            <a:off x="7604183" y="6453143"/>
            <a:ext cx="814800" cy="4050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96" name="Google Shape;296;g317d2dd2312_0_95"/>
          <p:cNvPicPr preferRelativeResize="0"/>
          <p:nvPr/>
        </p:nvPicPr>
        <p:blipFill>
          <a:blip r:embed="rId3">
            <a:alphaModFix/>
          </a:blip>
          <a:stretch>
            <a:fillRect/>
          </a:stretch>
        </p:blipFill>
        <p:spPr>
          <a:xfrm>
            <a:off x="696450" y="1333188"/>
            <a:ext cx="10799099" cy="4191625"/>
          </a:xfrm>
          <a:prstGeom prst="rect">
            <a:avLst/>
          </a:prstGeom>
          <a:noFill/>
          <a:ln>
            <a:noFill/>
          </a:ln>
        </p:spPr>
      </p:pic>
      <p:sp>
        <p:nvSpPr>
          <p:cNvPr id="297" name="Google Shape;297;g317d2dd2312_0_95"/>
          <p:cNvSpPr txBox="1"/>
          <p:nvPr/>
        </p:nvSpPr>
        <p:spPr>
          <a:xfrm>
            <a:off x="9210239" y="463701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298" name="Google Shape;298;g317d2dd2312_0_95"/>
          <p:cNvSpPr txBox="1"/>
          <p:nvPr/>
        </p:nvSpPr>
        <p:spPr>
          <a:xfrm>
            <a:off x="2880171" y="3074949"/>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DISTRACTOR</a:t>
            </a:r>
            <a:endParaRPr/>
          </a:p>
        </p:txBody>
      </p:sp>
      <p:sp>
        <p:nvSpPr>
          <p:cNvPr id="299" name="Google Shape;299;g317d2dd2312_0_95"/>
          <p:cNvSpPr txBox="1"/>
          <p:nvPr/>
        </p:nvSpPr>
        <p:spPr>
          <a:xfrm>
            <a:off x="7794539" y="358561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3" name="Shape 303"/>
        <p:cNvGrpSpPr/>
        <p:nvPr/>
      </p:nvGrpSpPr>
      <p:grpSpPr>
        <a:xfrm>
          <a:off x="0" y="0"/>
          <a:ext cx="0" cy="0"/>
          <a:chOff x="0" y="0"/>
          <a:chExt cx="0" cy="0"/>
        </a:xfrm>
      </p:grpSpPr>
      <p:sp>
        <p:nvSpPr>
          <p:cNvPr id="304" name="Google Shape;304;g317d2dd2312_0_8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g317d2dd2312_0_85"/>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g317d2dd2312_0_85"/>
          <p:cNvSpPr/>
          <p:nvPr/>
        </p:nvSpPr>
        <p:spPr>
          <a:xfrm flipH="1" rot="-2700000">
            <a:off x="891672" y="422133"/>
            <a:ext cx="645306" cy="645306"/>
          </a:xfrm>
          <a:prstGeom prst="rect">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g317d2dd2312_0_85"/>
          <p:cNvSpPr/>
          <p:nvPr/>
        </p:nvSpPr>
        <p:spPr>
          <a:xfrm flipH="1" rot="-2700000">
            <a:off x="10043564" y="655106"/>
            <a:ext cx="687308" cy="687308"/>
          </a:xfrm>
          <a:prstGeom prst="rect">
            <a:avLst/>
          </a:pr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g317d2dd2312_0_85"/>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g317d2dd2312_0_85"/>
          <p:cNvSpPr/>
          <p:nvPr/>
        </p:nvSpPr>
        <p:spPr>
          <a:xfrm flipH="1">
            <a:off x="7976257" y="6115501"/>
            <a:ext cx="1494600" cy="7425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g317d2dd2312_0_85"/>
          <p:cNvSpPr/>
          <p:nvPr/>
        </p:nvSpPr>
        <p:spPr>
          <a:xfrm flipH="1">
            <a:off x="7604183" y="6453143"/>
            <a:ext cx="814800" cy="4050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11" name="Google Shape;311;g317d2dd2312_0_85"/>
          <p:cNvPicPr preferRelativeResize="0"/>
          <p:nvPr/>
        </p:nvPicPr>
        <p:blipFill>
          <a:blip r:embed="rId3">
            <a:alphaModFix/>
          </a:blip>
          <a:stretch>
            <a:fillRect/>
          </a:stretch>
        </p:blipFill>
        <p:spPr>
          <a:xfrm>
            <a:off x="530425" y="1377075"/>
            <a:ext cx="11131149" cy="4103850"/>
          </a:xfrm>
          <a:prstGeom prst="rect">
            <a:avLst/>
          </a:prstGeom>
          <a:noFill/>
          <a:ln>
            <a:noFill/>
          </a:ln>
        </p:spPr>
      </p:pic>
      <p:sp>
        <p:nvSpPr>
          <p:cNvPr id="312" name="Google Shape;312;g317d2dd2312_0_85"/>
          <p:cNvSpPr txBox="1"/>
          <p:nvPr/>
        </p:nvSpPr>
        <p:spPr>
          <a:xfrm>
            <a:off x="7867489" y="281956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313" name="Google Shape;313;g317d2dd2312_0_85"/>
          <p:cNvSpPr txBox="1"/>
          <p:nvPr/>
        </p:nvSpPr>
        <p:spPr>
          <a:xfrm>
            <a:off x="9004814" y="324436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314" name="Google Shape;314;g317d2dd2312_0_85"/>
          <p:cNvSpPr txBox="1"/>
          <p:nvPr/>
        </p:nvSpPr>
        <p:spPr>
          <a:xfrm>
            <a:off x="8015689" y="4547037"/>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8" name="Shape 318"/>
        <p:cNvGrpSpPr/>
        <p:nvPr/>
      </p:nvGrpSpPr>
      <p:grpSpPr>
        <a:xfrm>
          <a:off x="0" y="0"/>
          <a:ext cx="0" cy="0"/>
          <a:chOff x="0" y="0"/>
          <a:chExt cx="0" cy="0"/>
        </a:xfrm>
      </p:grpSpPr>
      <p:sp>
        <p:nvSpPr>
          <p:cNvPr id="319" name="Google Shape;319;g317d2dd2312_0_7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g317d2dd2312_0_75"/>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g317d2dd2312_0_75"/>
          <p:cNvSpPr/>
          <p:nvPr/>
        </p:nvSpPr>
        <p:spPr>
          <a:xfrm flipH="1" rot="-2700000">
            <a:off x="891672" y="422133"/>
            <a:ext cx="645306" cy="645306"/>
          </a:xfrm>
          <a:prstGeom prst="rect">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g317d2dd2312_0_75"/>
          <p:cNvSpPr/>
          <p:nvPr/>
        </p:nvSpPr>
        <p:spPr>
          <a:xfrm flipH="1" rot="-2700000">
            <a:off x="10043564" y="655106"/>
            <a:ext cx="687308" cy="687308"/>
          </a:xfrm>
          <a:prstGeom prst="rect">
            <a:avLst/>
          </a:pr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g317d2dd2312_0_75"/>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g317d2dd2312_0_75"/>
          <p:cNvSpPr/>
          <p:nvPr/>
        </p:nvSpPr>
        <p:spPr>
          <a:xfrm flipH="1">
            <a:off x="7976257" y="6115501"/>
            <a:ext cx="1494600" cy="7425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g317d2dd2312_0_75"/>
          <p:cNvSpPr/>
          <p:nvPr/>
        </p:nvSpPr>
        <p:spPr>
          <a:xfrm flipH="1">
            <a:off x="7604183" y="6453143"/>
            <a:ext cx="814800" cy="4050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26" name="Google Shape;326;g317d2dd2312_0_75"/>
          <p:cNvPicPr preferRelativeResize="0"/>
          <p:nvPr/>
        </p:nvPicPr>
        <p:blipFill>
          <a:blip r:embed="rId3">
            <a:alphaModFix/>
          </a:blip>
          <a:stretch>
            <a:fillRect/>
          </a:stretch>
        </p:blipFill>
        <p:spPr>
          <a:xfrm>
            <a:off x="722700" y="1422925"/>
            <a:ext cx="10746600" cy="4012150"/>
          </a:xfrm>
          <a:prstGeom prst="rect">
            <a:avLst/>
          </a:prstGeom>
          <a:noFill/>
          <a:ln>
            <a:noFill/>
          </a:ln>
        </p:spPr>
      </p:pic>
      <p:sp>
        <p:nvSpPr>
          <p:cNvPr id="327" name="Google Shape;327;g317d2dd2312_0_75"/>
          <p:cNvSpPr txBox="1"/>
          <p:nvPr/>
        </p:nvSpPr>
        <p:spPr>
          <a:xfrm>
            <a:off x="6043539" y="4187487"/>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328" name="Google Shape;328;g317d2dd2312_0_75"/>
          <p:cNvSpPr txBox="1"/>
          <p:nvPr/>
        </p:nvSpPr>
        <p:spPr>
          <a:xfrm>
            <a:off x="7003264" y="4814137"/>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329" name="Google Shape;329;g317d2dd2312_0_75"/>
          <p:cNvSpPr txBox="1"/>
          <p:nvPr/>
        </p:nvSpPr>
        <p:spPr>
          <a:xfrm>
            <a:off x="8485521" y="2983749"/>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DISTRACTOR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3" name="Shape 333"/>
        <p:cNvGrpSpPr/>
        <p:nvPr/>
      </p:nvGrpSpPr>
      <p:grpSpPr>
        <a:xfrm>
          <a:off x="0" y="0"/>
          <a:ext cx="0" cy="0"/>
          <a:chOff x="0" y="0"/>
          <a:chExt cx="0" cy="0"/>
        </a:xfrm>
      </p:grpSpPr>
      <p:sp>
        <p:nvSpPr>
          <p:cNvPr id="334" name="Google Shape;334;g317d2dd2312_0_207"/>
          <p:cNvSpPr txBox="1"/>
          <p:nvPr>
            <p:ph type="ctrTitle"/>
          </p:nvPr>
        </p:nvSpPr>
        <p:spPr>
          <a:xfrm>
            <a:off x="3922915" y="2876552"/>
            <a:ext cx="7735800" cy="552300"/>
          </a:xfrm>
          <a:prstGeom prst="rect">
            <a:avLst/>
          </a:prstGeom>
          <a:noFill/>
          <a:ln>
            <a:noFill/>
          </a:ln>
        </p:spPr>
        <p:txBody>
          <a:bodyPr anchorCtr="0" anchor="b" bIns="45700" lIns="91425" spcFirstLastPara="1" rIns="91425" wrap="square" tIns="45700">
            <a:noAutofit/>
          </a:bodyPr>
          <a:lstStyle/>
          <a:p>
            <a:pPr indent="0" lvl="0" marL="0" rtl="0" algn="r">
              <a:lnSpc>
                <a:spcPct val="90000"/>
              </a:lnSpc>
              <a:spcBef>
                <a:spcPts val="0"/>
              </a:spcBef>
              <a:spcAft>
                <a:spcPts val="0"/>
              </a:spcAft>
              <a:buClr>
                <a:srgbClr val="88BFEC"/>
              </a:buClr>
              <a:buSzPts val="3600"/>
              <a:buFont typeface="Arial"/>
              <a:buNone/>
            </a:pPr>
            <a:r>
              <a:rPr b="1" lang="es-CL" sz="3600">
                <a:solidFill>
                  <a:srgbClr val="88BFEC"/>
                </a:solidFill>
                <a:latin typeface="Arial"/>
                <a:ea typeface="Arial"/>
                <a:cs typeface="Arial"/>
                <a:sym typeface="Arial"/>
              </a:rPr>
              <a:t>ENSAYO N°1: </a:t>
            </a:r>
            <a:br>
              <a:rPr b="1" lang="es-CL" sz="3600">
                <a:solidFill>
                  <a:srgbClr val="88BFEC"/>
                </a:solidFill>
                <a:latin typeface="Arial"/>
                <a:ea typeface="Arial"/>
                <a:cs typeface="Arial"/>
                <a:sym typeface="Arial"/>
              </a:rPr>
            </a:br>
            <a:r>
              <a:rPr b="1" lang="es-CL" sz="3600">
                <a:solidFill>
                  <a:srgbClr val="88BFEC"/>
                </a:solidFill>
                <a:latin typeface="Arial"/>
                <a:ea typeface="Arial"/>
                <a:cs typeface="Arial"/>
                <a:sym typeface="Arial"/>
              </a:rPr>
              <a:t>ENSEÑANZA MEDIA</a:t>
            </a:r>
            <a:endParaRPr/>
          </a:p>
        </p:txBody>
      </p:sp>
      <p:sp>
        <p:nvSpPr>
          <p:cNvPr id="335" name="Google Shape;335;g317d2dd2312_0_207"/>
          <p:cNvSpPr txBox="1"/>
          <p:nvPr/>
        </p:nvSpPr>
        <p:spPr>
          <a:xfrm>
            <a:off x="7010400" y="3811647"/>
            <a:ext cx="4648200" cy="5016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9CCCE4"/>
              </a:buClr>
              <a:buSzPts val="3600"/>
              <a:buFont typeface="Arial"/>
              <a:buNone/>
            </a:pPr>
            <a:r>
              <a:rPr lang="es-CL" sz="3600">
                <a:solidFill>
                  <a:srgbClr val="9CCCE4"/>
                </a:solidFill>
                <a:latin typeface="Calibri"/>
                <a:ea typeface="Calibri"/>
                <a:cs typeface="Calibri"/>
                <a:sym typeface="Calibri"/>
              </a:rPr>
              <a:t>Historia, Geografía y Ciencias Sociales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 name="Shape 90"/>
        <p:cNvGrpSpPr/>
        <p:nvPr/>
      </p:nvGrpSpPr>
      <p:grpSpPr>
        <a:xfrm>
          <a:off x="0" y="0"/>
          <a:ext cx="0" cy="0"/>
          <a:chOff x="0" y="0"/>
          <a:chExt cx="0" cy="0"/>
        </a:xfrm>
      </p:grpSpPr>
      <p:sp>
        <p:nvSpPr>
          <p:cNvPr id="91" name="Google Shape;91;p2"/>
          <p:cNvSpPr txBox="1"/>
          <p:nvPr>
            <p:ph type="title"/>
          </p:nvPr>
        </p:nvSpPr>
        <p:spPr>
          <a:xfrm>
            <a:off x="971203" y="177338"/>
            <a:ext cx="10515600" cy="504306"/>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9CCCE4"/>
              </a:buClr>
              <a:buSzPct val="100000"/>
              <a:buFont typeface="Calibri"/>
              <a:buNone/>
            </a:pPr>
            <a:r>
              <a:rPr b="1" lang="es-CL" sz="3500">
                <a:solidFill>
                  <a:srgbClr val="9CCCE4"/>
                </a:solidFill>
                <a:latin typeface="Calibri"/>
                <a:ea typeface="Calibri"/>
                <a:cs typeface="Calibri"/>
                <a:sym typeface="Calibri"/>
              </a:rPr>
              <a:t>CRONOGRAMA</a:t>
            </a:r>
            <a:endParaRPr/>
          </a:p>
        </p:txBody>
      </p:sp>
      <p:graphicFrame>
        <p:nvGraphicFramePr>
          <p:cNvPr id="92" name="Google Shape;92;p2"/>
          <p:cNvGraphicFramePr/>
          <p:nvPr/>
        </p:nvGraphicFramePr>
        <p:xfrm>
          <a:off x="465332" y="991694"/>
          <a:ext cx="3000000" cy="3000000"/>
        </p:xfrm>
        <a:graphic>
          <a:graphicData uri="http://schemas.openxmlformats.org/drawingml/2006/table">
            <a:tbl>
              <a:tblPr bandRow="1" firstRow="1">
                <a:noFill/>
                <a:tableStyleId>{69E17A6E-0090-4C52-B6BC-B4152221CDED}</a:tableStyleId>
              </a:tblPr>
              <a:tblGrid>
                <a:gridCol w="1368100"/>
                <a:gridCol w="1295400"/>
                <a:gridCol w="6628000"/>
              </a:tblGrid>
              <a:tr h="288075">
                <a:tc>
                  <a:txBody>
                    <a:bodyPr/>
                    <a:lstStyle/>
                    <a:p>
                      <a:pPr indent="0" lvl="0" marL="0" marR="0" rtl="0" algn="ctr">
                        <a:spcBef>
                          <a:spcPts val="0"/>
                        </a:spcBef>
                        <a:spcAft>
                          <a:spcPts val="0"/>
                        </a:spcAft>
                        <a:buNone/>
                      </a:pPr>
                      <a:r>
                        <a:rPr lang="es-CL" sz="1600" u="none" cap="none" strike="noStrike">
                          <a:solidFill>
                            <a:srgbClr val="002060"/>
                          </a:solidFill>
                          <a:latin typeface="Calibri"/>
                          <a:ea typeface="Calibri"/>
                          <a:cs typeface="Calibri"/>
                          <a:sym typeface="Calibri"/>
                        </a:rPr>
                        <a:t>N° de sesión </a:t>
                      </a:r>
                      <a:endParaRPr sz="1600" u="none" cap="none" strike="noStrike">
                        <a:solidFill>
                          <a:srgbClr val="002060"/>
                        </a:solidFill>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None/>
                      </a:pPr>
                      <a:r>
                        <a:rPr lang="es-CL" sz="1600" u="none" cap="none" strike="noStrike">
                          <a:solidFill>
                            <a:srgbClr val="002060"/>
                          </a:solidFill>
                          <a:latin typeface="Calibri"/>
                          <a:ea typeface="Calibri"/>
                          <a:cs typeface="Calibri"/>
                          <a:sym typeface="Calibri"/>
                        </a:rPr>
                        <a:t>Fecha </a:t>
                      </a:r>
                      <a:endParaRPr sz="1600" u="none" cap="none" strike="noStrike">
                        <a:solidFill>
                          <a:srgbClr val="002060"/>
                        </a:solidFill>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None/>
                      </a:pPr>
                      <a:r>
                        <a:rPr lang="es-CL" sz="1600" u="none" cap="none" strike="noStrike">
                          <a:solidFill>
                            <a:srgbClr val="002060"/>
                          </a:solidFill>
                          <a:latin typeface="Calibri"/>
                          <a:ea typeface="Calibri"/>
                          <a:cs typeface="Calibri"/>
                          <a:sym typeface="Calibri"/>
                        </a:rPr>
                        <a:t>Contenido</a:t>
                      </a:r>
                      <a:endParaRPr sz="1600" u="none" cap="none" strike="noStrike">
                        <a:solidFill>
                          <a:srgbClr val="002060"/>
                        </a:solidFill>
                        <a:latin typeface="Calibri"/>
                        <a:ea typeface="Calibri"/>
                        <a:cs typeface="Calibri"/>
                        <a:sym typeface="Calibri"/>
                      </a:endParaRPr>
                    </a:p>
                  </a:txBody>
                  <a:tcPr marT="45725" marB="45725" marR="91450" marL="91450"/>
                </a:tc>
              </a:tr>
              <a:tr h="1545125">
                <a:tc>
                  <a:txBody>
                    <a:bodyPr/>
                    <a:lstStyle/>
                    <a:p>
                      <a:pPr indent="0" lvl="0" marL="0" marR="0" rtl="0" algn="l">
                        <a:spcBef>
                          <a:spcPts val="0"/>
                        </a:spcBef>
                        <a:spcAft>
                          <a:spcPts val="0"/>
                        </a:spcAft>
                        <a:buNone/>
                      </a:pPr>
                      <a:r>
                        <a:rPr lang="es-CL" sz="1600" u="none" cap="none" strike="noStrike">
                          <a:solidFill>
                            <a:srgbClr val="002060"/>
                          </a:solidFill>
                          <a:latin typeface="Calibri"/>
                          <a:ea typeface="Calibri"/>
                          <a:cs typeface="Calibri"/>
                          <a:sym typeface="Calibri"/>
                        </a:rPr>
                        <a:t>Sesión 1</a:t>
                      </a:r>
                      <a:endParaRPr sz="1600">
                        <a:solidFill>
                          <a:srgbClr val="002060"/>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s-CL" sz="1600">
                          <a:solidFill>
                            <a:srgbClr val="002060"/>
                          </a:solidFill>
                          <a:latin typeface="Calibri"/>
                          <a:ea typeface="Calibri"/>
                          <a:cs typeface="Calibri"/>
                          <a:sym typeface="Calibri"/>
                        </a:rPr>
                        <a:t>5/11/2024</a:t>
                      </a:r>
                      <a:endParaRPr/>
                    </a:p>
                  </a:txBody>
                  <a:tcPr marT="45725" marB="45725" marR="91450" marL="91450"/>
                </a:tc>
                <a:tc>
                  <a:txBody>
                    <a:bodyPr/>
                    <a:lstStyle/>
                    <a:p>
                      <a:pPr indent="0" lvl="0" marL="0" marR="0" rtl="0" algn="l">
                        <a:spcBef>
                          <a:spcPts val="0"/>
                        </a:spcBef>
                        <a:spcAft>
                          <a:spcPts val="0"/>
                        </a:spcAft>
                        <a:buNone/>
                      </a:pPr>
                      <a:r>
                        <a:rPr lang="es-CL" sz="1600">
                          <a:solidFill>
                            <a:srgbClr val="002060"/>
                          </a:solidFill>
                          <a:latin typeface="Calibri"/>
                          <a:ea typeface="Calibri"/>
                          <a:cs typeface="Calibri"/>
                          <a:sym typeface="Calibri"/>
                        </a:rPr>
                        <a:t>Bienvenida</a:t>
                      </a:r>
                      <a:endParaRPr/>
                    </a:p>
                    <a:p>
                      <a:pPr indent="0" lvl="0" marL="0" marR="0" rtl="0" algn="l">
                        <a:spcBef>
                          <a:spcPts val="0"/>
                        </a:spcBef>
                        <a:spcAft>
                          <a:spcPts val="0"/>
                        </a:spcAft>
                        <a:buNone/>
                      </a:pPr>
                      <a:r>
                        <a:rPr lang="es-CL" sz="1600">
                          <a:solidFill>
                            <a:srgbClr val="002060"/>
                          </a:solidFill>
                          <a:latin typeface="Calibri"/>
                          <a:ea typeface="Calibri"/>
                          <a:cs typeface="Calibri"/>
                          <a:sym typeface="Calibri"/>
                        </a:rPr>
                        <a:t>Presentación del curso</a:t>
                      </a:r>
                      <a:endParaRPr/>
                    </a:p>
                    <a:p>
                      <a:pPr indent="0" lvl="0" marL="0" marR="0" rtl="0" algn="l">
                        <a:spcBef>
                          <a:spcPts val="0"/>
                        </a:spcBef>
                        <a:spcAft>
                          <a:spcPts val="0"/>
                        </a:spcAft>
                        <a:buNone/>
                      </a:pPr>
                      <a:r>
                        <a:rPr lang="es-CL" sz="1600">
                          <a:solidFill>
                            <a:srgbClr val="002060"/>
                          </a:solidFill>
                          <a:latin typeface="Calibri"/>
                          <a:ea typeface="Calibri"/>
                          <a:cs typeface="Calibri"/>
                          <a:sym typeface="Calibri"/>
                        </a:rPr>
                        <a:t>Modalidad</a:t>
                      </a:r>
                      <a:r>
                        <a:rPr lang="es-CL" sz="1600">
                          <a:solidFill>
                            <a:srgbClr val="002060"/>
                          </a:solidFill>
                          <a:latin typeface="Calibri"/>
                          <a:ea typeface="Calibri"/>
                          <a:cs typeface="Calibri"/>
                          <a:sym typeface="Calibri"/>
                        </a:rPr>
                        <a:t> de trabajo</a:t>
                      </a:r>
                      <a:endParaRPr/>
                    </a:p>
                    <a:p>
                      <a:pPr indent="0" lvl="0" marL="0" marR="0" rtl="0" algn="l">
                        <a:spcBef>
                          <a:spcPts val="0"/>
                        </a:spcBef>
                        <a:spcAft>
                          <a:spcPts val="0"/>
                        </a:spcAft>
                        <a:buNone/>
                      </a:pPr>
                      <a:r>
                        <a:rPr lang="es-CL" sz="1600">
                          <a:solidFill>
                            <a:srgbClr val="002060"/>
                          </a:solidFill>
                          <a:latin typeface="Calibri"/>
                          <a:ea typeface="Calibri"/>
                          <a:cs typeface="Calibri"/>
                          <a:sym typeface="Calibri"/>
                        </a:rPr>
                        <a:t>¿Qué</a:t>
                      </a:r>
                      <a:r>
                        <a:rPr lang="es-CL" sz="1600">
                          <a:solidFill>
                            <a:srgbClr val="002060"/>
                          </a:solidFill>
                          <a:latin typeface="Calibri"/>
                          <a:ea typeface="Calibri"/>
                          <a:cs typeface="Calibri"/>
                          <a:sym typeface="Calibri"/>
                        </a:rPr>
                        <a:t> es la prueba de conocimientos específicos?</a:t>
                      </a:r>
                      <a:endParaRPr/>
                    </a:p>
                    <a:p>
                      <a:pPr indent="0" lvl="0" marL="0" marR="0" rtl="0" algn="l">
                        <a:spcBef>
                          <a:spcPts val="0"/>
                        </a:spcBef>
                        <a:spcAft>
                          <a:spcPts val="0"/>
                        </a:spcAft>
                        <a:buNone/>
                      </a:pPr>
                      <a:r>
                        <a:rPr lang="es-CL" sz="1600">
                          <a:solidFill>
                            <a:srgbClr val="002060"/>
                          </a:solidFill>
                          <a:latin typeface="Calibri"/>
                          <a:ea typeface="Calibri"/>
                          <a:cs typeface="Calibri"/>
                          <a:sym typeface="Calibri"/>
                        </a:rPr>
                        <a:t>Análisis y diagnóstico con el temario para reconocer fortalezas y debilidades</a:t>
                      </a:r>
                      <a:endParaRPr/>
                    </a:p>
                    <a:p>
                      <a:pPr indent="0" lvl="0" marL="0" marR="0" rtl="0" algn="l">
                        <a:spcBef>
                          <a:spcPts val="0"/>
                        </a:spcBef>
                        <a:spcAft>
                          <a:spcPts val="0"/>
                        </a:spcAft>
                        <a:buNone/>
                      </a:pPr>
                      <a:r>
                        <a:rPr lang="es-CL" sz="1600">
                          <a:solidFill>
                            <a:srgbClr val="002060"/>
                          </a:solidFill>
                          <a:latin typeface="Calibri"/>
                          <a:ea typeface="Calibri"/>
                          <a:cs typeface="Calibri"/>
                          <a:sym typeface="Calibri"/>
                        </a:rPr>
                        <a:t>Ensayo N°1</a:t>
                      </a:r>
                      <a:endParaRPr sz="1600">
                        <a:solidFill>
                          <a:srgbClr val="002060"/>
                        </a:solidFill>
                        <a:latin typeface="Calibri"/>
                        <a:ea typeface="Calibri"/>
                        <a:cs typeface="Calibri"/>
                        <a:sym typeface="Calibri"/>
                      </a:endParaRPr>
                    </a:p>
                  </a:txBody>
                  <a:tcPr marT="45725" marB="45725" marR="91450" marL="91450"/>
                </a:tc>
              </a:tr>
              <a:tr h="1293025">
                <a:tc>
                  <a:txBody>
                    <a:bodyPr/>
                    <a:lstStyle/>
                    <a:p>
                      <a:pPr indent="0" lvl="0" marL="0" marR="0" rtl="0" algn="l">
                        <a:spcBef>
                          <a:spcPts val="0"/>
                        </a:spcBef>
                        <a:spcAft>
                          <a:spcPts val="0"/>
                        </a:spcAft>
                        <a:buNone/>
                      </a:pPr>
                      <a:r>
                        <a:rPr lang="es-CL" sz="1600">
                          <a:solidFill>
                            <a:srgbClr val="002060"/>
                          </a:solidFill>
                          <a:latin typeface="Calibri"/>
                          <a:ea typeface="Calibri"/>
                          <a:cs typeface="Calibri"/>
                          <a:sym typeface="Calibri"/>
                        </a:rPr>
                        <a:t>Sesión</a:t>
                      </a:r>
                      <a:r>
                        <a:rPr lang="es-CL" sz="1600">
                          <a:solidFill>
                            <a:srgbClr val="002060"/>
                          </a:solidFill>
                          <a:latin typeface="Calibri"/>
                          <a:ea typeface="Calibri"/>
                          <a:cs typeface="Calibri"/>
                          <a:sym typeface="Calibri"/>
                        </a:rPr>
                        <a:t> 2</a:t>
                      </a:r>
                      <a:endParaRPr sz="1600">
                        <a:solidFill>
                          <a:srgbClr val="002060"/>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s-CL" sz="1600">
                          <a:solidFill>
                            <a:srgbClr val="002060"/>
                          </a:solidFill>
                          <a:latin typeface="Calibri"/>
                          <a:ea typeface="Calibri"/>
                          <a:cs typeface="Calibri"/>
                          <a:sym typeface="Calibri"/>
                        </a:rPr>
                        <a:t>12/11/2024</a:t>
                      </a:r>
                      <a:endParaRPr/>
                    </a:p>
                  </a:txBody>
                  <a:tcPr marT="45725" marB="45725" marR="91450" marL="91450"/>
                </a:tc>
                <a:tc>
                  <a:txBody>
                    <a:bodyPr/>
                    <a:lstStyle/>
                    <a:p>
                      <a:pPr indent="0" lvl="0" marL="0" marR="0" rtl="0" algn="l">
                        <a:spcBef>
                          <a:spcPts val="0"/>
                        </a:spcBef>
                        <a:spcAft>
                          <a:spcPts val="0"/>
                        </a:spcAft>
                        <a:buNone/>
                      </a:pPr>
                      <a:r>
                        <a:rPr lang="es-CL" sz="1600">
                          <a:solidFill>
                            <a:srgbClr val="002060"/>
                          </a:solidFill>
                          <a:latin typeface="Calibri"/>
                          <a:ea typeface="Calibri"/>
                          <a:cs typeface="Calibri"/>
                          <a:sym typeface="Calibri"/>
                        </a:rPr>
                        <a:t>Revisión de resultados del </a:t>
                      </a:r>
                      <a:r>
                        <a:rPr lang="es-CL" sz="1600">
                          <a:solidFill>
                            <a:srgbClr val="002060"/>
                          </a:solidFill>
                          <a:latin typeface="Calibri"/>
                          <a:ea typeface="Calibri"/>
                          <a:cs typeface="Calibri"/>
                          <a:sym typeface="Calibri"/>
                        </a:rPr>
                        <a:t>Ensayo N°1 y retroalimentación colectiva</a:t>
                      </a:r>
                      <a:endParaRPr/>
                    </a:p>
                    <a:p>
                      <a:pPr indent="0" lvl="0" marL="0" marR="0" rtl="0" algn="l">
                        <a:spcBef>
                          <a:spcPts val="0"/>
                        </a:spcBef>
                        <a:spcAft>
                          <a:spcPts val="0"/>
                        </a:spcAft>
                        <a:buNone/>
                      </a:pPr>
                      <a:r>
                        <a:rPr lang="es-CL" sz="1600">
                          <a:solidFill>
                            <a:srgbClr val="002060"/>
                          </a:solidFill>
                          <a:latin typeface="Calibri"/>
                          <a:ea typeface="Calibri"/>
                          <a:cs typeface="Calibri"/>
                          <a:sym typeface="Calibri"/>
                        </a:rPr>
                        <a:t>Análisis detallado de los contenidos más descendidos.</a:t>
                      </a:r>
                      <a:endParaRPr/>
                    </a:p>
                    <a:p>
                      <a:pPr indent="0" lvl="0" marL="0" marR="0" rtl="0" algn="l">
                        <a:spcBef>
                          <a:spcPts val="0"/>
                        </a:spcBef>
                        <a:spcAft>
                          <a:spcPts val="0"/>
                        </a:spcAft>
                        <a:buNone/>
                      </a:pPr>
                      <a:r>
                        <a:rPr lang="es-CL" sz="1600">
                          <a:solidFill>
                            <a:srgbClr val="002060"/>
                          </a:solidFill>
                          <a:latin typeface="Calibri"/>
                          <a:ea typeface="Calibri"/>
                          <a:cs typeface="Calibri"/>
                          <a:sym typeface="Calibri"/>
                        </a:rPr>
                        <a:t>Revisión de bibliografía y recursos disponibles</a:t>
                      </a:r>
                      <a:endParaRPr/>
                    </a:p>
                    <a:p>
                      <a:pPr indent="0" lvl="0" marL="0" marR="0" rtl="0" algn="l">
                        <a:spcBef>
                          <a:spcPts val="0"/>
                        </a:spcBef>
                        <a:spcAft>
                          <a:spcPts val="0"/>
                        </a:spcAft>
                        <a:buNone/>
                      </a:pPr>
                      <a:r>
                        <a:rPr lang="es-CL" sz="1600">
                          <a:solidFill>
                            <a:srgbClr val="002060"/>
                          </a:solidFill>
                          <a:latin typeface="Calibri"/>
                          <a:ea typeface="Calibri"/>
                          <a:cs typeface="Calibri"/>
                          <a:sym typeface="Calibri"/>
                        </a:rPr>
                        <a:t>Plenario para dudas y comentarios</a:t>
                      </a:r>
                      <a:endParaRPr/>
                    </a:p>
                    <a:p>
                      <a:pPr indent="0" lvl="0" marL="0" marR="0" rtl="0" algn="l">
                        <a:spcBef>
                          <a:spcPts val="0"/>
                        </a:spcBef>
                        <a:spcAft>
                          <a:spcPts val="0"/>
                        </a:spcAft>
                        <a:buNone/>
                      </a:pPr>
                      <a:r>
                        <a:rPr lang="es-CL" sz="1600">
                          <a:solidFill>
                            <a:srgbClr val="002060"/>
                          </a:solidFill>
                          <a:latin typeface="Calibri"/>
                          <a:ea typeface="Calibri"/>
                          <a:cs typeface="Calibri"/>
                          <a:sym typeface="Calibri"/>
                        </a:rPr>
                        <a:t>Ensayo N°2</a:t>
                      </a:r>
                      <a:endParaRPr sz="1600">
                        <a:solidFill>
                          <a:srgbClr val="002060"/>
                        </a:solidFill>
                        <a:latin typeface="Calibri"/>
                        <a:ea typeface="Calibri"/>
                        <a:cs typeface="Calibri"/>
                        <a:sym typeface="Calibri"/>
                      </a:endParaRPr>
                    </a:p>
                  </a:txBody>
                  <a:tcPr marT="45725" marB="45725" marR="91450" marL="91450"/>
                </a:tc>
              </a:tr>
              <a:tr h="707100">
                <a:tc>
                  <a:txBody>
                    <a:bodyPr/>
                    <a:lstStyle/>
                    <a:p>
                      <a:pPr indent="0" lvl="0" marL="0" marR="0" rtl="0" algn="l">
                        <a:spcBef>
                          <a:spcPts val="0"/>
                        </a:spcBef>
                        <a:spcAft>
                          <a:spcPts val="0"/>
                        </a:spcAft>
                        <a:buNone/>
                      </a:pPr>
                      <a:r>
                        <a:rPr lang="es-CL" sz="1600">
                          <a:solidFill>
                            <a:srgbClr val="002060"/>
                          </a:solidFill>
                          <a:latin typeface="Calibri"/>
                          <a:ea typeface="Calibri"/>
                          <a:cs typeface="Calibri"/>
                          <a:sym typeface="Calibri"/>
                        </a:rPr>
                        <a:t>Sesión 3</a:t>
                      </a:r>
                      <a:endParaRPr sz="1600">
                        <a:solidFill>
                          <a:srgbClr val="002060"/>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s-CL" sz="1600">
                          <a:solidFill>
                            <a:srgbClr val="002060"/>
                          </a:solidFill>
                          <a:latin typeface="Calibri"/>
                          <a:ea typeface="Calibri"/>
                          <a:cs typeface="Calibri"/>
                          <a:sym typeface="Calibri"/>
                        </a:rPr>
                        <a:t>19/11/2024</a:t>
                      </a:r>
                      <a:endParaRPr/>
                    </a:p>
                  </a:txBody>
                  <a:tcPr marT="45725" marB="45725" marR="91450" marL="91450"/>
                </a:tc>
                <a:tc>
                  <a:txBody>
                    <a:bodyPr/>
                    <a:lstStyle/>
                    <a:p>
                      <a:pPr indent="0" lvl="0" marL="0" marR="0" rtl="0" algn="l">
                        <a:spcBef>
                          <a:spcPts val="0"/>
                        </a:spcBef>
                        <a:spcAft>
                          <a:spcPts val="0"/>
                        </a:spcAft>
                        <a:buNone/>
                      </a:pPr>
                      <a:r>
                        <a:rPr lang="es-CL" sz="1600">
                          <a:solidFill>
                            <a:srgbClr val="002060"/>
                          </a:solidFill>
                          <a:latin typeface="Calibri"/>
                          <a:ea typeface="Calibri"/>
                          <a:cs typeface="Calibri"/>
                          <a:sym typeface="Calibri"/>
                        </a:rPr>
                        <a:t>Retroalimentación</a:t>
                      </a:r>
                      <a:r>
                        <a:rPr lang="es-CL" sz="1600">
                          <a:solidFill>
                            <a:srgbClr val="002060"/>
                          </a:solidFill>
                          <a:latin typeface="Calibri"/>
                          <a:ea typeface="Calibri"/>
                          <a:cs typeface="Calibri"/>
                          <a:sym typeface="Calibri"/>
                        </a:rPr>
                        <a:t> del Ensayo N°2</a:t>
                      </a:r>
                      <a:endParaRPr/>
                    </a:p>
                    <a:p>
                      <a:pPr indent="0" lvl="0" marL="0" marR="0" rtl="0" algn="l">
                        <a:spcBef>
                          <a:spcPts val="0"/>
                        </a:spcBef>
                        <a:spcAft>
                          <a:spcPts val="0"/>
                        </a:spcAft>
                        <a:buNone/>
                      </a:pPr>
                      <a:r>
                        <a:rPr lang="es-CL" sz="1600">
                          <a:solidFill>
                            <a:srgbClr val="002060"/>
                          </a:solidFill>
                          <a:latin typeface="Calibri"/>
                          <a:ea typeface="Calibri"/>
                          <a:cs typeface="Calibri"/>
                          <a:sym typeface="Calibri"/>
                        </a:rPr>
                        <a:t>Plenario para dudas y comentarios</a:t>
                      </a:r>
                      <a:endParaRPr/>
                    </a:p>
                    <a:p>
                      <a:pPr indent="0" lvl="0" marL="0" marR="0" rtl="0" algn="l">
                        <a:spcBef>
                          <a:spcPts val="0"/>
                        </a:spcBef>
                        <a:spcAft>
                          <a:spcPts val="0"/>
                        </a:spcAft>
                        <a:buNone/>
                      </a:pPr>
                      <a:r>
                        <a:rPr lang="es-CL" sz="1600">
                          <a:solidFill>
                            <a:srgbClr val="002060"/>
                          </a:solidFill>
                          <a:latin typeface="Calibri"/>
                          <a:ea typeface="Calibri"/>
                          <a:cs typeface="Calibri"/>
                          <a:sym typeface="Calibri"/>
                        </a:rPr>
                        <a:t>Ensayo N°3</a:t>
                      </a:r>
                      <a:endParaRPr sz="1600">
                        <a:solidFill>
                          <a:srgbClr val="002060"/>
                        </a:solidFill>
                        <a:latin typeface="Calibri"/>
                        <a:ea typeface="Calibri"/>
                        <a:cs typeface="Calibri"/>
                        <a:sym typeface="Calibri"/>
                      </a:endParaRPr>
                    </a:p>
                  </a:txBody>
                  <a:tcPr marT="45725" marB="45725" marR="91450" marL="91450"/>
                </a:tc>
              </a:tr>
              <a:tr h="707100">
                <a:tc>
                  <a:txBody>
                    <a:bodyPr/>
                    <a:lstStyle/>
                    <a:p>
                      <a:pPr indent="0" lvl="0" marL="0" marR="0" rtl="0" algn="l">
                        <a:spcBef>
                          <a:spcPts val="0"/>
                        </a:spcBef>
                        <a:spcAft>
                          <a:spcPts val="0"/>
                        </a:spcAft>
                        <a:buNone/>
                      </a:pPr>
                      <a:r>
                        <a:rPr lang="es-CL" sz="1600">
                          <a:solidFill>
                            <a:srgbClr val="002060"/>
                          </a:solidFill>
                          <a:latin typeface="Calibri"/>
                          <a:ea typeface="Calibri"/>
                          <a:cs typeface="Calibri"/>
                          <a:sym typeface="Calibri"/>
                        </a:rPr>
                        <a:t>Sesión 4</a:t>
                      </a:r>
                      <a:endParaRPr sz="1600">
                        <a:solidFill>
                          <a:srgbClr val="002060"/>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s-CL" sz="1600">
                          <a:solidFill>
                            <a:srgbClr val="002060"/>
                          </a:solidFill>
                          <a:latin typeface="Calibri"/>
                          <a:ea typeface="Calibri"/>
                          <a:cs typeface="Calibri"/>
                          <a:sym typeface="Calibri"/>
                        </a:rPr>
                        <a:t>26/11/2024</a:t>
                      </a:r>
                      <a:endParaRPr/>
                    </a:p>
                  </a:txBody>
                  <a:tcPr marT="45725" marB="45725" marR="91450" marL="91450"/>
                </a:tc>
                <a:tc>
                  <a:txBody>
                    <a:bodyPr/>
                    <a:lstStyle/>
                    <a:p>
                      <a:pPr indent="0" lvl="0" marL="0" marR="0" rtl="0" algn="l">
                        <a:spcBef>
                          <a:spcPts val="0"/>
                        </a:spcBef>
                        <a:spcAft>
                          <a:spcPts val="0"/>
                        </a:spcAft>
                        <a:buNone/>
                      </a:pPr>
                      <a:r>
                        <a:rPr lang="es-CL" sz="1600">
                          <a:solidFill>
                            <a:srgbClr val="002060"/>
                          </a:solidFill>
                          <a:latin typeface="Calibri"/>
                          <a:ea typeface="Calibri"/>
                          <a:cs typeface="Calibri"/>
                          <a:sym typeface="Calibri"/>
                        </a:rPr>
                        <a:t>Retroalimentación</a:t>
                      </a:r>
                      <a:r>
                        <a:rPr lang="es-CL" sz="1600">
                          <a:solidFill>
                            <a:srgbClr val="002060"/>
                          </a:solidFill>
                          <a:latin typeface="Calibri"/>
                          <a:ea typeface="Calibri"/>
                          <a:cs typeface="Calibri"/>
                          <a:sym typeface="Calibri"/>
                        </a:rPr>
                        <a:t> del Ensayo N°3</a:t>
                      </a:r>
                      <a:endParaRPr/>
                    </a:p>
                    <a:p>
                      <a:pPr indent="0" lvl="0" marL="0" marR="0" rtl="0" algn="l">
                        <a:spcBef>
                          <a:spcPts val="0"/>
                        </a:spcBef>
                        <a:spcAft>
                          <a:spcPts val="0"/>
                        </a:spcAft>
                        <a:buNone/>
                      </a:pPr>
                      <a:r>
                        <a:rPr lang="es-CL" sz="1600">
                          <a:solidFill>
                            <a:srgbClr val="002060"/>
                          </a:solidFill>
                          <a:latin typeface="Calibri"/>
                          <a:ea typeface="Calibri"/>
                          <a:cs typeface="Calibri"/>
                          <a:sym typeface="Calibri"/>
                        </a:rPr>
                        <a:t>Plenario para dudas y comentarios</a:t>
                      </a:r>
                      <a:endParaRPr/>
                    </a:p>
                    <a:p>
                      <a:pPr indent="0" lvl="0" marL="0" marR="0" rtl="0" algn="l">
                        <a:spcBef>
                          <a:spcPts val="0"/>
                        </a:spcBef>
                        <a:spcAft>
                          <a:spcPts val="0"/>
                        </a:spcAft>
                        <a:buNone/>
                      </a:pPr>
                      <a:r>
                        <a:rPr lang="es-CL" sz="1600">
                          <a:solidFill>
                            <a:srgbClr val="002060"/>
                          </a:solidFill>
                          <a:latin typeface="Calibri"/>
                          <a:ea typeface="Calibri"/>
                          <a:cs typeface="Calibri"/>
                          <a:sym typeface="Calibri"/>
                        </a:rPr>
                        <a:t>Ensayo N°4</a:t>
                      </a:r>
                      <a:endParaRPr sz="1600">
                        <a:solidFill>
                          <a:srgbClr val="002060"/>
                        </a:solidFill>
                        <a:latin typeface="Calibri"/>
                        <a:ea typeface="Calibri"/>
                        <a:cs typeface="Calibri"/>
                        <a:sym typeface="Calibri"/>
                      </a:endParaRPr>
                    </a:p>
                  </a:txBody>
                  <a:tcPr marT="45725" marB="45725" marR="91450" marL="91450"/>
                </a:tc>
              </a:tr>
              <a:tr h="707100">
                <a:tc>
                  <a:txBody>
                    <a:bodyPr/>
                    <a:lstStyle/>
                    <a:p>
                      <a:pPr indent="0" lvl="0" marL="0" marR="0" rtl="0" algn="l">
                        <a:spcBef>
                          <a:spcPts val="0"/>
                        </a:spcBef>
                        <a:spcAft>
                          <a:spcPts val="0"/>
                        </a:spcAft>
                        <a:buNone/>
                      </a:pPr>
                      <a:r>
                        <a:rPr lang="es-CL" sz="1600">
                          <a:solidFill>
                            <a:srgbClr val="002060"/>
                          </a:solidFill>
                          <a:latin typeface="Calibri"/>
                          <a:ea typeface="Calibri"/>
                          <a:cs typeface="Calibri"/>
                          <a:sym typeface="Calibri"/>
                        </a:rPr>
                        <a:t>Sesión 5</a:t>
                      </a:r>
                      <a:endParaRPr/>
                    </a:p>
                  </a:txBody>
                  <a:tcPr marT="45725" marB="45725" marR="91450" marL="91450"/>
                </a:tc>
                <a:tc>
                  <a:txBody>
                    <a:bodyPr/>
                    <a:lstStyle/>
                    <a:p>
                      <a:pPr indent="0" lvl="0" marL="0" marR="0" rtl="0" algn="l">
                        <a:spcBef>
                          <a:spcPts val="0"/>
                        </a:spcBef>
                        <a:spcAft>
                          <a:spcPts val="0"/>
                        </a:spcAft>
                        <a:buNone/>
                      </a:pPr>
                      <a:r>
                        <a:rPr lang="es-CL" sz="1600">
                          <a:solidFill>
                            <a:srgbClr val="002060"/>
                          </a:solidFill>
                          <a:latin typeface="Calibri"/>
                          <a:ea typeface="Calibri"/>
                          <a:cs typeface="Calibri"/>
                          <a:sym typeface="Calibri"/>
                        </a:rPr>
                        <a:t>3/12/2024</a:t>
                      </a:r>
                      <a:endParaRPr/>
                    </a:p>
                  </a:txBody>
                  <a:tcPr marT="45725" marB="45725" marR="91450" marL="91450"/>
                </a:tc>
                <a:tc>
                  <a:txBody>
                    <a:bodyPr/>
                    <a:lstStyle/>
                    <a:p>
                      <a:pPr indent="0" lvl="0" marL="0" marR="0" rtl="0" algn="l">
                        <a:spcBef>
                          <a:spcPts val="0"/>
                        </a:spcBef>
                        <a:spcAft>
                          <a:spcPts val="0"/>
                        </a:spcAft>
                        <a:buNone/>
                      </a:pPr>
                      <a:r>
                        <a:rPr lang="es-CL" sz="1600">
                          <a:solidFill>
                            <a:srgbClr val="002060"/>
                          </a:solidFill>
                          <a:latin typeface="Calibri"/>
                          <a:ea typeface="Calibri"/>
                          <a:cs typeface="Calibri"/>
                          <a:sym typeface="Calibri"/>
                        </a:rPr>
                        <a:t>Retroalimentación del Ensayo N°4</a:t>
                      </a:r>
                      <a:endParaRPr/>
                    </a:p>
                    <a:p>
                      <a:pPr indent="0" lvl="0" marL="0" marR="0" rtl="0" algn="l">
                        <a:spcBef>
                          <a:spcPts val="0"/>
                        </a:spcBef>
                        <a:spcAft>
                          <a:spcPts val="0"/>
                        </a:spcAft>
                        <a:buNone/>
                      </a:pPr>
                      <a:r>
                        <a:rPr lang="es-CL" sz="1600">
                          <a:solidFill>
                            <a:srgbClr val="002060"/>
                          </a:solidFill>
                          <a:latin typeface="Calibri"/>
                          <a:ea typeface="Calibri"/>
                          <a:cs typeface="Calibri"/>
                          <a:sym typeface="Calibri"/>
                        </a:rPr>
                        <a:t>Plenario para dudas y comentarios</a:t>
                      </a:r>
                      <a:endParaRPr/>
                    </a:p>
                    <a:p>
                      <a:pPr indent="0" lvl="0" marL="0" marR="0" rtl="0" algn="l">
                        <a:spcBef>
                          <a:spcPts val="0"/>
                        </a:spcBef>
                        <a:spcAft>
                          <a:spcPts val="0"/>
                        </a:spcAft>
                        <a:buNone/>
                      </a:pPr>
                      <a:r>
                        <a:rPr lang="es-CL" sz="1600">
                          <a:solidFill>
                            <a:srgbClr val="002060"/>
                          </a:solidFill>
                          <a:latin typeface="Calibri"/>
                          <a:ea typeface="Calibri"/>
                          <a:cs typeface="Calibri"/>
                          <a:sym typeface="Calibri"/>
                        </a:rPr>
                        <a:t>Encuesta de satisfacción</a:t>
                      </a:r>
                      <a:endParaRPr/>
                    </a:p>
                  </a:txBody>
                  <a:tcPr marT="45725" marB="45725" marR="91450" marL="91450"/>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9" name="Shape 339"/>
        <p:cNvGrpSpPr/>
        <p:nvPr/>
      </p:nvGrpSpPr>
      <p:grpSpPr>
        <a:xfrm>
          <a:off x="0" y="0"/>
          <a:ext cx="0" cy="0"/>
          <a:chOff x="0" y="0"/>
          <a:chExt cx="0" cy="0"/>
        </a:xfrm>
      </p:grpSpPr>
      <p:sp>
        <p:nvSpPr>
          <p:cNvPr id="340" name="Google Shape;340;g317d2dd2312_0_19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g317d2dd2312_0_192"/>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g317d2dd2312_0_192"/>
          <p:cNvSpPr/>
          <p:nvPr/>
        </p:nvSpPr>
        <p:spPr>
          <a:xfrm flipH="1" rot="-2700000">
            <a:off x="891672" y="422133"/>
            <a:ext cx="645306" cy="645306"/>
          </a:xfrm>
          <a:prstGeom prst="rect">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g317d2dd2312_0_192"/>
          <p:cNvSpPr/>
          <p:nvPr/>
        </p:nvSpPr>
        <p:spPr>
          <a:xfrm flipH="1" rot="-2700000">
            <a:off x="10043564" y="655106"/>
            <a:ext cx="687308" cy="687308"/>
          </a:xfrm>
          <a:prstGeom prst="rect">
            <a:avLst/>
          </a:pr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g317d2dd2312_0_192"/>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g317d2dd2312_0_192"/>
          <p:cNvSpPr/>
          <p:nvPr/>
        </p:nvSpPr>
        <p:spPr>
          <a:xfrm flipH="1">
            <a:off x="7976257" y="6115501"/>
            <a:ext cx="1494600" cy="7425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g317d2dd2312_0_192"/>
          <p:cNvSpPr/>
          <p:nvPr/>
        </p:nvSpPr>
        <p:spPr>
          <a:xfrm flipH="1">
            <a:off x="7604183" y="6453143"/>
            <a:ext cx="814800" cy="4050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g317d2dd2312_0_192"/>
          <p:cNvSpPr txBox="1"/>
          <p:nvPr/>
        </p:nvSpPr>
        <p:spPr>
          <a:xfrm>
            <a:off x="528950" y="1201075"/>
            <a:ext cx="11321700" cy="525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CL" sz="2700">
                <a:solidFill>
                  <a:schemeClr val="dk1"/>
                </a:solidFill>
                <a:latin typeface="Calibri"/>
                <a:ea typeface="Calibri"/>
                <a:cs typeface="Calibri"/>
                <a:sym typeface="Calibri"/>
              </a:rPr>
              <a:t>Un profesor planifica realizar una evaluación formativa a los estudiantes de 1 medio para medir el </a:t>
            </a:r>
            <a:r>
              <a:rPr lang="es-CL" sz="2700">
                <a:solidFill>
                  <a:schemeClr val="dk1"/>
                </a:solidFill>
                <a:latin typeface="Calibri"/>
                <a:ea typeface="Calibri"/>
                <a:cs typeface="Calibri"/>
                <a:sym typeface="Calibri"/>
              </a:rPr>
              <a:t>logro</a:t>
            </a:r>
            <a:r>
              <a:rPr lang="es-CL" sz="2700">
                <a:solidFill>
                  <a:schemeClr val="dk1"/>
                </a:solidFill>
                <a:latin typeface="Calibri"/>
                <a:ea typeface="Calibri"/>
                <a:cs typeface="Calibri"/>
                <a:sym typeface="Calibri"/>
              </a:rPr>
              <a:t> del objetivo evaluar el impacto cultural de la globalización desde su experiencia cotidiana. ¿Cuál de las siguientes actividades evaluativas debería aplicar a los estudiantes?</a:t>
            </a:r>
            <a:endParaRPr sz="2700">
              <a:solidFill>
                <a:schemeClr val="dk1"/>
              </a:solidFill>
              <a:latin typeface="Calibri"/>
              <a:ea typeface="Calibri"/>
              <a:cs typeface="Calibri"/>
              <a:sym typeface="Calibri"/>
            </a:endParaRPr>
          </a:p>
          <a:p>
            <a:pPr indent="0" lvl="0" marL="0" rtl="0" algn="l">
              <a:spcBef>
                <a:spcPts val="0"/>
              </a:spcBef>
              <a:spcAft>
                <a:spcPts val="0"/>
              </a:spcAft>
              <a:buNone/>
            </a:pPr>
            <a:r>
              <a:t/>
            </a:r>
            <a:endParaRPr sz="2700">
              <a:solidFill>
                <a:schemeClr val="dk1"/>
              </a:solidFill>
              <a:latin typeface="Calibri"/>
              <a:ea typeface="Calibri"/>
              <a:cs typeface="Calibri"/>
              <a:sym typeface="Calibri"/>
            </a:endParaRPr>
          </a:p>
          <a:p>
            <a:pPr indent="-400050" lvl="0" marL="457200" rtl="0" algn="just">
              <a:spcBef>
                <a:spcPts val="0"/>
              </a:spcBef>
              <a:spcAft>
                <a:spcPts val="0"/>
              </a:spcAft>
              <a:buClr>
                <a:schemeClr val="dk1"/>
              </a:buClr>
              <a:buSzPts val="2700"/>
              <a:buFont typeface="Calibri"/>
              <a:buAutoNum type="alphaLcPeriod"/>
            </a:pPr>
            <a:r>
              <a:rPr lang="es-CL" sz="2700">
                <a:solidFill>
                  <a:schemeClr val="dk1"/>
                </a:solidFill>
                <a:latin typeface="Calibri"/>
                <a:ea typeface="Calibri"/>
                <a:cs typeface="Calibri"/>
                <a:sym typeface="Calibri"/>
              </a:rPr>
              <a:t>Una lluvia de ideas para contextualizar temporalmente el proceso de globalización</a:t>
            </a:r>
            <a:endParaRPr sz="2700">
              <a:solidFill>
                <a:schemeClr val="dk1"/>
              </a:solidFill>
              <a:latin typeface="Calibri"/>
              <a:ea typeface="Calibri"/>
              <a:cs typeface="Calibri"/>
              <a:sym typeface="Calibri"/>
            </a:endParaRPr>
          </a:p>
          <a:p>
            <a:pPr indent="-400050" lvl="0" marL="457200" rtl="0" algn="just">
              <a:spcBef>
                <a:spcPts val="0"/>
              </a:spcBef>
              <a:spcAft>
                <a:spcPts val="0"/>
              </a:spcAft>
              <a:buClr>
                <a:schemeClr val="dk1"/>
              </a:buClr>
              <a:buSzPts val="2700"/>
              <a:buFont typeface="Calibri"/>
              <a:buAutoNum type="alphaLcPeriod"/>
            </a:pPr>
            <a:r>
              <a:rPr lang="es-CL" sz="2700">
                <a:solidFill>
                  <a:schemeClr val="dk1"/>
                </a:solidFill>
                <a:latin typeface="Calibri"/>
                <a:ea typeface="Calibri"/>
                <a:cs typeface="Calibri"/>
                <a:sym typeface="Calibri"/>
              </a:rPr>
              <a:t>Un ensayo sobre el impacto derivado de la incorporación de costumbres extranjeras por su familia en los últimos años.</a:t>
            </a:r>
            <a:endParaRPr sz="2700">
              <a:solidFill>
                <a:schemeClr val="dk1"/>
              </a:solidFill>
              <a:latin typeface="Calibri"/>
              <a:ea typeface="Calibri"/>
              <a:cs typeface="Calibri"/>
              <a:sym typeface="Calibri"/>
            </a:endParaRPr>
          </a:p>
          <a:p>
            <a:pPr indent="-400050" lvl="0" marL="457200" rtl="0" algn="just">
              <a:spcBef>
                <a:spcPts val="0"/>
              </a:spcBef>
              <a:spcAft>
                <a:spcPts val="0"/>
              </a:spcAft>
              <a:buClr>
                <a:schemeClr val="dk1"/>
              </a:buClr>
              <a:buSzPts val="2700"/>
              <a:buFont typeface="Calibri"/>
              <a:buAutoNum type="alphaLcPeriod"/>
            </a:pPr>
            <a:r>
              <a:rPr lang="es-CL" sz="2700">
                <a:solidFill>
                  <a:schemeClr val="dk1"/>
                </a:solidFill>
                <a:latin typeface="Calibri"/>
                <a:ea typeface="Calibri"/>
                <a:cs typeface="Calibri"/>
                <a:sym typeface="Calibri"/>
              </a:rPr>
              <a:t>Un debate en relación con los efectos de la globalización en la ciudad que habita.</a:t>
            </a:r>
            <a:endParaRPr sz="2700">
              <a:solidFill>
                <a:schemeClr val="dk1"/>
              </a:solidFill>
              <a:latin typeface="Calibri"/>
              <a:ea typeface="Calibri"/>
              <a:cs typeface="Calibri"/>
              <a:sym typeface="Calibri"/>
            </a:endParaRPr>
          </a:p>
          <a:p>
            <a:pPr indent="-400050" lvl="0" marL="457200" rtl="0" algn="just">
              <a:spcBef>
                <a:spcPts val="0"/>
              </a:spcBef>
              <a:spcAft>
                <a:spcPts val="0"/>
              </a:spcAft>
              <a:buClr>
                <a:schemeClr val="dk1"/>
              </a:buClr>
              <a:buSzPts val="2700"/>
              <a:buFont typeface="Calibri"/>
              <a:buAutoNum type="alphaLcPeriod"/>
            </a:pPr>
            <a:r>
              <a:rPr lang="es-CL" sz="2700">
                <a:solidFill>
                  <a:schemeClr val="dk1"/>
                </a:solidFill>
                <a:latin typeface="Calibri"/>
                <a:ea typeface="Calibri"/>
                <a:cs typeface="Calibri"/>
                <a:sym typeface="Calibri"/>
              </a:rPr>
              <a:t>Un juego de roles sobre la importancia de la innovación tecnológica en las comunicaciones. </a:t>
            </a:r>
            <a:endParaRPr sz="2700">
              <a:solidFill>
                <a:schemeClr val="dk1"/>
              </a:solidFill>
              <a:latin typeface="Calibri"/>
              <a:ea typeface="Calibri"/>
              <a:cs typeface="Calibri"/>
              <a:sym typeface="Calibri"/>
            </a:endParaRPr>
          </a:p>
        </p:txBody>
      </p:sp>
      <p:cxnSp>
        <p:nvCxnSpPr>
          <p:cNvPr id="348" name="Google Shape;348;g317d2dd2312_0_192"/>
          <p:cNvCxnSpPr/>
          <p:nvPr/>
        </p:nvCxnSpPr>
        <p:spPr>
          <a:xfrm flipH="1" rot="10800000">
            <a:off x="6025325" y="2097650"/>
            <a:ext cx="4425900" cy="7500"/>
          </a:xfrm>
          <a:prstGeom prst="straightConnector1">
            <a:avLst/>
          </a:prstGeom>
          <a:noFill/>
          <a:ln cap="flat" cmpd="sng" w="57150">
            <a:solidFill>
              <a:schemeClr val="dk1"/>
            </a:solidFill>
            <a:prstDash val="solid"/>
            <a:miter lim="800000"/>
            <a:headEnd len="sm" w="sm" type="none"/>
            <a:tailEnd len="sm" w="sm" type="none"/>
          </a:ln>
        </p:spPr>
      </p:cxnSp>
      <p:cxnSp>
        <p:nvCxnSpPr>
          <p:cNvPr id="349" name="Google Shape;349;g317d2dd2312_0_192"/>
          <p:cNvCxnSpPr/>
          <p:nvPr/>
        </p:nvCxnSpPr>
        <p:spPr>
          <a:xfrm flipH="1" rot="10800000">
            <a:off x="614725" y="2516900"/>
            <a:ext cx="6115500" cy="50700"/>
          </a:xfrm>
          <a:prstGeom prst="straightConnector1">
            <a:avLst/>
          </a:prstGeom>
          <a:noFill/>
          <a:ln cap="flat" cmpd="sng" w="57150">
            <a:solidFill>
              <a:schemeClr val="dk1"/>
            </a:solidFill>
            <a:prstDash val="solid"/>
            <a:miter lim="800000"/>
            <a:headEnd len="sm" w="sm" type="none"/>
            <a:tailEnd len="sm" w="sm" type="none"/>
          </a:ln>
        </p:spPr>
      </p:cxnSp>
      <p:sp>
        <p:nvSpPr>
          <p:cNvPr id="350" name="Google Shape;350;g317d2dd2312_0_192"/>
          <p:cNvSpPr txBox="1"/>
          <p:nvPr/>
        </p:nvSpPr>
        <p:spPr>
          <a:xfrm>
            <a:off x="2964614" y="378621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351" name="Google Shape;351;g317d2dd2312_0_192"/>
          <p:cNvSpPr txBox="1"/>
          <p:nvPr/>
        </p:nvSpPr>
        <p:spPr>
          <a:xfrm>
            <a:off x="3478289" y="630211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352" name="Google Shape;352;g317d2dd2312_0_192"/>
          <p:cNvSpPr txBox="1"/>
          <p:nvPr/>
        </p:nvSpPr>
        <p:spPr>
          <a:xfrm>
            <a:off x="2156471" y="5465274"/>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DISTRACTOR</a:t>
            </a:r>
            <a:endParaRPr/>
          </a:p>
        </p:txBody>
      </p:sp>
      <p:sp>
        <p:nvSpPr>
          <p:cNvPr id="353" name="Google Shape;353;g317d2dd2312_0_192"/>
          <p:cNvSpPr txBox="1"/>
          <p:nvPr/>
        </p:nvSpPr>
        <p:spPr>
          <a:xfrm>
            <a:off x="7530414" y="4638262"/>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CORRECTA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7" name="Shape 357"/>
        <p:cNvGrpSpPr/>
        <p:nvPr/>
      </p:nvGrpSpPr>
      <p:grpSpPr>
        <a:xfrm>
          <a:off x="0" y="0"/>
          <a:ext cx="0" cy="0"/>
          <a:chOff x="0" y="0"/>
          <a:chExt cx="0" cy="0"/>
        </a:xfrm>
      </p:grpSpPr>
      <p:sp>
        <p:nvSpPr>
          <p:cNvPr id="358" name="Google Shape;358;g317d2dd2312_0_22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g317d2dd2312_0_225"/>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g317d2dd2312_0_225"/>
          <p:cNvSpPr/>
          <p:nvPr/>
        </p:nvSpPr>
        <p:spPr>
          <a:xfrm flipH="1" rot="-2700000">
            <a:off x="891672" y="422133"/>
            <a:ext cx="645306" cy="645306"/>
          </a:xfrm>
          <a:prstGeom prst="rect">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g317d2dd2312_0_225"/>
          <p:cNvSpPr/>
          <p:nvPr/>
        </p:nvSpPr>
        <p:spPr>
          <a:xfrm flipH="1" rot="-2700000">
            <a:off x="10043564" y="655106"/>
            <a:ext cx="687308" cy="687308"/>
          </a:xfrm>
          <a:prstGeom prst="rect">
            <a:avLst/>
          </a:pr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g317d2dd2312_0_225"/>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g317d2dd2312_0_225"/>
          <p:cNvSpPr/>
          <p:nvPr/>
        </p:nvSpPr>
        <p:spPr>
          <a:xfrm flipH="1">
            <a:off x="7976257" y="6115501"/>
            <a:ext cx="1494600" cy="7425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g317d2dd2312_0_225"/>
          <p:cNvSpPr/>
          <p:nvPr/>
        </p:nvSpPr>
        <p:spPr>
          <a:xfrm flipH="1">
            <a:off x="7604183" y="6453143"/>
            <a:ext cx="814800" cy="4050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g317d2dd2312_0_225"/>
          <p:cNvSpPr txBox="1"/>
          <p:nvPr/>
        </p:nvSpPr>
        <p:spPr>
          <a:xfrm>
            <a:off x="435150" y="1201075"/>
            <a:ext cx="11321700" cy="525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CL" sz="2000">
                <a:solidFill>
                  <a:schemeClr val="dk1"/>
                </a:solidFill>
                <a:latin typeface="Calibri"/>
                <a:ea typeface="Calibri"/>
                <a:cs typeface="Calibri"/>
                <a:sym typeface="Calibri"/>
              </a:rPr>
              <a:t>Lea el siguiente texto:</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solidFill>
                <a:schemeClr val="dk1"/>
              </a:solidFill>
              <a:latin typeface="Calibri"/>
              <a:ea typeface="Calibri"/>
              <a:cs typeface="Calibri"/>
              <a:sym typeface="Calibri"/>
            </a:endParaRPr>
          </a:p>
          <a:p>
            <a:pPr indent="0" lvl="0" marL="0" rtl="0" algn="l">
              <a:spcBef>
                <a:spcPts val="0"/>
              </a:spcBef>
              <a:spcAft>
                <a:spcPts val="0"/>
              </a:spcAft>
              <a:buNone/>
            </a:pPr>
            <a:r>
              <a:rPr lang="es-CL" sz="2000">
                <a:solidFill>
                  <a:schemeClr val="dk1"/>
                </a:solidFill>
                <a:latin typeface="Calibri"/>
                <a:ea typeface="Calibri"/>
                <a:cs typeface="Calibri"/>
                <a:sym typeface="Calibri"/>
              </a:rPr>
              <a:t>El Perú [...] trató de establecer un monopolio estatal en la industria salitrera de Tarapacá. Para este efecto expropió las oficinas y depósitos del mineral y como no tenía dinero para pagarlos, entregó a los propietarios unos “certificados salitreros” al valor de la propiedad que debía ser pagado por el Estado. Sin embargo, la explotación del salitre en territorio boliviano hacía ilusorio el monopolio peruano, y por esta razón el presidente Manuel Pardo procuró llegar a un acuerdo con el gobierno de La Paz [...] El gobierno de Lima instaba al gobierno boliviano que desahuciase el Tratado de 1866 y recuperase su total soberanía sobre los territorios conflictivos. </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solidFill>
                <a:schemeClr val="dk1"/>
              </a:solidFill>
              <a:latin typeface="Calibri"/>
              <a:ea typeface="Calibri"/>
              <a:cs typeface="Calibri"/>
              <a:sym typeface="Calibri"/>
            </a:endParaRPr>
          </a:p>
          <a:p>
            <a:pPr indent="0" lvl="0" marL="0" rtl="0" algn="l">
              <a:spcBef>
                <a:spcPts val="0"/>
              </a:spcBef>
              <a:spcAft>
                <a:spcPts val="0"/>
              </a:spcAft>
              <a:buNone/>
            </a:pPr>
            <a:r>
              <a:rPr lang="es-CL" sz="2000">
                <a:solidFill>
                  <a:schemeClr val="dk1"/>
                </a:solidFill>
                <a:latin typeface="Calibri"/>
                <a:ea typeface="Calibri"/>
                <a:cs typeface="Calibri"/>
                <a:sym typeface="Calibri"/>
              </a:rPr>
              <a:t>¿A cuál de los antecedentes de la Guerra del Pacífico, identificados por la historiografía tradicional, hace referencia el texto anterior? </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solidFill>
                <a:schemeClr val="dk1"/>
              </a:solidFill>
              <a:latin typeface="Calibri"/>
              <a:ea typeface="Calibri"/>
              <a:cs typeface="Calibri"/>
              <a:sym typeface="Calibri"/>
            </a:endParaRPr>
          </a:p>
          <a:p>
            <a:pPr indent="-355600" lvl="0" marL="457200" rtl="0" algn="just">
              <a:spcBef>
                <a:spcPts val="0"/>
              </a:spcBef>
              <a:spcAft>
                <a:spcPts val="0"/>
              </a:spcAft>
              <a:buClr>
                <a:schemeClr val="dk1"/>
              </a:buClr>
              <a:buSzPts val="2000"/>
              <a:buFont typeface="Calibri"/>
              <a:buAutoNum type="alphaLcPeriod"/>
            </a:pPr>
            <a:r>
              <a:rPr lang="es-CL" sz="2000">
                <a:solidFill>
                  <a:schemeClr val="dk1"/>
                </a:solidFill>
                <a:latin typeface="Calibri"/>
                <a:ea typeface="Calibri"/>
                <a:cs typeface="Calibri"/>
                <a:sym typeface="Calibri"/>
              </a:rPr>
              <a:t>El establecimiento de un pacto militar entre Perú y Bolivia.</a:t>
            </a:r>
            <a:endParaRPr sz="2000">
              <a:solidFill>
                <a:schemeClr val="dk1"/>
              </a:solidFill>
              <a:latin typeface="Calibri"/>
              <a:ea typeface="Calibri"/>
              <a:cs typeface="Calibri"/>
              <a:sym typeface="Calibri"/>
            </a:endParaRPr>
          </a:p>
          <a:p>
            <a:pPr indent="-355600" lvl="0" marL="457200" rtl="0" algn="just">
              <a:spcBef>
                <a:spcPts val="0"/>
              </a:spcBef>
              <a:spcAft>
                <a:spcPts val="0"/>
              </a:spcAft>
              <a:buClr>
                <a:schemeClr val="dk1"/>
              </a:buClr>
              <a:buSzPts val="2000"/>
              <a:buFont typeface="Calibri"/>
              <a:buAutoNum type="alphaLcPeriod"/>
            </a:pPr>
            <a:r>
              <a:rPr lang="es-CL" sz="2000">
                <a:solidFill>
                  <a:schemeClr val="dk1"/>
                </a:solidFill>
                <a:latin typeface="Calibri"/>
                <a:ea typeface="Calibri"/>
                <a:cs typeface="Calibri"/>
                <a:sym typeface="Calibri"/>
              </a:rPr>
              <a:t>La necesidad de hacer efectiva la soberanía en el norte de Chile.</a:t>
            </a:r>
            <a:endParaRPr sz="2000">
              <a:solidFill>
                <a:schemeClr val="dk1"/>
              </a:solidFill>
              <a:latin typeface="Calibri"/>
              <a:ea typeface="Calibri"/>
              <a:cs typeface="Calibri"/>
              <a:sym typeface="Calibri"/>
            </a:endParaRPr>
          </a:p>
          <a:p>
            <a:pPr indent="-355600" lvl="0" marL="457200" rtl="0" algn="just">
              <a:spcBef>
                <a:spcPts val="0"/>
              </a:spcBef>
              <a:spcAft>
                <a:spcPts val="0"/>
              </a:spcAft>
              <a:buClr>
                <a:schemeClr val="dk1"/>
              </a:buClr>
              <a:buSzPts val="2000"/>
              <a:buFont typeface="Calibri"/>
              <a:buAutoNum type="alphaLcPeriod"/>
            </a:pPr>
            <a:r>
              <a:rPr lang="es-CL" sz="2000">
                <a:solidFill>
                  <a:schemeClr val="dk1"/>
                </a:solidFill>
                <a:latin typeface="Calibri"/>
                <a:ea typeface="Calibri"/>
                <a:cs typeface="Calibri"/>
                <a:sym typeface="Calibri"/>
              </a:rPr>
              <a:t>La aplicación de un alza a los impuestos aduaneros.</a:t>
            </a:r>
            <a:endParaRPr sz="2000">
              <a:solidFill>
                <a:schemeClr val="dk1"/>
              </a:solidFill>
              <a:latin typeface="Calibri"/>
              <a:ea typeface="Calibri"/>
              <a:cs typeface="Calibri"/>
              <a:sym typeface="Calibri"/>
            </a:endParaRPr>
          </a:p>
          <a:p>
            <a:pPr indent="-355600" lvl="0" marL="457200" rtl="0" algn="just">
              <a:spcBef>
                <a:spcPts val="0"/>
              </a:spcBef>
              <a:spcAft>
                <a:spcPts val="0"/>
              </a:spcAft>
              <a:buClr>
                <a:schemeClr val="dk1"/>
              </a:buClr>
              <a:buSzPts val="2000"/>
              <a:buFont typeface="Calibri"/>
              <a:buAutoNum type="alphaLcPeriod"/>
            </a:pPr>
            <a:r>
              <a:rPr lang="es-CL" sz="2000">
                <a:solidFill>
                  <a:schemeClr val="dk1"/>
                </a:solidFill>
                <a:latin typeface="Calibri"/>
                <a:ea typeface="Calibri"/>
                <a:cs typeface="Calibri"/>
                <a:sym typeface="Calibri"/>
              </a:rPr>
              <a:t>El conflicto por la delimitación de fronteras escasamente definidas. </a:t>
            </a:r>
            <a:endParaRPr sz="2000">
              <a:solidFill>
                <a:schemeClr val="dk1"/>
              </a:solidFill>
              <a:latin typeface="Calibri"/>
              <a:ea typeface="Calibri"/>
              <a:cs typeface="Calibri"/>
              <a:sym typeface="Calibri"/>
            </a:endParaRPr>
          </a:p>
        </p:txBody>
      </p:sp>
      <p:cxnSp>
        <p:nvCxnSpPr>
          <p:cNvPr id="366" name="Google Shape;366;g317d2dd2312_0_225"/>
          <p:cNvCxnSpPr/>
          <p:nvPr/>
        </p:nvCxnSpPr>
        <p:spPr>
          <a:xfrm flipH="1" rot="10800000">
            <a:off x="1228375" y="3410850"/>
            <a:ext cx="10226100" cy="21900"/>
          </a:xfrm>
          <a:prstGeom prst="straightConnector1">
            <a:avLst/>
          </a:prstGeom>
          <a:noFill/>
          <a:ln cap="flat" cmpd="sng" w="9525">
            <a:solidFill>
              <a:schemeClr val="dk1"/>
            </a:solidFill>
            <a:prstDash val="solid"/>
            <a:miter lim="800000"/>
            <a:headEnd len="sm" w="sm" type="none"/>
            <a:tailEnd len="sm" w="sm" type="none"/>
          </a:ln>
        </p:spPr>
      </p:cxnSp>
      <p:cxnSp>
        <p:nvCxnSpPr>
          <p:cNvPr id="367" name="Google Shape;367;g317d2dd2312_0_225"/>
          <p:cNvCxnSpPr/>
          <p:nvPr/>
        </p:nvCxnSpPr>
        <p:spPr>
          <a:xfrm flipH="1" rot="10800000">
            <a:off x="541750" y="3690500"/>
            <a:ext cx="10474800" cy="51900"/>
          </a:xfrm>
          <a:prstGeom prst="straightConnector1">
            <a:avLst/>
          </a:prstGeom>
          <a:noFill/>
          <a:ln cap="flat" cmpd="sng" w="9525">
            <a:solidFill>
              <a:schemeClr val="dk1"/>
            </a:solidFill>
            <a:prstDash val="solid"/>
            <a:miter lim="800000"/>
            <a:headEnd len="sm" w="sm" type="none"/>
            <a:tailEnd len="sm" w="sm" type="none"/>
          </a:ln>
        </p:spPr>
      </p:cxnSp>
      <p:cxnSp>
        <p:nvCxnSpPr>
          <p:cNvPr id="368" name="Google Shape;368;g317d2dd2312_0_225"/>
          <p:cNvCxnSpPr/>
          <p:nvPr/>
        </p:nvCxnSpPr>
        <p:spPr>
          <a:xfrm flipH="1" rot="10800000">
            <a:off x="541750" y="4000175"/>
            <a:ext cx="10226100" cy="21900"/>
          </a:xfrm>
          <a:prstGeom prst="straightConnector1">
            <a:avLst/>
          </a:prstGeom>
          <a:noFill/>
          <a:ln cap="flat" cmpd="sng" w="9525">
            <a:solidFill>
              <a:schemeClr val="dk1"/>
            </a:solidFill>
            <a:prstDash val="solid"/>
            <a:miter lim="800000"/>
            <a:headEnd len="sm" w="sm" type="none"/>
            <a:tailEnd len="sm" w="sm" type="none"/>
          </a:ln>
        </p:spPr>
      </p:cxnSp>
      <p:sp>
        <p:nvSpPr>
          <p:cNvPr id="369" name="Google Shape;369;g317d2dd2312_0_225"/>
          <p:cNvSpPr txBox="1"/>
          <p:nvPr/>
        </p:nvSpPr>
        <p:spPr>
          <a:xfrm>
            <a:off x="6338914" y="5865487"/>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370" name="Google Shape;370;g317d2dd2312_0_225"/>
          <p:cNvSpPr txBox="1"/>
          <p:nvPr/>
        </p:nvSpPr>
        <p:spPr>
          <a:xfrm>
            <a:off x="7940939" y="611551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371" name="Google Shape;371;g317d2dd2312_0_225"/>
          <p:cNvSpPr txBox="1"/>
          <p:nvPr/>
        </p:nvSpPr>
        <p:spPr>
          <a:xfrm>
            <a:off x="7604171" y="5496174"/>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DISTRACTOR</a:t>
            </a:r>
            <a:endParaRPr/>
          </a:p>
        </p:txBody>
      </p:sp>
      <p:sp>
        <p:nvSpPr>
          <p:cNvPr id="372" name="Google Shape;372;g317d2dd2312_0_225"/>
          <p:cNvSpPr txBox="1"/>
          <p:nvPr/>
        </p:nvSpPr>
        <p:spPr>
          <a:xfrm>
            <a:off x="7147389" y="5126887"/>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CORRECTA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6" name="Shape 376"/>
        <p:cNvGrpSpPr/>
        <p:nvPr/>
      </p:nvGrpSpPr>
      <p:grpSpPr>
        <a:xfrm>
          <a:off x="0" y="0"/>
          <a:ext cx="0" cy="0"/>
          <a:chOff x="0" y="0"/>
          <a:chExt cx="0" cy="0"/>
        </a:xfrm>
      </p:grpSpPr>
      <p:sp>
        <p:nvSpPr>
          <p:cNvPr id="377" name="Google Shape;377;g317d2dd2312_0_21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g317d2dd2312_0_213"/>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g317d2dd2312_0_213"/>
          <p:cNvSpPr/>
          <p:nvPr/>
        </p:nvSpPr>
        <p:spPr>
          <a:xfrm flipH="1" rot="-2700000">
            <a:off x="891672" y="422133"/>
            <a:ext cx="645306" cy="645306"/>
          </a:xfrm>
          <a:prstGeom prst="rect">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g317d2dd2312_0_213"/>
          <p:cNvSpPr/>
          <p:nvPr/>
        </p:nvSpPr>
        <p:spPr>
          <a:xfrm flipH="1" rot="-2700000">
            <a:off x="10043564" y="655106"/>
            <a:ext cx="687308" cy="687308"/>
          </a:xfrm>
          <a:prstGeom prst="rect">
            <a:avLst/>
          </a:pr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g317d2dd2312_0_213"/>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g317d2dd2312_0_213"/>
          <p:cNvSpPr/>
          <p:nvPr/>
        </p:nvSpPr>
        <p:spPr>
          <a:xfrm flipH="1">
            <a:off x="7976257" y="6115501"/>
            <a:ext cx="1494600" cy="7425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g317d2dd2312_0_213"/>
          <p:cNvSpPr/>
          <p:nvPr/>
        </p:nvSpPr>
        <p:spPr>
          <a:xfrm flipH="1">
            <a:off x="7604183" y="6453143"/>
            <a:ext cx="814800" cy="4050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g317d2dd2312_0_213"/>
          <p:cNvSpPr txBox="1"/>
          <p:nvPr/>
        </p:nvSpPr>
        <p:spPr>
          <a:xfrm>
            <a:off x="733650" y="1769250"/>
            <a:ext cx="10724700" cy="331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CL" sz="2700">
                <a:solidFill>
                  <a:schemeClr val="dk1"/>
                </a:solidFill>
                <a:latin typeface="Calibri"/>
                <a:ea typeface="Calibri"/>
                <a:cs typeface="Calibri"/>
                <a:sym typeface="Calibri"/>
              </a:rPr>
              <a:t>¿Qué limitación al poder Legislativo estableció la Constitución de 1925 en Chile?</a:t>
            </a:r>
            <a:endParaRPr sz="2700">
              <a:solidFill>
                <a:schemeClr val="dk1"/>
              </a:solidFill>
              <a:latin typeface="Calibri"/>
              <a:ea typeface="Calibri"/>
              <a:cs typeface="Calibri"/>
              <a:sym typeface="Calibri"/>
            </a:endParaRPr>
          </a:p>
          <a:p>
            <a:pPr indent="0" lvl="0" marL="0" rtl="0" algn="l">
              <a:spcBef>
                <a:spcPts val="0"/>
              </a:spcBef>
              <a:spcAft>
                <a:spcPts val="0"/>
              </a:spcAft>
              <a:buNone/>
            </a:pPr>
            <a:r>
              <a:t/>
            </a:r>
            <a:endParaRPr sz="2700">
              <a:solidFill>
                <a:schemeClr val="dk1"/>
              </a:solidFill>
              <a:latin typeface="Calibri"/>
              <a:ea typeface="Calibri"/>
              <a:cs typeface="Calibri"/>
              <a:sym typeface="Calibri"/>
            </a:endParaRPr>
          </a:p>
          <a:p>
            <a:pPr indent="-400050" lvl="0" marL="457200" rtl="0" algn="just">
              <a:spcBef>
                <a:spcPts val="0"/>
              </a:spcBef>
              <a:spcAft>
                <a:spcPts val="0"/>
              </a:spcAft>
              <a:buClr>
                <a:schemeClr val="dk1"/>
              </a:buClr>
              <a:buSzPts val="2700"/>
              <a:buFont typeface="Calibri"/>
              <a:buAutoNum type="alphaLcPeriod"/>
            </a:pPr>
            <a:r>
              <a:rPr lang="es-CL" sz="2700">
                <a:solidFill>
                  <a:schemeClr val="dk1"/>
                </a:solidFill>
                <a:latin typeface="Calibri"/>
                <a:ea typeface="Calibri"/>
                <a:cs typeface="Calibri"/>
                <a:sym typeface="Calibri"/>
              </a:rPr>
              <a:t>La exclusión de legislar sobre materia presupuestaria</a:t>
            </a:r>
            <a:endParaRPr sz="2700">
              <a:solidFill>
                <a:schemeClr val="dk1"/>
              </a:solidFill>
              <a:latin typeface="Calibri"/>
              <a:ea typeface="Calibri"/>
              <a:cs typeface="Calibri"/>
              <a:sym typeface="Calibri"/>
            </a:endParaRPr>
          </a:p>
          <a:p>
            <a:pPr indent="-400050" lvl="0" marL="457200" rtl="0" algn="just">
              <a:spcBef>
                <a:spcPts val="0"/>
              </a:spcBef>
              <a:spcAft>
                <a:spcPts val="0"/>
              </a:spcAft>
              <a:buClr>
                <a:schemeClr val="dk1"/>
              </a:buClr>
              <a:buSzPts val="2700"/>
              <a:buFont typeface="Calibri"/>
              <a:buAutoNum type="alphaLcPeriod"/>
            </a:pPr>
            <a:r>
              <a:rPr lang="es-CL" sz="2700">
                <a:solidFill>
                  <a:schemeClr val="dk1"/>
                </a:solidFill>
                <a:latin typeface="Calibri"/>
                <a:ea typeface="Calibri"/>
                <a:cs typeface="Calibri"/>
                <a:sym typeface="Calibri"/>
              </a:rPr>
              <a:t>La eliminación del derecho de censura a los Ministros de Estado</a:t>
            </a:r>
            <a:endParaRPr sz="2700">
              <a:solidFill>
                <a:schemeClr val="dk1"/>
              </a:solidFill>
              <a:latin typeface="Calibri"/>
              <a:ea typeface="Calibri"/>
              <a:cs typeface="Calibri"/>
              <a:sym typeface="Calibri"/>
            </a:endParaRPr>
          </a:p>
          <a:p>
            <a:pPr indent="-400050" lvl="0" marL="457200" rtl="0" algn="just">
              <a:spcBef>
                <a:spcPts val="0"/>
              </a:spcBef>
              <a:spcAft>
                <a:spcPts val="0"/>
              </a:spcAft>
              <a:buClr>
                <a:schemeClr val="dk1"/>
              </a:buClr>
              <a:buSzPts val="2700"/>
              <a:buFont typeface="Calibri"/>
              <a:buAutoNum type="alphaLcPeriod"/>
            </a:pPr>
            <a:r>
              <a:rPr lang="es-CL" sz="2700">
                <a:solidFill>
                  <a:schemeClr val="dk1"/>
                </a:solidFill>
                <a:latin typeface="Calibri"/>
                <a:ea typeface="Calibri"/>
                <a:cs typeface="Calibri"/>
                <a:sym typeface="Calibri"/>
              </a:rPr>
              <a:t>La instauración de las incompatibilidades parlamentarias</a:t>
            </a:r>
            <a:endParaRPr sz="2700">
              <a:solidFill>
                <a:schemeClr val="dk1"/>
              </a:solidFill>
              <a:latin typeface="Calibri"/>
              <a:ea typeface="Calibri"/>
              <a:cs typeface="Calibri"/>
              <a:sym typeface="Calibri"/>
            </a:endParaRPr>
          </a:p>
          <a:p>
            <a:pPr indent="-400050" lvl="0" marL="457200" rtl="0" algn="just">
              <a:spcBef>
                <a:spcPts val="0"/>
              </a:spcBef>
              <a:spcAft>
                <a:spcPts val="0"/>
              </a:spcAft>
              <a:buClr>
                <a:schemeClr val="dk1"/>
              </a:buClr>
              <a:buSzPts val="2700"/>
              <a:buFont typeface="Calibri"/>
              <a:buAutoNum type="alphaLcPeriod"/>
            </a:pPr>
            <a:r>
              <a:rPr lang="es-CL" sz="2700">
                <a:solidFill>
                  <a:schemeClr val="dk1"/>
                </a:solidFill>
                <a:latin typeface="Calibri"/>
                <a:ea typeface="Calibri"/>
                <a:cs typeface="Calibri"/>
                <a:sym typeface="Calibri"/>
              </a:rPr>
              <a:t>El establecimiento de plazos para discutir y aprobar las leyes</a:t>
            </a:r>
            <a:endParaRPr sz="2700">
              <a:solidFill>
                <a:schemeClr val="dk1"/>
              </a:solidFill>
              <a:latin typeface="Calibri"/>
              <a:ea typeface="Calibri"/>
              <a:cs typeface="Calibri"/>
              <a:sym typeface="Calibri"/>
            </a:endParaRPr>
          </a:p>
        </p:txBody>
      </p:sp>
      <p:sp>
        <p:nvSpPr>
          <p:cNvPr id="385" name="Google Shape;385;g317d2dd2312_0_213"/>
          <p:cNvSpPr txBox="1"/>
          <p:nvPr/>
        </p:nvSpPr>
        <p:spPr>
          <a:xfrm>
            <a:off x="9356639" y="395036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386" name="Google Shape;386;g317d2dd2312_0_213"/>
          <p:cNvSpPr txBox="1"/>
          <p:nvPr/>
        </p:nvSpPr>
        <p:spPr>
          <a:xfrm>
            <a:off x="8680039" y="3117837"/>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387" name="Google Shape;387;g317d2dd2312_0_213"/>
          <p:cNvSpPr txBox="1"/>
          <p:nvPr/>
        </p:nvSpPr>
        <p:spPr>
          <a:xfrm>
            <a:off x="10212396" y="3487124"/>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DISTRACTOR</a:t>
            </a:r>
            <a:endParaRPr/>
          </a:p>
        </p:txBody>
      </p:sp>
      <p:sp>
        <p:nvSpPr>
          <p:cNvPr id="388" name="Google Shape;388;g317d2dd2312_0_213"/>
          <p:cNvSpPr txBox="1"/>
          <p:nvPr/>
        </p:nvSpPr>
        <p:spPr>
          <a:xfrm>
            <a:off x="9810339" y="4413587"/>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CORRECTA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2" name="Shape 392"/>
        <p:cNvGrpSpPr/>
        <p:nvPr/>
      </p:nvGrpSpPr>
      <p:grpSpPr>
        <a:xfrm>
          <a:off x="0" y="0"/>
          <a:ext cx="0" cy="0"/>
          <a:chOff x="0" y="0"/>
          <a:chExt cx="0" cy="0"/>
        </a:xfrm>
      </p:grpSpPr>
      <p:sp>
        <p:nvSpPr>
          <p:cNvPr id="393" name="Google Shape;393;g317d2dd2312_0_24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g317d2dd2312_0_244"/>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g317d2dd2312_0_244"/>
          <p:cNvSpPr/>
          <p:nvPr/>
        </p:nvSpPr>
        <p:spPr>
          <a:xfrm flipH="1" rot="-2700000">
            <a:off x="891672" y="422133"/>
            <a:ext cx="645306" cy="645306"/>
          </a:xfrm>
          <a:prstGeom prst="rect">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g317d2dd2312_0_244"/>
          <p:cNvSpPr/>
          <p:nvPr/>
        </p:nvSpPr>
        <p:spPr>
          <a:xfrm flipH="1" rot="-2700000">
            <a:off x="10043564" y="655106"/>
            <a:ext cx="687308" cy="687308"/>
          </a:xfrm>
          <a:prstGeom prst="rect">
            <a:avLst/>
          </a:pr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g317d2dd2312_0_244"/>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g317d2dd2312_0_244"/>
          <p:cNvSpPr/>
          <p:nvPr/>
        </p:nvSpPr>
        <p:spPr>
          <a:xfrm flipH="1">
            <a:off x="7976257" y="6115501"/>
            <a:ext cx="1494600" cy="7425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g317d2dd2312_0_244"/>
          <p:cNvSpPr/>
          <p:nvPr/>
        </p:nvSpPr>
        <p:spPr>
          <a:xfrm flipH="1">
            <a:off x="7604183" y="6453143"/>
            <a:ext cx="814800" cy="4050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g317d2dd2312_0_244"/>
          <p:cNvSpPr txBox="1"/>
          <p:nvPr/>
        </p:nvSpPr>
        <p:spPr>
          <a:xfrm>
            <a:off x="510700" y="1367950"/>
            <a:ext cx="10815900" cy="525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CL" sz="2300">
                <a:solidFill>
                  <a:schemeClr val="dk1"/>
                </a:solidFill>
                <a:latin typeface="Calibri"/>
                <a:ea typeface="Calibri"/>
                <a:cs typeface="Calibri"/>
                <a:sym typeface="Calibri"/>
              </a:rPr>
              <a:t>La Constitución de 1925 se caracteriza porque:  </a:t>
            </a:r>
            <a:endParaRPr sz="2300">
              <a:solidFill>
                <a:schemeClr val="dk1"/>
              </a:solidFill>
              <a:latin typeface="Calibri"/>
              <a:ea typeface="Calibri"/>
              <a:cs typeface="Calibri"/>
              <a:sym typeface="Calibri"/>
            </a:endParaRPr>
          </a:p>
          <a:p>
            <a:pPr indent="0" lvl="0" marL="0" rtl="0" algn="l">
              <a:spcBef>
                <a:spcPts val="0"/>
              </a:spcBef>
              <a:spcAft>
                <a:spcPts val="0"/>
              </a:spcAft>
              <a:buNone/>
            </a:pPr>
            <a:r>
              <a:t/>
            </a:r>
            <a:endParaRPr sz="2300">
              <a:solidFill>
                <a:schemeClr val="dk1"/>
              </a:solidFill>
              <a:latin typeface="Calibri"/>
              <a:ea typeface="Calibri"/>
              <a:cs typeface="Calibri"/>
              <a:sym typeface="Calibri"/>
            </a:endParaRPr>
          </a:p>
          <a:p>
            <a:pPr indent="-374650" lvl="0" marL="457200" rtl="0" algn="just">
              <a:spcBef>
                <a:spcPts val="0"/>
              </a:spcBef>
              <a:spcAft>
                <a:spcPts val="0"/>
              </a:spcAft>
              <a:buClr>
                <a:schemeClr val="dk1"/>
              </a:buClr>
              <a:buSzPts val="2300"/>
              <a:buFont typeface="Calibri"/>
              <a:buChar char="-"/>
            </a:pPr>
            <a:r>
              <a:rPr lang="es-CL" sz="2300">
                <a:solidFill>
                  <a:schemeClr val="dk1"/>
                </a:solidFill>
                <a:latin typeface="Calibri"/>
                <a:ea typeface="Calibri"/>
                <a:cs typeface="Calibri"/>
                <a:sym typeface="Calibri"/>
              </a:rPr>
              <a:t>Restablece el </a:t>
            </a:r>
            <a:r>
              <a:rPr b="1" lang="es-CL" sz="2300">
                <a:solidFill>
                  <a:schemeClr val="dk1"/>
                </a:solidFill>
                <a:latin typeface="Calibri"/>
                <a:ea typeface="Calibri"/>
                <a:cs typeface="Calibri"/>
                <a:sym typeface="Calibri"/>
              </a:rPr>
              <a:t>presidencialismo como régimen de gobierno</a:t>
            </a:r>
            <a:r>
              <a:rPr lang="es-CL" sz="2300">
                <a:solidFill>
                  <a:schemeClr val="dk1"/>
                </a:solidFill>
                <a:latin typeface="Calibri"/>
                <a:ea typeface="Calibri"/>
                <a:cs typeface="Calibri"/>
                <a:sym typeface="Calibri"/>
              </a:rPr>
              <a:t>, con el fin de que el Presidente pueda designar libremente a sus Ministros y que éstos no puedan ser derribados por mayorías ocasionales en el Parlamento. </a:t>
            </a:r>
            <a:endParaRPr sz="2300">
              <a:solidFill>
                <a:schemeClr val="dk1"/>
              </a:solidFill>
              <a:latin typeface="Calibri"/>
              <a:ea typeface="Calibri"/>
              <a:cs typeface="Calibri"/>
              <a:sym typeface="Calibri"/>
            </a:endParaRPr>
          </a:p>
          <a:p>
            <a:pPr indent="-374650" lvl="0" marL="457200" rtl="0" algn="just">
              <a:spcBef>
                <a:spcPts val="0"/>
              </a:spcBef>
              <a:spcAft>
                <a:spcPts val="0"/>
              </a:spcAft>
              <a:buClr>
                <a:schemeClr val="dk1"/>
              </a:buClr>
              <a:buSzPts val="2300"/>
              <a:buFont typeface="Calibri"/>
              <a:buChar char="-"/>
            </a:pPr>
            <a:r>
              <a:rPr lang="es-CL" sz="2300">
                <a:solidFill>
                  <a:schemeClr val="dk1"/>
                </a:solidFill>
                <a:latin typeface="Calibri"/>
                <a:ea typeface="Calibri"/>
                <a:cs typeface="Calibri"/>
                <a:sym typeface="Calibri"/>
              </a:rPr>
              <a:t>Otorga al Estado un rol fundamental en el desarrollo político, económico, social y cultural, consagrando un </a:t>
            </a:r>
            <a:r>
              <a:rPr b="1" lang="es-CL" sz="2300">
                <a:solidFill>
                  <a:schemeClr val="dk1"/>
                </a:solidFill>
                <a:latin typeface="Calibri"/>
                <a:ea typeface="Calibri"/>
                <a:cs typeface="Calibri"/>
                <a:sym typeface="Calibri"/>
              </a:rPr>
              <a:t>Estado Social de Derecho</a:t>
            </a:r>
            <a:r>
              <a:rPr lang="es-CL" sz="2300">
                <a:solidFill>
                  <a:schemeClr val="dk1"/>
                </a:solidFill>
                <a:latin typeface="Calibri"/>
                <a:ea typeface="Calibri"/>
                <a:cs typeface="Calibri"/>
                <a:sym typeface="Calibri"/>
              </a:rPr>
              <a:t>.</a:t>
            </a:r>
            <a:endParaRPr sz="2300">
              <a:solidFill>
                <a:schemeClr val="dk1"/>
              </a:solidFill>
              <a:latin typeface="Calibri"/>
              <a:ea typeface="Calibri"/>
              <a:cs typeface="Calibri"/>
              <a:sym typeface="Calibri"/>
            </a:endParaRPr>
          </a:p>
          <a:p>
            <a:pPr indent="-374650" lvl="0" marL="457200" rtl="0" algn="just">
              <a:spcBef>
                <a:spcPts val="0"/>
              </a:spcBef>
              <a:spcAft>
                <a:spcPts val="0"/>
              </a:spcAft>
              <a:buClr>
                <a:schemeClr val="dk1"/>
              </a:buClr>
              <a:buSzPts val="2300"/>
              <a:buFont typeface="Calibri"/>
              <a:buChar char="-"/>
            </a:pPr>
            <a:r>
              <a:rPr lang="es-CL" sz="2300">
                <a:solidFill>
                  <a:schemeClr val="dk1"/>
                </a:solidFill>
                <a:latin typeface="Calibri"/>
                <a:ea typeface="Calibri"/>
                <a:cs typeface="Calibri"/>
                <a:sym typeface="Calibri"/>
              </a:rPr>
              <a:t>Se establece la </a:t>
            </a:r>
            <a:r>
              <a:rPr b="1" lang="es-CL" sz="2300">
                <a:solidFill>
                  <a:schemeClr val="dk1"/>
                </a:solidFill>
                <a:latin typeface="Calibri"/>
                <a:ea typeface="Calibri"/>
                <a:cs typeface="Calibri"/>
                <a:sym typeface="Calibri"/>
              </a:rPr>
              <a:t>separación entre la Iglesia y el Estado</a:t>
            </a:r>
            <a:r>
              <a:rPr lang="es-CL" sz="2300">
                <a:solidFill>
                  <a:schemeClr val="dk1"/>
                </a:solidFill>
                <a:latin typeface="Calibri"/>
                <a:ea typeface="Calibri"/>
                <a:cs typeface="Calibri"/>
                <a:sym typeface="Calibri"/>
              </a:rPr>
              <a:t>, garantizando la libertad de conciencia y de cultos.</a:t>
            </a:r>
            <a:endParaRPr sz="2300">
              <a:solidFill>
                <a:schemeClr val="dk1"/>
              </a:solidFill>
              <a:latin typeface="Calibri"/>
              <a:ea typeface="Calibri"/>
              <a:cs typeface="Calibri"/>
              <a:sym typeface="Calibri"/>
            </a:endParaRPr>
          </a:p>
          <a:p>
            <a:pPr indent="-374650" lvl="0" marL="457200" rtl="0" algn="just">
              <a:spcBef>
                <a:spcPts val="0"/>
              </a:spcBef>
              <a:spcAft>
                <a:spcPts val="0"/>
              </a:spcAft>
              <a:buClr>
                <a:schemeClr val="dk1"/>
              </a:buClr>
              <a:buSzPts val="2300"/>
              <a:buFont typeface="Calibri"/>
              <a:buChar char="-"/>
            </a:pPr>
            <a:r>
              <a:rPr lang="es-CL" sz="2300">
                <a:solidFill>
                  <a:schemeClr val="dk1"/>
                </a:solidFill>
                <a:latin typeface="Calibri"/>
                <a:ea typeface="Calibri"/>
                <a:cs typeface="Calibri"/>
                <a:sym typeface="Calibri"/>
              </a:rPr>
              <a:t>Termina con las llamadas </a:t>
            </a:r>
            <a:r>
              <a:rPr b="1" lang="es-CL" sz="2300">
                <a:solidFill>
                  <a:schemeClr val="dk1"/>
                </a:solidFill>
                <a:latin typeface="Calibri"/>
                <a:ea typeface="Calibri"/>
                <a:cs typeface="Calibri"/>
                <a:sym typeface="Calibri"/>
              </a:rPr>
              <a:t>“leyes periódicas”</a:t>
            </a:r>
            <a:r>
              <a:rPr lang="es-CL" sz="2300">
                <a:solidFill>
                  <a:schemeClr val="dk1"/>
                </a:solidFill>
                <a:latin typeface="Calibri"/>
                <a:ea typeface="Calibri"/>
                <a:cs typeface="Calibri"/>
                <a:sym typeface="Calibri"/>
              </a:rPr>
              <a:t> como fuente de presión política del Congreso Nacional hacia el Presidente, disponiendo que si el Poder Legislativo no aprobaba la Ley de Presupuestos presentada por el Ejecutivo en el plazo fijado por la Constitución (4 meses), regiría automáticamente el proyecto presidencial.</a:t>
            </a:r>
            <a:endParaRPr sz="23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4" name="Shape 404"/>
        <p:cNvGrpSpPr/>
        <p:nvPr/>
      </p:nvGrpSpPr>
      <p:grpSpPr>
        <a:xfrm>
          <a:off x="0" y="0"/>
          <a:ext cx="0" cy="0"/>
          <a:chOff x="0" y="0"/>
          <a:chExt cx="0" cy="0"/>
        </a:xfrm>
      </p:grpSpPr>
      <p:sp>
        <p:nvSpPr>
          <p:cNvPr id="405" name="Google Shape;405;p25"/>
          <p:cNvSpPr txBox="1"/>
          <p:nvPr>
            <p:ph type="ctrTitle"/>
          </p:nvPr>
        </p:nvSpPr>
        <p:spPr>
          <a:xfrm>
            <a:off x="3922915" y="2876552"/>
            <a:ext cx="7735685" cy="552448"/>
          </a:xfrm>
          <a:prstGeom prst="rect">
            <a:avLst/>
          </a:prstGeom>
          <a:noFill/>
          <a:ln>
            <a:noFill/>
          </a:ln>
        </p:spPr>
        <p:txBody>
          <a:bodyPr anchorCtr="0" anchor="b" bIns="45700" lIns="91425" spcFirstLastPara="1" rIns="91425" wrap="square" tIns="45700">
            <a:noAutofit/>
          </a:bodyPr>
          <a:lstStyle/>
          <a:p>
            <a:pPr indent="0" lvl="0" marL="0" rtl="0" algn="r">
              <a:lnSpc>
                <a:spcPct val="90000"/>
              </a:lnSpc>
              <a:spcBef>
                <a:spcPts val="0"/>
              </a:spcBef>
              <a:spcAft>
                <a:spcPts val="0"/>
              </a:spcAft>
              <a:buClr>
                <a:srgbClr val="88BFEC"/>
              </a:buClr>
              <a:buSzPts val="3600"/>
              <a:buFont typeface="Arial"/>
              <a:buNone/>
            </a:pPr>
            <a:r>
              <a:rPr b="1" lang="es-CL" sz="3600">
                <a:solidFill>
                  <a:srgbClr val="88BFEC"/>
                </a:solidFill>
                <a:latin typeface="Arial"/>
                <a:ea typeface="Arial"/>
                <a:cs typeface="Arial"/>
                <a:sym typeface="Arial"/>
              </a:rPr>
              <a:t>ENSAYO N°2: </a:t>
            </a:r>
            <a:br>
              <a:rPr b="1" lang="es-CL" sz="3600">
                <a:solidFill>
                  <a:srgbClr val="88BFEC"/>
                </a:solidFill>
                <a:latin typeface="Arial"/>
                <a:ea typeface="Arial"/>
                <a:cs typeface="Arial"/>
                <a:sym typeface="Arial"/>
              </a:rPr>
            </a:br>
            <a:r>
              <a:rPr b="1" lang="es-CL" sz="3600">
                <a:solidFill>
                  <a:srgbClr val="88BFEC"/>
                </a:solidFill>
                <a:latin typeface="Arial"/>
                <a:ea typeface="Arial"/>
                <a:cs typeface="Arial"/>
                <a:sym typeface="Arial"/>
              </a:rPr>
              <a:t>EDUCACIÓN BÁSICA</a:t>
            </a:r>
            <a:endParaRPr/>
          </a:p>
        </p:txBody>
      </p:sp>
      <p:sp>
        <p:nvSpPr>
          <p:cNvPr id="406" name="Google Shape;406;p25"/>
          <p:cNvSpPr txBox="1"/>
          <p:nvPr/>
        </p:nvSpPr>
        <p:spPr>
          <a:xfrm>
            <a:off x="7010400" y="3811647"/>
            <a:ext cx="4648200" cy="501535"/>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9CCCE4"/>
              </a:buClr>
              <a:buSzPts val="3600"/>
              <a:buFont typeface="Arial"/>
              <a:buNone/>
            </a:pPr>
            <a:r>
              <a:rPr lang="es-CL" sz="3600">
                <a:solidFill>
                  <a:srgbClr val="9CCCE4"/>
                </a:solidFill>
                <a:latin typeface="Calibri"/>
                <a:ea typeface="Calibri"/>
                <a:cs typeface="Calibri"/>
                <a:sym typeface="Calibri"/>
              </a:rPr>
              <a:t>Historia, Geografía y Ciencias Sociales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0" name="Shape 410"/>
        <p:cNvGrpSpPr/>
        <p:nvPr/>
      </p:nvGrpSpPr>
      <p:grpSpPr>
        <a:xfrm>
          <a:off x="0" y="0"/>
          <a:ext cx="0" cy="0"/>
          <a:chOff x="0" y="0"/>
          <a:chExt cx="0" cy="0"/>
        </a:xfrm>
      </p:grpSpPr>
      <p:sp>
        <p:nvSpPr>
          <p:cNvPr id="411" name="Google Shape;411;p2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2" name="Google Shape;412;p26"/>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3" name="Google Shape;413;p26"/>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4" name="Google Shape;414;p26"/>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26"/>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26"/>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26"/>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18" name="Google Shape;418;p26"/>
          <p:cNvPicPr preferRelativeResize="0"/>
          <p:nvPr/>
        </p:nvPicPr>
        <p:blipFill>
          <a:blip r:embed="rId3">
            <a:alphaModFix/>
          </a:blip>
          <a:stretch>
            <a:fillRect/>
          </a:stretch>
        </p:blipFill>
        <p:spPr>
          <a:xfrm>
            <a:off x="1177975" y="3610427"/>
            <a:ext cx="9836044" cy="2842725"/>
          </a:xfrm>
          <a:prstGeom prst="rect">
            <a:avLst/>
          </a:prstGeom>
          <a:noFill/>
          <a:ln>
            <a:noFill/>
          </a:ln>
        </p:spPr>
      </p:pic>
      <p:pic>
        <p:nvPicPr>
          <p:cNvPr id="419" name="Google Shape;419;p26"/>
          <p:cNvPicPr preferRelativeResize="0"/>
          <p:nvPr/>
        </p:nvPicPr>
        <p:blipFill>
          <a:blip r:embed="rId4">
            <a:alphaModFix/>
          </a:blip>
          <a:stretch>
            <a:fillRect/>
          </a:stretch>
        </p:blipFill>
        <p:spPr>
          <a:xfrm>
            <a:off x="1908026" y="616775"/>
            <a:ext cx="3868137" cy="2842725"/>
          </a:xfrm>
          <a:prstGeom prst="rect">
            <a:avLst/>
          </a:prstGeom>
          <a:noFill/>
          <a:ln>
            <a:noFill/>
          </a:ln>
        </p:spPr>
      </p:pic>
      <p:pic>
        <p:nvPicPr>
          <p:cNvPr id="420" name="Google Shape;420;p26"/>
          <p:cNvPicPr preferRelativeResize="0"/>
          <p:nvPr/>
        </p:nvPicPr>
        <p:blipFill>
          <a:blip r:embed="rId5">
            <a:alphaModFix/>
          </a:blip>
          <a:stretch>
            <a:fillRect/>
          </a:stretch>
        </p:blipFill>
        <p:spPr>
          <a:xfrm>
            <a:off x="6197000" y="702500"/>
            <a:ext cx="3868150" cy="2659988"/>
          </a:xfrm>
          <a:prstGeom prst="rect">
            <a:avLst/>
          </a:prstGeom>
          <a:solidFill>
            <a:schemeClr val="lt1"/>
          </a:solidFill>
          <a:ln>
            <a:noFill/>
          </a:ln>
        </p:spPr>
      </p:pic>
      <p:sp>
        <p:nvSpPr>
          <p:cNvPr id="421" name="Google Shape;421;p26"/>
          <p:cNvSpPr txBox="1"/>
          <p:nvPr/>
        </p:nvSpPr>
        <p:spPr>
          <a:xfrm>
            <a:off x="6400114" y="505121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422" name="Google Shape;422;p26"/>
          <p:cNvSpPr txBox="1"/>
          <p:nvPr/>
        </p:nvSpPr>
        <p:spPr>
          <a:xfrm>
            <a:off x="5257539" y="4583487"/>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423" name="Google Shape;423;p26"/>
          <p:cNvSpPr txBox="1"/>
          <p:nvPr/>
        </p:nvSpPr>
        <p:spPr>
          <a:xfrm>
            <a:off x="6400121" y="5518311"/>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DISTRACTOR</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7" name="Shape 427"/>
        <p:cNvGrpSpPr/>
        <p:nvPr/>
      </p:nvGrpSpPr>
      <p:grpSpPr>
        <a:xfrm>
          <a:off x="0" y="0"/>
          <a:ext cx="0" cy="0"/>
          <a:chOff x="0" y="0"/>
          <a:chExt cx="0" cy="0"/>
        </a:xfrm>
      </p:grpSpPr>
      <p:sp>
        <p:nvSpPr>
          <p:cNvPr id="428" name="Google Shape;428;g317f7e936e3_0_1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g317f7e936e3_0_11"/>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g317f7e936e3_0_11"/>
          <p:cNvSpPr/>
          <p:nvPr/>
        </p:nvSpPr>
        <p:spPr>
          <a:xfrm flipH="1" rot="-2700000">
            <a:off x="891672" y="422133"/>
            <a:ext cx="645306" cy="645306"/>
          </a:xfrm>
          <a:prstGeom prst="rect">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g317f7e936e3_0_11"/>
          <p:cNvSpPr/>
          <p:nvPr/>
        </p:nvSpPr>
        <p:spPr>
          <a:xfrm flipH="1" rot="-2700000">
            <a:off x="10043564" y="655106"/>
            <a:ext cx="687308" cy="687308"/>
          </a:xfrm>
          <a:prstGeom prst="rect">
            <a:avLst/>
          </a:pr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g317f7e936e3_0_11"/>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g317f7e936e3_0_11"/>
          <p:cNvSpPr/>
          <p:nvPr/>
        </p:nvSpPr>
        <p:spPr>
          <a:xfrm flipH="1">
            <a:off x="7976257" y="6115501"/>
            <a:ext cx="1494600" cy="7425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g317f7e936e3_0_11"/>
          <p:cNvSpPr/>
          <p:nvPr/>
        </p:nvSpPr>
        <p:spPr>
          <a:xfrm flipH="1">
            <a:off x="7604183" y="6453143"/>
            <a:ext cx="814800" cy="4050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35" name="Google Shape;435;g317f7e936e3_0_11"/>
          <p:cNvPicPr preferRelativeResize="0"/>
          <p:nvPr/>
        </p:nvPicPr>
        <p:blipFill>
          <a:blip r:embed="rId3">
            <a:alphaModFix/>
          </a:blip>
          <a:stretch>
            <a:fillRect/>
          </a:stretch>
        </p:blipFill>
        <p:spPr>
          <a:xfrm>
            <a:off x="2518637" y="300943"/>
            <a:ext cx="7154726" cy="6256107"/>
          </a:xfrm>
          <a:prstGeom prst="rect">
            <a:avLst/>
          </a:prstGeom>
          <a:noFill/>
          <a:ln>
            <a:noFill/>
          </a:ln>
        </p:spPr>
      </p:pic>
      <p:cxnSp>
        <p:nvCxnSpPr>
          <p:cNvPr id="436" name="Google Shape;436;g317f7e936e3_0_11"/>
          <p:cNvCxnSpPr/>
          <p:nvPr/>
        </p:nvCxnSpPr>
        <p:spPr>
          <a:xfrm>
            <a:off x="4341200" y="970825"/>
            <a:ext cx="934200" cy="9300"/>
          </a:xfrm>
          <a:prstGeom prst="straightConnector1">
            <a:avLst/>
          </a:prstGeom>
          <a:noFill/>
          <a:ln cap="flat" cmpd="sng" w="9525">
            <a:solidFill>
              <a:schemeClr val="dk2"/>
            </a:solidFill>
            <a:prstDash val="solid"/>
            <a:round/>
            <a:headEnd len="med" w="med" type="none"/>
            <a:tailEnd len="med" w="med" type="none"/>
          </a:ln>
        </p:spPr>
      </p:cxnSp>
      <p:cxnSp>
        <p:nvCxnSpPr>
          <p:cNvPr id="437" name="Google Shape;437;g317f7e936e3_0_11"/>
          <p:cNvCxnSpPr/>
          <p:nvPr/>
        </p:nvCxnSpPr>
        <p:spPr>
          <a:xfrm>
            <a:off x="5565150" y="970825"/>
            <a:ext cx="2183100" cy="0"/>
          </a:xfrm>
          <a:prstGeom prst="straightConnector1">
            <a:avLst/>
          </a:prstGeom>
          <a:noFill/>
          <a:ln cap="flat" cmpd="sng" w="9525">
            <a:solidFill>
              <a:schemeClr val="dk2"/>
            </a:solidFill>
            <a:prstDash val="solid"/>
            <a:round/>
            <a:headEnd len="med" w="med" type="none"/>
            <a:tailEnd len="med" w="med" type="none"/>
          </a:ln>
        </p:spPr>
      </p:cxnSp>
      <p:cxnSp>
        <p:nvCxnSpPr>
          <p:cNvPr id="438" name="Google Shape;438;g317f7e936e3_0_11"/>
          <p:cNvCxnSpPr/>
          <p:nvPr/>
        </p:nvCxnSpPr>
        <p:spPr>
          <a:xfrm>
            <a:off x="5257075" y="1172300"/>
            <a:ext cx="3196200" cy="4500"/>
          </a:xfrm>
          <a:prstGeom prst="straightConnector1">
            <a:avLst/>
          </a:prstGeom>
          <a:noFill/>
          <a:ln cap="flat" cmpd="sng" w="9525">
            <a:solidFill>
              <a:schemeClr val="dk2"/>
            </a:solidFill>
            <a:prstDash val="solid"/>
            <a:round/>
            <a:headEnd len="med" w="med" type="none"/>
            <a:tailEnd len="med" w="med" type="none"/>
          </a:ln>
        </p:spPr>
      </p:cxnSp>
      <p:cxnSp>
        <p:nvCxnSpPr>
          <p:cNvPr id="439" name="Google Shape;439;g317f7e936e3_0_11"/>
          <p:cNvCxnSpPr/>
          <p:nvPr/>
        </p:nvCxnSpPr>
        <p:spPr>
          <a:xfrm>
            <a:off x="6068900" y="2762600"/>
            <a:ext cx="2833200" cy="3300"/>
          </a:xfrm>
          <a:prstGeom prst="straightConnector1">
            <a:avLst/>
          </a:prstGeom>
          <a:noFill/>
          <a:ln cap="flat" cmpd="sng" w="9525">
            <a:solidFill>
              <a:schemeClr val="dk2"/>
            </a:solidFill>
            <a:prstDash val="solid"/>
            <a:round/>
            <a:headEnd len="med" w="med" type="none"/>
            <a:tailEnd len="med" w="med" type="none"/>
          </a:ln>
        </p:spPr>
      </p:cxnSp>
      <p:cxnSp>
        <p:nvCxnSpPr>
          <p:cNvPr id="440" name="Google Shape;440;g317f7e936e3_0_11"/>
          <p:cNvCxnSpPr/>
          <p:nvPr/>
        </p:nvCxnSpPr>
        <p:spPr>
          <a:xfrm flipH="1" rot="10800000">
            <a:off x="2731950" y="2967400"/>
            <a:ext cx="3798300" cy="11700"/>
          </a:xfrm>
          <a:prstGeom prst="straightConnector1">
            <a:avLst/>
          </a:prstGeom>
          <a:noFill/>
          <a:ln cap="flat" cmpd="sng" w="9525">
            <a:solidFill>
              <a:schemeClr val="dk2"/>
            </a:solidFill>
            <a:prstDash val="solid"/>
            <a:round/>
            <a:headEnd len="med" w="med" type="none"/>
            <a:tailEnd len="med" w="med" type="none"/>
          </a:ln>
        </p:spPr>
      </p:cxnSp>
      <p:sp>
        <p:nvSpPr>
          <p:cNvPr id="441" name="Google Shape;441;g317f7e936e3_0_11"/>
          <p:cNvSpPr txBox="1"/>
          <p:nvPr/>
        </p:nvSpPr>
        <p:spPr>
          <a:xfrm>
            <a:off x="5440714" y="487656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442" name="Google Shape;442;g317f7e936e3_0_11"/>
          <p:cNvSpPr txBox="1"/>
          <p:nvPr/>
        </p:nvSpPr>
        <p:spPr>
          <a:xfrm>
            <a:off x="4204414" y="5798287"/>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443" name="Google Shape;443;g317f7e936e3_0_11"/>
          <p:cNvSpPr txBox="1"/>
          <p:nvPr/>
        </p:nvSpPr>
        <p:spPr>
          <a:xfrm>
            <a:off x="4504271" y="6246436"/>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DISTRACTOR</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7" name="Shape 447"/>
        <p:cNvGrpSpPr/>
        <p:nvPr/>
      </p:nvGrpSpPr>
      <p:grpSpPr>
        <a:xfrm>
          <a:off x="0" y="0"/>
          <a:ext cx="0" cy="0"/>
          <a:chOff x="0" y="0"/>
          <a:chExt cx="0" cy="0"/>
        </a:xfrm>
      </p:grpSpPr>
      <p:sp>
        <p:nvSpPr>
          <p:cNvPr id="448" name="Google Shape;448;g317f7e936e3_0_2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 name="Google Shape;449;g317f7e936e3_0_21"/>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0" name="Google Shape;450;g317f7e936e3_0_21"/>
          <p:cNvSpPr/>
          <p:nvPr/>
        </p:nvSpPr>
        <p:spPr>
          <a:xfrm flipH="1" rot="-2700000">
            <a:off x="891672" y="422133"/>
            <a:ext cx="645306" cy="645306"/>
          </a:xfrm>
          <a:prstGeom prst="rect">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1" name="Google Shape;451;g317f7e936e3_0_21"/>
          <p:cNvSpPr/>
          <p:nvPr/>
        </p:nvSpPr>
        <p:spPr>
          <a:xfrm flipH="1" rot="-2700000">
            <a:off x="10043564" y="655106"/>
            <a:ext cx="687308" cy="687308"/>
          </a:xfrm>
          <a:prstGeom prst="rect">
            <a:avLst/>
          </a:pr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2" name="Google Shape;452;g317f7e936e3_0_21"/>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3" name="Google Shape;453;g317f7e936e3_0_21"/>
          <p:cNvSpPr/>
          <p:nvPr/>
        </p:nvSpPr>
        <p:spPr>
          <a:xfrm flipH="1">
            <a:off x="7976257" y="6115501"/>
            <a:ext cx="1494600" cy="7425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4" name="Google Shape;454;g317f7e936e3_0_21"/>
          <p:cNvSpPr/>
          <p:nvPr/>
        </p:nvSpPr>
        <p:spPr>
          <a:xfrm flipH="1">
            <a:off x="7604183" y="6453143"/>
            <a:ext cx="814800" cy="4050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55" name="Google Shape;455;g317f7e936e3_0_21"/>
          <p:cNvPicPr preferRelativeResize="0"/>
          <p:nvPr/>
        </p:nvPicPr>
        <p:blipFill>
          <a:blip r:embed="rId3">
            <a:alphaModFix/>
          </a:blip>
          <a:stretch>
            <a:fillRect/>
          </a:stretch>
        </p:blipFill>
        <p:spPr>
          <a:xfrm>
            <a:off x="881063" y="1492088"/>
            <a:ext cx="10429874" cy="4332409"/>
          </a:xfrm>
          <a:prstGeom prst="rect">
            <a:avLst/>
          </a:prstGeom>
          <a:noFill/>
          <a:ln>
            <a:noFill/>
          </a:ln>
        </p:spPr>
      </p:pic>
      <p:cxnSp>
        <p:nvCxnSpPr>
          <p:cNvPr id="456" name="Google Shape;456;g317f7e936e3_0_21"/>
          <p:cNvCxnSpPr/>
          <p:nvPr/>
        </p:nvCxnSpPr>
        <p:spPr>
          <a:xfrm flipH="1" rot="10800000">
            <a:off x="7855000" y="2827175"/>
            <a:ext cx="3198000" cy="6000"/>
          </a:xfrm>
          <a:prstGeom prst="straightConnector1">
            <a:avLst/>
          </a:prstGeom>
          <a:noFill/>
          <a:ln cap="flat" cmpd="sng" w="9525">
            <a:solidFill>
              <a:schemeClr val="dk2"/>
            </a:solidFill>
            <a:prstDash val="solid"/>
            <a:round/>
            <a:headEnd len="med" w="med" type="none"/>
            <a:tailEnd len="med" w="med" type="none"/>
          </a:ln>
        </p:spPr>
      </p:cxnSp>
      <p:cxnSp>
        <p:nvCxnSpPr>
          <p:cNvPr id="457" name="Google Shape;457;g317f7e936e3_0_21"/>
          <p:cNvCxnSpPr/>
          <p:nvPr/>
        </p:nvCxnSpPr>
        <p:spPr>
          <a:xfrm>
            <a:off x="1094675" y="3131475"/>
            <a:ext cx="2370900" cy="5700"/>
          </a:xfrm>
          <a:prstGeom prst="straightConnector1">
            <a:avLst/>
          </a:prstGeom>
          <a:noFill/>
          <a:ln cap="flat" cmpd="sng" w="9525">
            <a:solidFill>
              <a:schemeClr val="dk2"/>
            </a:solidFill>
            <a:prstDash val="solid"/>
            <a:round/>
            <a:headEnd len="med" w="med" type="none"/>
            <a:tailEnd len="med" w="med" type="none"/>
          </a:ln>
        </p:spPr>
      </p:cxnSp>
      <p:sp>
        <p:nvSpPr>
          <p:cNvPr id="458" name="Google Shape;458;g317f7e936e3_0_21"/>
          <p:cNvSpPr txBox="1"/>
          <p:nvPr/>
        </p:nvSpPr>
        <p:spPr>
          <a:xfrm>
            <a:off x="8418964" y="4968987"/>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459" name="Google Shape;459;g317f7e936e3_0_21"/>
          <p:cNvSpPr txBox="1"/>
          <p:nvPr/>
        </p:nvSpPr>
        <p:spPr>
          <a:xfrm>
            <a:off x="8846489" y="5338287"/>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460" name="Google Shape;460;g317f7e936e3_0_21"/>
          <p:cNvSpPr txBox="1"/>
          <p:nvPr/>
        </p:nvSpPr>
        <p:spPr>
          <a:xfrm>
            <a:off x="7092196" y="4157611"/>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DISTRACTOR</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4" name="Shape 464"/>
        <p:cNvGrpSpPr/>
        <p:nvPr/>
      </p:nvGrpSpPr>
      <p:grpSpPr>
        <a:xfrm>
          <a:off x="0" y="0"/>
          <a:ext cx="0" cy="0"/>
          <a:chOff x="0" y="0"/>
          <a:chExt cx="0" cy="0"/>
        </a:xfrm>
      </p:grpSpPr>
      <p:sp>
        <p:nvSpPr>
          <p:cNvPr id="465" name="Google Shape;465;g317f7e936e3_0_3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g317f7e936e3_0_31"/>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g317f7e936e3_0_31"/>
          <p:cNvSpPr/>
          <p:nvPr/>
        </p:nvSpPr>
        <p:spPr>
          <a:xfrm flipH="1" rot="-2700000">
            <a:off x="891672" y="422133"/>
            <a:ext cx="645306" cy="645306"/>
          </a:xfrm>
          <a:prstGeom prst="rect">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g317f7e936e3_0_31"/>
          <p:cNvSpPr/>
          <p:nvPr/>
        </p:nvSpPr>
        <p:spPr>
          <a:xfrm flipH="1" rot="-2700000">
            <a:off x="10043564" y="655106"/>
            <a:ext cx="687308" cy="687308"/>
          </a:xfrm>
          <a:prstGeom prst="rect">
            <a:avLst/>
          </a:pr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g317f7e936e3_0_31"/>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g317f7e936e3_0_31"/>
          <p:cNvSpPr/>
          <p:nvPr/>
        </p:nvSpPr>
        <p:spPr>
          <a:xfrm flipH="1">
            <a:off x="7976257" y="6115501"/>
            <a:ext cx="1494600" cy="7425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g317f7e936e3_0_31"/>
          <p:cNvSpPr/>
          <p:nvPr/>
        </p:nvSpPr>
        <p:spPr>
          <a:xfrm flipH="1">
            <a:off x="7604183" y="6453143"/>
            <a:ext cx="814800" cy="4050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g317f7e936e3_0_31"/>
          <p:cNvSpPr txBox="1"/>
          <p:nvPr/>
        </p:nvSpPr>
        <p:spPr>
          <a:xfrm>
            <a:off x="10696714" y="3962987"/>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CORRECTA</a:t>
            </a:r>
            <a:endParaRPr/>
          </a:p>
        </p:txBody>
      </p:sp>
      <p:sp>
        <p:nvSpPr>
          <p:cNvPr id="473" name="Google Shape;473;g317f7e936e3_0_31"/>
          <p:cNvSpPr txBox="1"/>
          <p:nvPr/>
        </p:nvSpPr>
        <p:spPr>
          <a:xfrm>
            <a:off x="10066464" y="5449625"/>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DISTRACTOR</a:t>
            </a:r>
            <a:endParaRPr/>
          </a:p>
        </p:txBody>
      </p:sp>
      <p:sp>
        <p:nvSpPr>
          <p:cNvPr id="474" name="Google Shape;474;g317f7e936e3_0_31"/>
          <p:cNvSpPr txBox="1"/>
          <p:nvPr/>
        </p:nvSpPr>
        <p:spPr>
          <a:xfrm>
            <a:off x="10066464" y="4584787"/>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475" name="Google Shape;475;g317f7e936e3_0_31"/>
          <p:cNvSpPr txBox="1"/>
          <p:nvPr/>
        </p:nvSpPr>
        <p:spPr>
          <a:xfrm>
            <a:off x="1862525" y="703350"/>
            <a:ext cx="7846800" cy="1480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s-CL" sz="1900">
                <a:solidFill>
                  <a:schemeClr val="dk1"/>
                </a:solidFill>
                <a:latin typeface="Calibri"/>
                <a:ea typeface="Calibri"/>
                <a:cs typeface="Calibri"/>
                <a:sym typeface="Calibri"/>
              </a:rPr>
              <a:t>Dominio 2: Pensamiento histórico</a:t>
            </a:r>
            <a:endParaRPr b="1" sz="1900">
              <a:solidFill>
                <a:schemeClr val="dk1"/>
              </a:solidFill>
              <a:latin typeface="Calibri"/>
              <a:ea typeface="Calibri"/>
              <a:cs typeface="Calibri"/>
              <a:sym typeface="Calibri"/>
            </a:endParaRPr>
          </a:p>
          <a:p>
            <a:pPr indent="0" lvl="0" marL="0" rtl="0" algn="just">
              <a:spcBef>
                <a:spcPts val="0"/>
              </a:spcBef>
              <a:spcAft>
                <a:spcPts val="0"/>
              </a:spcAft>
              <a:buNone/>
            </a:pPr>
            <a:r>
              <a:rPr lang="es-CL" sz="1900">
                <a:solidFill>
                  <a:schemeClr val="dk1"/>
                </a:solidFill>
                <a:latin typeface="Calibri"/>
                <a:ea typeface="Calibri"/>
                <a:cs typeface="Calibri"/>
                <a:sym typeface="Calibri"/>
              </a:rPr>
              <a:t>2.1 Pensamiento temporal e historiografía</a:t>
            </a:r>
            <a:endParaRPr sz="1900">
              <a:solidFill>
                <a:schemeClr val="dk1"/>
              </a:solidFill>
              <a:latin typeface="Calibri"/>
              <a:ea typeface="Calibri"/>
              <a:cs typeface="Calibri"/>
              <a:sym typeface="Calibri"/>
            </a:endParaRPr>
          </a:p>
          <a:p>
            <a:pPr indent="0" lvl="0" marL="0" rtl="0" algn="just">
              <a:spcBef>
                <a:spcPts val="0"/>
              </a:spcBef>
              <a:spcAft>
                <a:spcPts val="0"/>
              </a:spcAft>
              <a:buNone/>
            </a:pPr>
            <a:r>
              <a:rPr lang="es-CL" sz="1900">
                <a:solidFill>
                  <a:schemeClr val="dk1"/>
                </a:solidFill>
                <a:latin typeface="Calibri"/>
                <a:ea typeface="Calibri"/>
                <a:cs typeface="Calibri"/>
                <a:sym typeface="Calibri"/>
              </a:rPr>
              <a:t>Explicar conceptos relacionados al conocimiento histórico como hito, hecho, proceso, período, acontecimiento, perspectiva e interpretación historiográfica, entre otros.</a:t>
            </a:r>
            <a:endParaRPr sz="1900">
              <a:solidFill>
                <a:schemeClr val="dk1"/>
              </a:solidFill>
              <a:latin typeface="Calibri"/>
              <a:ea typeface="Calibri"/>
              <a:cs typeface="Calibri"/>
              <a:sym typeface="Calibri"/>
            </a:endParaRPr>
          </a:p>
        </p:txBody>
      </p:sp>
      <p:sp>
        <p:nvSpPr>
          <p:cNvPr id="476" name="Google Shape;476;g317f7e936e3_0_31"/>
          <p:cNvSpPr txBox="1"/>
          <p:nvPr/>
        </p:nvSpPr>
        <p:spPr>
          <a:xfrm>
            <a:off x="308475" y="2658888"/>
            <a:ext cx="10724700" cy="331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CL" sz="2700">
                <a:solidFill>
                  <a:schemeClr val="dk1"/>
                </a:solidFill>
                <a:latin typeface="Calibri"/>
                <a:ea typeface="Calibri"/>
                <a:cs typeface="Calibri"/>
                <a:sym typeface="Calibri"/>
              </a:rPr>
              <a:t>¿Qué condición debe cumplir un acontecimiento para ser considerado como un hito histórico?</a:t>
            </a:r>
            <a:endParaRPr sz="2700">
              <a:solidFill>
                <a:schemeClr val="dk1"/>
              </a:solidFill>
              <a:latin typeface="Calibri"/>
              <a:ea typeface="Calibri"/>
              <a:cs typeface="Calibri"/>
              <a:sym typeface="Calibri"/>
            </a:endParaRPr>
          </a:p>
          <a:p>
            <a:pPr indent="0" lvl="0" marL="0" rtl="0" algn="l">
              <a:spcBef>
                <a:spcPts val="0"/>
              </a:spcBef>
              <a:spcAft>
                <a:spcPts val="0"/>
              </a:spcAft>
              <a:buNone/>
            </a:pPr>
            <a:r>
              <a:t/>
            </a:r>
            <a:endParaRPr sz="2700">
              <a:solidFill>
                <a:schemeClr val="dk1"/>
              </a:solidFill>
              <a:latin typeface="Calibri"/>
              <a:ea typeface="Calibri"/>
              <a:cs typeface="Calibri"/>
              <a:sym typeface="Calibri"/>
            </a:endParaRPr>
          </a:p>
          <a:p>
            <a:pPr indent="-400050" lvl="0" marL="457200" rtl="0" algn="just">
              <a:spcBef>
                <a:spcPts val="0"/>
              </a:spcBef>
              <a:spcAft>
                <a:spcPts val="0"/>
              </a:spcAft>
              <a:buClr>
                <a:schemeClr val="dk1"/>
              </a:buClr>
              <a:buSzPts val="2700"/>
              <a:buFont typeface="Calibri"/>
              <a:buAutoNum type="alphaLcPeriod"/>
            </a:pPr>
            <a:r>
              <a:rPr lang="es-CL" sz="2700">
                <a:solidFill>
                  <a:schemeClr val="dk1"/>
                </a:solidFill>
                <a:latin typeface="Calibri"/>
                <a:ea typeface="Calibri"/>
                <a:cs typeface="Calibri"/>
                <a:sym typeface="Calibri"/>
              </a:rPr>
              <a:t>Ser interpretado por los historiadores como relevante para la sociedad</a:t>
            </a:r>
            <a:endParaRPr sz="2700">
              <a:solidFill>
                <a:schemeClr val="dk1"/>
              </a:solidFill>
              <a:latin typeface="Calibri"/>
              <a:ea typeface="Calibri"/>
              <a:cs typeface="Calibri"/>
              <a:sym typeface="Calibri"/>
            </a:endParaRPr>
          </a:p>
          <a:p>
            <a:pPr indent="-400050" lvl="0" marL="457200" rtl="0" algn="just">
              <a:spcBef>
                <a:spcPts val="0"/>
              </a:spcBef>
              <a:spcAft>
                <a:spcPts val="0"/>
              </a:spcAft>
              <a:buClr>
                <a:schemeClr val="dk1"/>
              </a:buClr>
              <a:buSzPts val="2700"/>
              <a:buFont typeface="Calibri"/>
              <a:buAutoNum type="alphaLcPeriod"/>
            </a:pPr>
            <a:r>
              <a:rPr lang="es-CL" sz="2700">
                <a:solidFill>
                  <a:schemeClr val="dk1"/>
                </a:solidFill>
                <a:latin typeface="Calibri"/>
                <a:ea typeface="Calibri"/>
                <a:cs typeface="Calibri"/>
                <a:sym typeface="Calibri"/>
              </a:rPr>
              <a:t>Ser un acontecimiento único e irrepetible</a:t>
            </a:r>
            <a:endParaRPr sz="2700">
              <a:solidFill>
                <a:schemeClr val="dk1"/>
              </a:solidFill>
              <a:latin typeface="Calibri"/>
              <a:ea typeface="Calibri"/>
              <a:cs typeface="Calibri"/>
              <a:sym typeface="Calibri"/>
            </a:endParaRPr>
          </a:p>
          <a:p>
            <a:pPr indent="-400050" lvl="0" marL="457200" rtl="0" algn="just">
              <a:spcBef>
                <a:spcPts val="0"/>
              </a:spcBef>
              <a:spcAft>
                <a:spcPts val="0"/>
              </a:spcAft>
              <a:buClr>
                <a:schemeClr val="dk1"/>
              </a:buClr>
              <a:buSzPts val="2700"/>
              <a:buFont typeface="Calibri"/>
              <a:buAutoNum type="alphaLcPeriod"/>
            </a:pPr>
            <a:r>
              <a:rPr lang="es-CL" sz="2700">
                <a:solidFill>
                  <a:schemeClr val="dk1"/>
                </a:solidFill>
                <a:latin typeface="Calibri"/>
                <a:ea typeface="Calibri"/>
                <a:cs typeface="Calibri"/>
                <a:sym typeface="Calibri"/>
              </a:rPr>
              <a:t>Representar un quiebre con el pasado inmediato</a:t>
            </a:r>
            <a:endParaRPr sz="2700">
              <a:solidFill>
                <a:schemeClr val="dk1"/>
              </a:solidFill>
              <a:latin typeface="Calibri"/>
              <a:ea typeface="Calibri"/>
              <a:cs typeface="Calibri"/>
              <a:sym typeface="Calibri"/>
            </a:endParaRPr>
          </a:p>
          <a:p>
            <a:pPr indent="-400050" lvl="0" marL="457200" rtl="0" algn="just">
              <a:spcBef>
                <a:spcPts val="0"/>
              </a:spcBef>
              <a:spcAft>
                <a:spcPts val="0"/>
              </a:spcAft>
              <a:buClr>
                <a:schemeClr val="dk1"/>
              </a:buClr>
              <a:buSzPts val="2700"/>
              <a:buFont typeface="Calibri"/>
              <a:buAutoNum type="alphaLcPeriod"/>
            </a:pPr>
            <a:r>
              <a:rPr lang="es-CL" sz="2700">
                <a:solidFill>
                  <a:schemeClr val="dk1"/>
                </a:solidFill>
                <a:latin typeface="Calibri"/>
                <a:ea typeface="Calibri"/>
                <a:cs typeface="Calibri"/>
                <a:sym typeface="Calibri"/>
              </a:rPr>
              <a:t>Constituir un momento destacado dentro de un proceso</a:t>
            </a:r>
            <a:endParaRPr sz="2700">
              <a:solidFill>
                <a:schemeClr val="dk1"/>
              </a:solidFill>
              <a:latin typeface="Calibri"/>
              <a:ea typeface="Calibri"/>
              <a:cs typeface="Calibri"/>
              <a:sym typeface="Calibri"/>
            </a:endParaRPr>
          </a:p>
        </p:txBody>
      </p:sp>
      <p:sp>
        <p:nvSpPr>
          <p:cNvPr id="477" name="Google Shape;477;g317f7e936e3_0_31"/>
          <p:cNvSpPr txBox="1"/>
          <p:nvPr/>
        </p:nvSpPr>
        <p:spPr>
          <a:xfrm>
            <a:off x="10066464" y="5017200"/>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1" name="Shape 481"/>
        <p:cNvGrpSpPr/>
        <p:nvPr/>
      </p:nvGrpSpPr>
      <p:grpSpPr>
        <a:xfrm>
          <a:off x="0" y="0"/>
          <a:ext cx="0" cy="0"/>
          <a:chOff x="0" y="0"/>
          <a:chExt cx="0" cy="0"/>
        </a:xfrm>
      </p:grpSpPr>
      <p:sp>
        <p:nvSpPr>
          <p:cNvPr id="482" name="Google Shape;482;g317f7e936e3_0_16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g317f7e936e3_0_167"/>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g317f7e936e3_0_167"/>
          <p:cNvSpPr/>
          <p:nvPr/>
        </p:nvSpPr>
        <p:spPr>
          <a:xfrm flipH="1" rot="-2700000">
            <a:off x="891672" y="422133"/>
            <a:ext cx="645306" cy="645306"/>
          </a:xfrm>
          <a:prstGeom prst="rect">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g317f7e936e3_0_167"/>
          <p:cNvSpPr/>
          <p:nvPr/>
        </p:nvSpPr>
        <p:spPr>
          <a:xfrm flipH="1" rot="-2700000">
            <a:off x="10043564" y="655106"/>
            <a:ext cx="687308" cy="687308"/>
          </a:xfrm>
          <a:prstGeom prst="rect">
            <a:avLst/>
          </a:pr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g317f7e936e3_0_167"/>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g317f7e936e3_0_167"/>
          <p:cNvSpPr/>
          <p:nvPr/>
        </p:nvSpPr>
        <p:spPr>
          <a:xfrm flipH="1">
            <a:off x="7976257" y="6115501"/>
            <a:ext cx="1494600" cy="7425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g317f7e936e3_0_167"/>
          <p:cNvSpPr/>
          <p:nvPr/>
        </p:nvSpPr>
        <p:spPr>
          <a:xfrm flipH="1">
            <a:off x="7604183" y="6453143"/>
            <a:ext cx="814800" cy="4050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g317f7e936e3_0_167"/>
          <p:cNvSpPr txBox="1"/>
          <p:nvPr/>
        </p:nvSpPr>
        <p:spPr>
          <a:xfrm>
            <a:off x="861275" y="1386150"/>
            <a:ext cx="10884900" cy="5253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s-CL" sz="2000">
                <a:solidFill>
                  <a:schemeClr val="dk1"/>
                </a:solidFill>
                <a:latin typeface="Calibri"/>
                <a:ea typeface="Calibri"/>
                <a:cs typeface="Calibri"/>
                <a:sym typeface="Calibri"/>
              </a:rPr>
              <a:t>Proceso:</a:t>
            </a:r>
            <a:r>
              <a:rPr lang="es-CL" sz="2000">
                <a:solidFill>
                  <a:schemeClr val="dk1"/>
                </a:solidFill>
                <a:latin typeface="Calibri"/>
                <a:ea typeface="Calibri"/>
                <a:cs typeface="Calibri"/>
                <a:sym typeface="Calibri"/>
              </a:rPr>
              <a:t> engloba un conjunto de hechos, ubicados en orden de su sucesión en el tiempo, ocurriendo cada uno de ellos en una particular conjunción de coordenadas espacio temporales. Por ejemplo, cuando miramos un cuadro impresionista, notamos las pinceladas superpuestas que permiten dar la profundidad a las formas que el pintor quiso mostrar, las que adquieren volumen y definición una vez que admiramos la pintura desde un lugar más distante. Un proceso es multilineal, no acotable a una fecha de inicio y de finalización. </a:t>
            </a:r>
            <a:endParaRPr sz="20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sz="2000">
              <a:solidFill>
                <a:schemeClr val="dk1"/>
              </a:solidFill>
              <a:latin typeface="Calibri"/>
              <a:ea typeface="Calibri"/>
              <a:cs typeface="Calibri"/>
              <a:sym typeface="Calibri"/>
            </a:endParaRPr>
          </a:p>
          <a:p>
            <a:pPr indent="0" lvl="0" marL="0" rtl="0" algn="just">
              <a:spcBef>
                <a:spcPts val="0"/>
              </a:spcBef>
              <a:spcAft>
                <a:spcPts val="0"/>
              </a:spcAft>
              <a:buNone/>
            </a:pPr>
            <a:r>
              <a:rPr b="1" lang="es-CL" sz="2000">
                <a:solidFill>
                  <a:schemeClr val="dk1"/>
                </a:solidFill>
                <a:latin typeface="Calibri"/>
                <a:ea typeface="Calibri"/>
                <a:cs typeface="Calibri"/>
                <a:sym typeface="Calibri"/>
              </a:rPr>
              <a:t>Acontecimiento:</a:t>
            </a:r>
            <a:r>
              <a:rPr lang="es-CL" sz="2000">
                <a:solidFill>
                  <a:schemeClr val="dk1"/>
                </a:solidFill>
                <a:latin typeface="Calibri"/>
                <a:ea typeface="Calibri"/>
                <a:cs typeface="Calibri"/>
                <a:sym typeface="Calibri"/>
              </a:rPr>
              <a:t> es el resultado de un acontecer, nos transmite la idea de aquello que llega a ser. Como el movimiento de una ola que, visible desde la playa, se produce luego de una compleja interacción de elementos de naturaleza variada, que combina vientos, mareas, condiciones del terreno, todos ellos condiciones subyacentes del movimiento del agua. La ola finalmente podrá ocurrir de una manera más o menos violenta, podrá pasar desapercibida u obligarnos a alejarnos unos pasos a quienes estemos contemplando el mar desde la orilla y, finalmente, el mar volverá a su fondo a alimentar más olas. No hay acontecimientos históricos sin agencia humana, pero ellos no resultan sólo a partir de lo que los seres humanos individuales llevan adelante frente a los contextos en los que deben actuar. </a:t>
            </a:r>
            <a:endParaRPr sz="2000">
              <a:solidFill>
                <a:schemeClr val="dk1"/>
              </a:solidFill>
              <a:latin typeface="Calibri"/>
              <a:ea typeface="Calibri"/>
              <a:cs typeface="Calibri"/>
              <a:sym typeface="Calibri"/>
            </a:endParaRPr>
          </a:p>
          <a:p>
            <a:pPr indent="0" lvl="0" marL="0" rtl="0" algn="just">
              <a:spcBef>
                <a:spcPts val="0"/>
              </a:spcBef>
              <a:spcAft>
                <a:spcPts val="0"/>
              </a:spcAft>
              <a:buNone/>
            </a:pPr>
            <a:r>
              <a:t/>
            </a:r>
            <a:endParaRPr sz="1800">
              <a:solidFill>
                <a:schemeClr val="dk1"/>
              </a:solidFill>
              <a:latin typeface="Calibri"/>
              <a:ea typeface="Calibri"/>
              <a:cs typeface="Calibri"/>
              <a:sym typeface="Calibri"/>
            </a:endParaRPr>
          </a:p>
        </p:txBody>
      </p:sp>
      <p:sp>
        <p:nvSpPr>
          <p:cNvPr id="490" name="Google Shape;490;g317f7e936e3_0_167"/>
          <p:cNvSpPr txBox="1"/>
          <p:nvPr>
            <p:ph idx="4294967295" type="ctrTitle"/>
          </p:nvPr>
        </p:nvSpPr>
        <p:spPr>
          <a:xfrm>
            <a:off x="3681000" y="464263"/>
            <a:ext cx="4830000" cy="552300"/>
          </a:xfrm>
          <a:prstGeom prst="rect">
            <a:avLst/>
          </a:prstGeom>
          <a:noFill/>
          <a:ln>
            <a:noFill/>
          </a:ln>
        </p:spPr>
        <p:txBody>
          <a:bodyPr anchorCtr="0" anchor="b" bIns="45700" lIns="91425" spcFirstLastPara="1" rIns="91425" wrap="square" tIns="45700">
            <a:noAutofit/>
          </a:bodyPr>
          <a:lstStyle/>
          <a:p>
            <a:pPr indent="0" lvl="0" marL="0" rtl="0" algn="r">
              <a:lnSpc>
                <a:spcPct val="90000"/>
              </a:lnSpc>
              <a:spcBef>
                <a:spcPts val="0"/>
              </a:spcBef>
              <a:spcAft>
                <a:spcPts val="0"/>
              </a:spcAft>
              <a:buClr>
                <a:srgbClr val="88BFEC"/>
              </a:buClr>
              <a:buSzPts val="3600"/>
              <a:buFont typeface="Arial"/>
              <a:buNone/>
            </a:pPr>
            <a:r>
              <a:rPr b="1" lang="es-CL" sz="3600">
                <a:solidFill>
                  <a:srgbClr val="88BFEC"/>
                </a:solidFill>
                <a:latin typeface="Arial"/>
                <a:ea typeface="Arial"/>
                <a:cs typeface="Arial"/>
                <a:sym typeface="Arial"/>
              </a:rPr>
              <a:t>CONCEPTOS CLAVE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6" name="Shape 96"/>
        <p:cNvGrpSpPr/>
        <p:nvPr/>
      </p:nvGrpSpPr>
      <p:grpSpPr>
        <a:xfrm>
          <a:off x="0" y="0"/>
          <a:ext cx="0" cy="0"/>
          <a:chOff x="0" y="0"/>
          <a:chExt cx="0" cy="0"/>
        </a:xfrm>
      </p:grpSpPr>
      <p:sp>
        <p:nvSpPr>
          <p:cNvPr id="97" name="Google Shape;97;p6"/>
          <p:cNvSpPr txBox="1"/>
          <p:nvPr>
            <p:ph type="ctrTitle"/>
          </p:nvPr>
        </p:nvSpPr>
        <p:spPr>
          <a:xfrm>
            <a:off x="3922915" y="2876552"/>
            <a:ext cx="7735685" cy="552448"/>
          </a:xfrm>
          <a:prstGeom prst="rect">
            <a:avLst/>
          </a:prstGeom>
          <a:noFill/>
          <a:ln>
            <a:noFill/>
          </a:ln>
        </p:spPr>
        <p:txBody>
          <a:bodyPr anchorCtr="0" anchor="b" bIns="45700" lIns="91425" spcFirstLastPara="1" rIns="91425" wrap="square" tIns="45700">
            <a:noAutofit/>
          </a:bodyPr>
          <a:lstStyle/>
          <a:p>
            <a:pPr indent="0" lvl="0" marL="0" rtl="0" algn="r">
              <a:lnSpc>
                <a:spcPct val="90000"/>
              </a:lnSpc>
              <a:spcBef>
                <a:spcPts val="0"/>
              </a:spcBef>
              <a:spcAft>
                <a:spcPts val="0"/>
              </a:spcAft>
              <a:buClr>
                <a:srgbClr val="88BFEC"/>
              </a:buClr>
              <a:buSzPts val="3600"/>
              <a:buFont typeface="Arial"/>
              <a:buNone/>
            </a:pPr>
            <a:r>
              <a:rPr b="1" lang="es-CL" sz="3600">
                <a:solidFill>
                  <a:srgbClr val="88BFEC"/>
                </a:solidFill>
                <a:latin typeface="Arial"/>
                <a:ea typeface="Arial"/>
                <a:cs typeface="Arial"/>
                <a:sym typeface="Arial"/>
              </a:rPr>
              <a:t>ENSAYO N°2: </a:t>
            </a:r>
            <a:br>
              <a:rPr b="1" lang="es-CL" sz="3600">
                <a:solidFill>
                  <a:srgbClr val="88BFEC"/>
                </a:solidFill>
                <a:latin typeface="Arial"/>
                <a:ea typeface="Arial"/>
                <a:cs typeface="Arial"/>
                <a:sym typeface="Arial"/>
              </a:rPr>
            </a:br>
            <a:r>
              <a:rPr b="1" lang="es-CL" sz="3600">
                <a:solidFill>
                  <a:srgbClr val="88BFEC"/>
                </a:solidFill>
                <a:latin typeface="Arial"/>
                <a:ea typeface="Arial"/>
                <a:cs typeface="Arial"/>
                <a:sym typeface="Arial"/>
              </a:rPr>
              <a:t>EDUCACIÓN CIUDADANA</a:t>
            </a:r>
            <a:endParaRPr/>
          </a:p>
        </p:txBody>
      </p:sp>
      <p:sp>
        <p:nvSpPr>
          <p:cNvPr id="98" name="Google Shape;98;p6"/>
          <p:cNvSpPr txBox="1"/>
          <p:nvPr/>
        </p:nvSpPr>
        <p:spPr>
          <a:xfrm>
            <a:off x="7010400" y="3811647"/>
            <a:ext cx="4648200" cy="501535"/>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9CCCE4"/>
              </a:buClr>
              <a:buSzPts val="3600"/>
              <a:buFont typeface="Arial"/>
              <a:buNone/>
            </a:pPr>
            <a:r>
              <a:rPr b="0" i="0" lang="es-CL" sz="3600" u="none" cap="none" strike="noStrike">
                <a:solidFill>
                  <a:srgbClr val="9CCCE4"/>
                </a:solidFill>
                <a:latin typeface="Calibri"/>
                <a:ea typeface="Calibri"/>
                <a:cs typeface="Calibri"/>
                <a:sym typeface="Calibri"/>
              </a:rPr>
              <a:t>Historia, Geografía y Ciencias Sociales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4" name="Shape 494"/>
        <p:cNvGrpSpPr/>
        <p:nvPr/>
      </p:nvGrpSpPr>
      <p:grpSpPr>
        <a:xfrm>
          <a:off x="0" y="0"/>
          <a:ext cx="0" cy="0"/>
          <a:chOff x="0" y="0"/>
          <a:chExt cx="0" cy="0"/>
        </a:xfrm>
      </p:grpSpPr>
      <p:sp>
        <p:nvSpPr>
          <p:cNvPr id="495" name="Google Shape;495;g317f7e936e3_0_18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6" name="Google Shape;496;g317f7e936e3_0_182"/>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7" name="Google Shape;497;g317f7e936e3_0_182"/>
          <p:cNvSpPr/>
          <p:nvPr/>
        </p:nvSpPr>
        <p:spPr>
          <a:xfrm flipH="1" rot="-2700000">
            <a:off x="891672" y="422133"/>
            <a:ext cx="645306" cy="645306"/>
          </a:xfrm>
          <a:prstGeom prst="rect">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8" name="Google Shape;498;g317f7e936e3_0_182"/>
          <p:cNvSpPr/>
          <p:nvPr/>
        </p:nvSpPr>
        <p:spPr>
          <a:xfrm flipH="1" rot="-2700000">
            <a:off x="10043564" y="655106"/>
            <a:ext cx="687308" cy="687308"/>
          </a:xfrm>
          <a:prstGeom prst="rect">
            <a:avLst/>
          </a:pr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g317f7e936e3_0_182"/>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g317f7e936e3_0_182"/>
          <p:cNvSpPr/>
          <p:nvPr/>
        </p:nvSpPr>
        <p:spPr>
          <a:xfrm flipH="1">
            <a:off x="7976257" y="6115501"/>
            <a:ext cx="1494600" cy="7425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g317f7e936e3_0_182"/>
          <p:cNvSpPr/>
          <p:nvPr/>
        </p:nvSpPr>
        <p:spPr>
          <a:xfrm flipH="1">
            <a:off x="7604183" y="6453143"/>
            <a:ext cx="814800" cy="4050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g317f7e936e3_0_182"/>
          <p:cNvSpPr txBox="1"/>
          <p:nvPr>
            <p:ph idx="4294967295" type="ctrTitle"/>
          </p:nvPr>
        </p:nvSpPr>
        <p:spPr>
          <a:xfrm>
            <a:off x="3726450" y="648800"/>
            <a:ext cx="4739100" cy="552300"/>
          </a:xfrm>
          <a:prstGeom prst="rect">
            <a:avLst/>
          </a:prstGeom>
          <a:noFill/>
          <a:ln>
            <a:noFill/>
          </a:ln>
        </p:spPr>
        <p:txBody>
          <a:bodyPr anchorCtr="0" anchor="b" bIns="45700" lIns="91425" spcFirstLastPara="1" rIns="91425" wrap="square" tIns="45700">
            <a:noAutofit/>
          </a:bodyPr>
          <a:lstStyle/>
          <a:p>
            <a:pPr indent="0" lvl="0" marL="0" rtl="0" algn="r">
              <a:lnSpc>
                <a:spcPct val="90000"/>
              </a:lnSpc>
              <a:spcBef>
                <a:spcPts val="0"/>
              </a:spcBef>
              <a:spcAft>
                <a:spcPts val="0"/>
              </a:spcAft>
              <a:buClr>
                <a:srgbClr val="88BFEC"/>
              </a:buClr>
              <a:buSzPts val="3600"/>
              <a:buFont typeface="Arial"/>
              <a:buNone/>
            </a:pPr>
            <a:r>
              <a:rPr b="1" lang="es-CL" sz="3600">
                <a:solidFill>
                  <a:srgbClr val="88BFEC"/>
                </a:solidFill>
                <a:latin typeface="Arial"/>
                <a:ea typeface="Arial"/>
                <a:cs typeface="Arial"/>
                <a:sym typeface="Arial"/>
              </a:rPr>
              <a:t>CONCEPTOS CLAVE</a:t>
            </a:r>
            <a:endParaRPr/>
          </a:p>
        </p:txBody>
      </p:sp>
      <p:sp>
        <p:nvSpPr>
          <p:cNvPr id="503" name="Google Shape;503;g317f7e936e3_0_182"/>
          <p:cNvSpPr txBox="1"/>
          <p:nvPr/>
        </p:nvSpPr>
        <p:spPr>
          <a:xfrm>
            <a:off x="368850" y="1440900"/>
            <a:ext cx="11454300" cy="5417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s-CL" sz="2000">
                <a:solidFill>
                  <a:schemeClr val="dk1"/>
                </a:solidFill>
                <a:latin typeface="Calibri"/>
                <a:ea typeface="Calibri"/>
                <a:cs typeface="Calibri"/>
                <a:sym typeface="Calibri"/>
              </a:rPr>
              <a:t>Hecho:</a:t>
            </a:r>
            <a:r>
              <a:rPr lang="es-CL" sz="2000">
                <a:solidFill>
                  <a:schemeClr val="dk1"/>
                </a:solidFill>
                <a:latin typeface="Calibri"/>
                <a:ea typeface="Calibri"/>
                <a:cs typeface="Calibri"/>
                <a:sym typeface="Calibri"/>
              </a:rPr>
              <a:t> todos aquellos eventos que se identifican como relevantes dentro de las investigaciones de las y los historiadores y que se sitúan en un tiempo y lugar determinado. Son singulares, únicos e irrepetibles. Pueden pertenecer a un ámbito político, económico, cultural o social. Mientras que los hechos son singulares (no pueden ocurrir dos  hechos diferentes  en el mismo lugar y momento), los procesos de diferentes ámbitos pueden coexistir e incluso interrelacionarse, por ejemplo: el proceso de formación de la identidad nacional abarca, entre otros, el proceso de mestizaje durante el período colonial, así como el proceso de independencia durante el siglo XIX. Otra diferencia entre los hechos y los procesos históricos es que los primeros son siempre de corta duración (un día o un mes), mientras que los procesos se desarrollan en la mediana y larga duración (años, décadas, siglos). Además, en los procesos históricos pueden identificarse continuidades y rupturas.  </a:t>
            </a:r>
            <a:endParaRPr sz="2000">
              <a:solidFill>
                <a:schemeClr val="dk1"/>
              </a:solidFill>
              <a:latin typeface="Calibri"/>
              <a:ea typeface="Calibri"/>
              <a:cs typeface="Calibri"/>
              <a:sym typeface="Calibri"/>
            </a:endParaRPr>
          </a:p>
          <a:p>
            <a:pPr indent="0" lvl="0" marL="0" rtl="0" algn="just">
              <a:spcBef>
                <a:spcPts val="0"/>
              </a:spcBef>
              <a:spcAft>
                <a:spcPts val="0"/>
              </a:spcAft>
              <a:buNone/>
            </a:pPr>
            <a:r>
              <a:t/>
            </a:r>
            <a:endParaRPr sz="2000">
              <a:solidFill>
                <a:schemeClr val="dk1"/>
              </a:solidFill>
              <a:latin typeface="Calibri"/>
              <a:ea typeface="Calibri"/>
              <a:cs typeface="Calibri"/>
              <a:sym typeface="Calibri"/>
            </a:endParaRPr>
          </a:p>
          <a:p>
            <a:pPr indent="0" lvl="0" marL="0" rtl="0" algn="just">
              <a:spcBef>
                <a:spcPts val="0"/>
              </a:spcBef>
              <a:spcAft>
                <a:spcPts val="0"/>
              </a:spcAft>
              <a:buNone/>
            </a:pPr>
            <a:r>
              <a:rPr b="1" lang="es-CL" sz="2000">
                <a:solidFill>
                  <a:schemeClr val="dk1"/>
                </a:solidFill>
                <a:latin typeface="Calibri"/>
                <a:ea typeface="Calibri"/>
                <a:cs typeface="Calibri"/>
                <a:sym typeface="Calibri"/>
              </a:rPr>
              <a:t>Hito:</a:t>
            </a:r>
            <a:r>
              <a:rPr lang="es-CL" sz="2000">
                <a:solidFill>
                  <a:schemeClr val="dk1"/>
                </a:solidFill>
                <a:latin typeface="Calibri"/>
                <a:ea typeface="Calibri"/>
                <a:cs typeface="Calibri"/>
                <a:sym typeface="Calibri"/>
              </a:rPr>
              <a:t> se utiliza para denominar y enmarcar un punto que delimite etapas o épocas históricas. Marca y determina un evento relevante entre un antes y un después, siempre con el objetivo de hacer importante eso que se quiere marcar puntualmente. Pueden ser edificios, hechos, elementos, objetos, lugares o estados que estén cargados de información sobresaliente en la historia. Ejemplos de hito pueden ser: el comienzo de la Revolución Industrial en 1712, el desarrollo de las telecomunicaciones en 1812, el primer vuelo tripulado en 1903 y la revolución del Internet en 1991. </a:t>
            </a:r>
            <a:endParaRPr sz="2000">
              <a:solidFill>
                <a:schemeClr val="dk1"/>
              </a:solidFill>
              <a:latin typeface="Calibri"/>
              <a:ea typeface="Calibri"/>
              <a:cs typeface="Calibri"/>
              <a:sym typeface="Calibri"/>
            </a:endParaRPr>
          </a:p>
          <a:p>
            <a:pPr indent="0" lvl="0" marL="0" rtl="0" algn="just">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7" name="Shape 507"/>
        <p:cNvGrpSpPr/>
        <p:nvPr/>
      </p:nvGrpSpPr>
      <p:grpSpPr>
        <a:xfrm>
          <a:off x="0" y="0"/>
          <a:ext cx="0" cy="0"/>
          <a:chOff x="0" y="0"/>
          <a:chExt cx="0" cy="0"/>
        </a:xfrm>
      </p:grpSpPr>
      <p:sp>
        <p:nvSpPr>
          <p:cNvPr id="508" name="Google Shape;508;g317f7e936e3_0_4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g317f7e936e3_0_41"/>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g317f7e936e3_0_41"/>
          <p:cNvSpPr/>
          <p:nvPr/>
        </p:nvSpPr>
        <p:spPr>
          <a:xfrm flipH="1" rot="-2700000">
            <a:off x="891672" y="422133"/>
            <a:ext cx="645306" cy="645306"/>
          </a:xfrm>
          <a:prstGeom prst="rect">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g317f7e936e3_0_41"/>
          <p:cNvSpPr/>
          <p:nvPr/>
        </p:nvSpPr>
        <p:spPr>
          <a:xfrm flipH="1" rot="-2700000">
            <a:off x="10043564" y="655106"/>
            <a:ext cx="687308" cy="687308"/>
          </a:xfrm>
          <a:prstGeom prst="rect">
            <a:avLst/>
          </a:pr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g317f7e936e3_0_41"/>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g317f7e936e3_0_41"/>
          <p:cNvSpPr/>
          <p:nvPr/>
        </p:nvSpPr>
        <p:spPr>
          <a:xfrm flipH="1">
            <a:off x="7976257" y="6115501"/>
            <a:ext cx="1494600" cy="7425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g317f7e936e3_0_41"/>
          <p:cNvSpPr/>
          <p:nvPr/>
        </p:nvSpPr>
        <p:spPr>
          <a:xfrm flipH="1">
            <a:off x="7604183" y="6453143"/>
            <a:ext cx="814800" cy="4050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g317f7e936e3_0_41"/>
          <p:cNvSpPr txBox="1"/>
          <p:nvPr/>
        </p:nvSpPr>
        <p:spPr>
          <a:xfrm>
            <a:off x="460075" y="1480825"/>
            <a:ext cx="11322600" cy="331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CL" sz="2300">
                <a:solidFill>
                  <a:schemeClr val="dk1"/>
                </a:solidFill>
                <a:latin typeface="Calibri"/>
                <a:ea typeface="Calibri"/>
                <a:cs typeface="Calibri"/>
                <a:sym typeface="Calibri"/>
              </a:rPr>
              <a:t>Lea el siguiente texto:</a:t>
            </a:r>
            <a:endParaRPr sz="2300">
              <a:solidFill>
                <a:schemeClr val="dk1"/>
              </a:solidFill>
              <a:latin typeface="Calibri"/>
              <a:ea typeface="Calibri"/>
              <a:cs typeface="Calibri"/>
              <a:sym typeface="Calibri"/>
            </a:endParaRPr>
          </a:p>
          <a:p>
            <a:pPr indent="0" lvl="0" marL="0" rtl="0" algn="l">
              <a:spcBef>
                <a:spcPts val="0"/>
              </a:spcBef>
              <a:spcAft>
                <a:spcPts val="0"/>
              </a:spcAft>
              <a:buNone/>
            </a:pPr>
            <a:r>
              <a:t/>
            </a:r>
            <a:endParaRPr sz="2300">
              <a:solidFill>
                <a:schemeClr val="dk1"/>
              </a:solidFill>
              <a:latin typeface="Calibri"/>
              <a:ea typeface="Calibri"/>
              <a:cs typeface="Calibri"/>
              <a:sym typeface="Calibri"/>
            </a:endParaRPr>
          </a:p>
          <a:p>
            <a:pPr indent="0" lvl="0" marL="0" rtl="0" algn="l">
              <a:spcBef>
                <a:spcPts val="0"/>
              </a:spcBef>
              <a:spcAft>
                <a:spcPts val="0"/>
              </a:spcAft>
              <a:buNone/>
            </a:pPr>
            <a:r>
              <a:rPr lang="es-CL" sz="2300">
                <a:solidFill>
                  <a:schemeClr val="dk1"/>
                </a:solidFill>
                <a:latin typeface="Calibri"/>
                <a:ea typeface="Calibri"/>
                <a:cs typeface="Calibri"/>
                <a:sym typeface="Calibri"/>
              </a:rPr>
              <a:t>Hablemos primero de las opiniones puramente especulativas como la creencia en la Trinidad, el Purgatorio, las antípodas, el reino personal de Cristo en la Tierra, etc., que en estas cosas cada hombre posee una libertad ilimitada es evidente, porque mis meras especulaciones no implican una predisposición de mi parte en lo que se refiere a mi trato con los hombres [...]</a:t>
            </a:r>
            <a:endParaRPr sz="2300">
              <a:solidFill>
                <a:schemeClr val="dk1"/>
              </a:solidFill>
              <a:latin typeface="Calibri"/>
              <a:ea typeface="Calibri"/>
              <a:cs typeface="Calibri"/>
              <a:sym typeface="Calibri"/>
            </a:endParaRPr>
          </a:p>
          <a:p>
            <a:pPr indent="0" lvl="0" marL="0" rtl="0" algn="l">
              <a:spcBef>
                <a:spcPts val="0"/>
              </a:spcBef>
              <a:spcAft>
                <a:spcPts val="0"/>
              </a:spcAft>
              <a:buNone/>
            </a:pPr>
            <a:r>
              <a:t/>
            </a:r>
            <a:endParaRPr sz="2300">
              <a:solidFill>
                <a:schemeClr val="dk1"/>
              </a:solidFill>
              <a:latin typeface="Calibri"/>
              <a:ea typeface="Calibri"/>
              <a:cs typeface="Calibri"/>
              <a:sym typeface="Calibri"/>
            </a:endParaRPr>
          </a:p>
          <a:p>
            <a:pPr indent="0" lvl="0" marL="0" rtl="0" algn="l">
              <a:spcBef>
                <a:spcPts val="0"/>
              </a:spcBef>
              <a:spcAft>
                <a:spcPts val="0"/>
              </a:spcAft>
              <a:buNone/>
            </a:pPr>
            <a:r>
              <a:rPr lang="es-CL" sz="2300">
                <a:solidFill>
                  <a:schemeClr val="dk1"/>
                </a:solidFill>
                <a:latin typeface="Calibri"/>
                <a:ea typeface="Calibri"/>
                <a:cs typeface="Calibri"/>
                <a:sym typeface="Calibri"/>
              </a:rPr>
              <a:t>¿Qué postulado antropocentrista considera el texto anterior?</a:t>
            </a:r>
            <a:endParaRPr sz="2300">
              <a:solidFill>
                <a:schemeClr val="dk1"/>
              </a:solidFill>
              <a:latin typeface="Calibri"/>
              <a:ea typeface="Calibri"/>
              <a:cs typeface="Calibri"/>
              <a:sym typeface="Calibri"/>
            </a:endParaRPr>
          </a:p>
          <a:p>
            <a:pPr indent="0" lvl="0" marL="0" rtl="0" algn="l">
              <a:spcBef>
                <a:spcPts val="0"/>
              </a:spcBef>
              <a:spcAft>
                <a:spcPts val="0"/>
              </a:spcAft>
              <a:buNone/>
            </a:pPr>
            <a:r>
              <a:t/>
            </a:r>
            <a:endParaRPr sz="2300">
              <a:solidFill>
                <a:schemeClr val="dk1"/>
              </a:solidFill>
              <a:latin typeface="Calibri"/>
              <a:ea typeface="Calibri"/>
              <a:cs typeface="Calibri"/>
              <a:sym typeface="Calibri"/>
            </a:endParaRPr>
          </a:p>
          <a:p>
            <a:pPr indent="-374650" lvl="0" marL="457200" rtl="0" algn="just">
              <a:spcBef>
                <a:spcPts val="0"/>
              </a:spcBef>
              <a:spcAft>
                <a:spcPts val="0"/>
              </a:spcAft>
              <a:buClr>
                <a:schemeClr val="dk1"/>
              </a:buClr>
              <a:buSzPts val="2300"/>
              <a:buFont typeface="Calibri"/>
              <a:buAutoNum type="alphaLcPeriod"/>
            </a:pPr>
            <a:r>
              <a:rPr lang="es-CL" sz="2300">
                <a:solidFill>
                  <a:schemeClr val="dk1"/>
                </a:solidFill>
                <a:latin typeface="Calibri"/>
                <a:ea typeface="Calibri"/>
                <a:cs typeface="Calibri"/>
                <a:sym typeface="Calibri"/>
              </a:rPr>
              <a:t>La exaltación del conocimiento científico</a:t>
            </a:r>
            <a:endParaRPr sz="2300">
              <a:solidFill>
                <a:schemeClr val="dk1"/>
              </a:solidFill>
              <a:latin typeface="Calibri"/>
              <a:ea typeface="Calibri"/>
              <a:cs typeface="Calibri"/>
              <a:sym typeface="Calibri"/>
            </a:endParaRPr>
          </a:p>
          <a:p>
            <a:pPr indent="-374650" lvl="0" marL="457200" rtl="0" algn="just">
              <a:spcBef>
                <a:spcPts val="0"/>
              </a:spcBef>
              <a:spcAft>
                <a:spcPts val="0"/>
              </a:spcAft>
              <a:buClr>
                <a:schemeClr val="dk1"/>
              </a:buClr>
              <a:buSzPts val="2300"/>
              <a:buFont typeface="Calibri"/>
              <a:buAutoNum type="alphaLcPeriod"/>
            </a:pPr>
            <a:r>
              <a:rPr lang="es-CL" sz="2300">
                <a:solidFill>
                  <a:schemeClr val="dk1"/>
                </a:solidFill>
                <a:latin typeface="Calibri"/>
                <a:ea typeface="Calibri"/>
                <a:cs typeface="Calibri"/>
                <a:sym typeface="Calibri"/>
              </a:rPr>
              <a:t>La confianza en el progreso ilimitado del hombre</a:t>
            </a:r>
            <a:endParaRPr sz="2300">
              <a:solidFill>
                <a:schemeClr val="dk1"/>
              </a:solidFill>
              <a:latin typeface="Calibri"/>
              <a:ea typeface="Calibri"/>
              <a:cs typeface="Calibri"/>
              <a:sym typeface="Calibri"/>
            </a:endParaRPr>
          </a:p>
          <a:p>
            <a:pPr indent="-374650" lvl="0" marL="457200" rtl="0" algn="just">
              <a:spcBef>
                <a:spcPts val="0"/>
              </a:spcBef>
              <a:spcAft>
                <a:spcPts val="0"/>
              </a:spcAft>
              <a:buClr>
                <a:schemeClr val="dk1"/>
              </a:buClr>
              <a:buSzPts val="2300"/>
              <a:buFont typeface="Calibri"/>
              <a:buAutoNum type="alphaLcPeriod"/>
            </a:pPr>
            <a:r>
              <a:rPr lang="es-CL" sz="2300">
                <a:solidFill>
                  <a:schemeClr val="dk1"/>
                </a:solidFill>
                <a:latin typeface="Calibri"/>
                <a:ea typeface="Calibri"/>
                <a:cs typeface="Calibri"/>
                <a:sym typeface="Calibri"/>
              </a:rPr>
              <a:t>La valoración de las posiciones divergentes</a:t>
            </a:r>
            <a:endParaRPr sz="2300">
              <a:solidFill>
                <a:schemeClr val="dk1"/>
              </a:solidFill>
              <a:latin typeface="Calibri"/>
              <a:ea typeface="Calibri"/>
              <a:cs typeface="Calibri"/>
              <a:sym typeface="Calibri"/>
            </a:endParaRPr>
          </a:p>
          <a:p>
            <a:pPr indent="-374650" lvl="0" marL="457200" rtl="0" algn="just">
              <a:spcBef>
                <a:spcPts val="0"/>
              </a:spcBef>
              <a:spcAft>
                <a:spcPts val="0"/>
              </a:spcAft>
              <a:buClr>
                <a:schemeClr val="dk1"/>
              </a:buClr>
              <a:buSzPts val="2300"/>
              <a:buFont typeface="Calibri"/>
              <a:buAutoNum type="alphaLcPeriod"/>
            </a:pPr>
            <a:r>
              <a:rPr lang="es-CL" sz="2300">
                <a:solidFill>
                  <a:schemeClr val="dk1"/>
                </a:solidFill>
                <a:latin typeface="Calibri"/>
                <a:ea typeface="Calibri"/>
                <a:cs typeface="Calibri"/>
                <a:sym typeface="Calibri"/>
              </a:rPr>
              <a:t>La búsqueda de la verdad</a:t>
            </a:r>
            <a:endParaRPr sz="2300">
              <a:solidFill>
                <a:schemeClr val="dk1"/>
              </a:solidFill>
              <a:latin typeface="Calibri"/>
              <a:ea typeface="Calibri"/>
              <a:cs typeface="Calibri"/>
              <a:sym typeface="Calibri"/>
            </a:endParaRPr>
          </a:p>
        </p:txBody>
      </p:sp>
      <p:cxnSp>
        <p:nvCxnSpPr>
          <p:cNvPr id="516" name="Google Shape;516;g317f7e936e3_0_41"/>
          <p:cNvCxnSpPr/>
          <p:nvPr/>
        </p:nvCxnSpPr>
        <p:spPr>
          <a:xfrm>
            <a:off x="7976250" y="3334400"/>
            <a:ext cx="3441600" cy="21600"/>
          </a:xfrm>
          <a:prstGeom prst="straightConnector1">
            <a:avLst/>
          </a:prstGeom>
          <a:noFill/>
          <a:ln cap="flat" cmpd="sng" w="19050">
            <a:solidFill>
              <a:schemeClr val="dk1"/>
            </a:solidFill>
            <a:prstDash val="solid"/>
            <a:miter lim="800000"/>
            <a:headEnd len="sm" w="sm" type="none"/>
            <a:tailEnd len="sm" w="sm" type="none"/>
          </a:ln>
        </p:spPr>
      </p:cxnSp>
      <p:cxnSp>
        <p:nvCxnSpPr>
          <p:cNvPr id="517" name="Google Shape;517;g317f7e936e3_0_41"/>
          <p:cNvCxnSpPr/>
          <p:nvPr/>
        </p:nvCxnSpPr>
        <p:spPr>
          <a:xfrm flipH="1" rot="10800000">
            <a:off x="553675" y="3684425"/>
            <a:ext cx="10335300" cy="3000"/>
          </a:xfrm>
          <a:prstGeom prst="straightConnector1">
            <a:avLst/>
          </a:prstGeom>
          <a:noFill/>
          <a:ln cap="flat" cmpd="sng" w="19050">
            <a:solidFill>
              <a:schemeClr val="dk1"/>
            </a:solidFill>
            <a:prstDash val="solid"/>
            <a:miter lim="800000"/>
            <a:headEnd len="sm" w="sm" type="none"/>
            <a:tailEnd len="sm" w="sm" type="none"/>
          </a:ln>
        </p:spPr>
      </p:cxnSp>
      <p:sp>
        <p:nvSpPr>
          <p:cNvPr id="518" name="Google Shape;518;g317f7e936e3_0_41"/>
          <p:cNvSpPr txBox="1"/>
          <p:nvPr/>
        </p:nvSpPr>
        <p:spPr>
          <a:xfrm>
            <a:off x="5886014" y="4713525"/>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519" name="Google Shape;519;g317f7e936e3_0_41"/>
          <p:cNvSpPr txBox="1"/>
          <p:nvPr/>
        </p:nvSpPr>
        <p:spPr>
          <a:xfrm>
            <a:off x="6840939" y="5175975"/>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520" name="Google Shape;520;g317f7e936e3_0_41"/>
          <p:cNvSpPr txBox="1"/>
          <p:nvPr/>
        </p:nvSpPr>
        <p:spPr>
          <a:xfrm>
            <a:off x="6188464" y="5545287"/>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CORRECTA</a:t>
            </a:r>
            <a:endParaRPr/>
          </a:p>
        </p:txBody>
      </p:sp>
      <p:sp>
        <p:nvSpPr>
          <p:cNvPr id="521" name="Google Shape;521;g317f7e936e3_0_41"/>
          <p:cNvSpPr txBox="1"/>
          <p:nvPr/>
        </p:nvSpPr>
        <p:spPr>
          <a:xfrm>
            <a:off x="4083971" y="5821749"/>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DISTRACTOR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5" name="Shape 525"/>
        <p:cNvGrpSpPr/>
        <p:nvPr/>
      </p:nvGrpSpPr>
      <p:grpSpPr>
        <a:xfrm>
          <a:off x="0" y="0"/>
          <a:ext cx="0" cy="0"/>
          <a:chOff x="0" y="0"/>
          <a:chExt cx="0" cy="0"/>
        </a:xfrm>
      </p:grpSpPr>
      <p:sp>
        <p:nvSpPr>
          <p:cNvPr id="526" name="Google Shape;526;g317f7e936e3_0_5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g317f7e936e3_0_51"/>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g317f7e936e3_0_51"/>
          <p:cNvSpPr/>
          <p:nvPr/>
        </p:nvSpPr>
        <p:spPr>
          <a:xfrm flipH="1" rot="-2700000">
            <a:off x="891672" y="422133"/>
            <a:ext cx="645306" cy="645306"/>
          </a:xfrm>
          <a:prstGeom prst="rect">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g317f7e936e3_0_51"/>
          <p:cNvSpPr/>
          <p:nvPr/>
        </p:nvSpPr>
        <p:spPr>
          <a:xfrm flipH="1" rot="-2700000">
            <a:off x="10043564" y="655106"/>
            <a:ext cx="687308" cy="687308"/>
          </a:xfrm>
          <a:prstGeom prst="rect">
            <a:avLst/>
          </a:pr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0" name="Google Shape;530;g317f7e936e3_0_51"/>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1" name="Google Shape;531;g317f7e936e3_0_51"/>
          <p:cNvSpPr/>
          <p:nvPr/>
        </p:nvSpPr>
        <p:spPr>
          <a:xfrm flipH="1">
            <a:off x="7976257" y="6115501"/>
            <a:ext cx="1494600" cy="7425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2" name="Google Shape;532;g317f7e936e3_0_51"/>
          <p:cNvSpPr/>
          <p:nvPr/>
        </p:nvSpPr>
        <p:spPr>
          <a:xfrm flipH="1">
            <a:off x="7604183" y="6453143"/>
            <a:ext cx="814800" cy="4050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33" name="Google Shape;533;g317f7e936e3_0_51"/>
          <p:cNvPicPr preferRelativeResize="0"/>
          <p:nvPr/>
        </p:nvPicPr>
        <p:blipFill>
          <a:blip r:embed="rId3">
            <a:alphaModFix/>
          </a:blip>
          <a:stretch>
            <a:fillRect/>
          </a:stretch>
        </p:blipFill>
        <p:spPr>
          <a:xfrm>
            <a:off x="486425" y="1310100"/>
            <a:ext cx="11219150" cy="4237800"/>
          </a:xfrm>
          <a:prstGeom prst="rect">
            <a:avLst/>
          </a:prstGeom>
          <a:noFill/>
          <a:ln>
            <a:noFill/>
          </a:ln>
        </p:spPr>
      </p:pic>
      <p:sp>
        <p:nvSpPr>
          <p:cNvPr id="534" name="Google Shape;534;g317f7e936e3_0_51"/>
          <p:cNvSpPr txBox="1"/>
          <p:nvPr/>
        </p:nvSpPr>
        <p:spPr>
          <a:xfrm>
            <a:off x="9901214" y="4205200"/>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cxnSp>
        <p:nvCxnSpPr>
          <p:cNvPr id="535" name="Google Shape;535;g317f7e936e3_0_51"/>
          <p:cNvCxnSpPr/>
          <p:nvPr/>
        </p:nvCxnSpPr>
        <p:spPr>
          <a:xfrm flipH="1" rot="10800000">
            <a:off x="5536200" y="1996450"/>
            <a:ext cx="5998500" cy="25500"/>
          </a:xfrm>
          <a:prstGeom prst="straightConnector1">
            <a:avLst/>
          </a:prstGeom>
          <a:noFill/>
          <a:ln cap="flat" cmpd="sng" w="19050">
            <a:solidFill>
              <a:schemeClr val="dk1"/>
            </a:solidFill>
            <a:prstDash val="solid"/>
            <a:miter lim="800000"/>
            <a:headEnd len="sm" w="sm" type="none"/>
            <a:tailEnd len="sm" w="sm" type="none"/>
          </a:ln>
        </p:spPr>
      </p:cxnSp>
      <p:cxnSp>
        <p:nvCxnSpPr>
          <p:cNvPr id="536" name="Google Shape;536;g317f7e936e3_0_51"/>
          <p:cNvCxnSpPr/>
          <p:nvPr/>
        </p:nvCxnSpPr>
        <p:spPr>
          <a:xfrm flipH="1" rot="10800000">
            <a:off x="758025" y="2329025"/>
            <a:ext cx="1312200" cy="11700"/>
          </a:xfrm>
          <a:prstGeom prst="straightConnector1">
            <a:avLst/>
          </a:prstGeom>
          <a:noFill/>
          <a:ln cap="flat" cmpd="sng" w="19050">
            <a:solidFill>
              <a:schemeClr val="dk1"/>
            </a:solidFill>
            <a:prstDash val="solid"/>
            <a:miter lim="800000"/>
            <a:headEnd len="sm" w="sm" type="none"/>
            <a:tailEnd len="sm" w="sm" type="none"/>
          </a:ln>
        </p:spPr>
      </p:cxnSp>
      <p:cxnSp>
        <p:nvCxnSpPr>
          <p:cNvPr id="537" name="Google Shape;537;g317f7e936e3_0_51"/>
          <p:cNvCxnSpPr/>
          <p:nvPr/>
        </p:nvCxnSpPr>
        <p:spPr>
          <a:xfrm>
            <a:off x="5886025" y="2324075"/>
            <a:ext cx="2395200" cy="5100"/>
          </a:xfrm>
          <a:prstGeom prst="straightConnector1">
            <a:avLst/>
          </a:prstGeom>
          <a:noFill/>
          <a:ln cap="flat" cmpd="sng" w="19050">
            <a:solidFill>
              <a:schemeClr val="dk1"/>
            </a:solidFill>
            <a:prstDash val="solid"/>
            <a:miter lim="800000"/>
            <a:headEnd len="sm" w="sm" type="none"/>
            <a:tailEnd len="sm" w="sm" type="none"/>
          </a:ln>
        </p:spPr>
      </p:cxnSp>
      <p:sp>
        <p:nvSpPr>
          <p:cNvPr id="538" name="Google Shape;538;g317f7e936e3_0_51"/>
          <p:cNvSpPr txBox="1"/>
          <p:nvPr/>
        </p:nvSpPr>
        <p:spPr>
          <a:xfrm>
            <a:off x="10515739" y="4949125"/>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539" name="Google Shape;539;g317f7e936e3_0_51"/>
          <p:cNvSpPr txBox="1"/>
          <p:nvPr/>
        </p:nvSpPr>
        <p:spPr>
          <a:xfrm>
            <a:off x="9100046" y="5396574"/>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DISTRACTOR</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3" name="Shape 543"/>
        <p:cNvGrpSpPr/>
        <p:nvPr/>
      </p:nvGrpSpPr>
      <p:grpSpPr>
        <a:xfrm>
          <a:off x="0" y="0"/>
          <a:ext cx="0" cy="0"/>
          <a:chOff x="0" y="0"/>
          <a:chExt cx="0" cy="0"/>
        </a:xfrm>
      </p:grpSpPr>
      <p:sp>
        <p:nvSpPr>
          <p:cNvPr id="544" name="Google Shape;544;g317f7e936e3_0_6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g317f7e936e3_0_61"/>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g317f7e936e3_0_61"/>
          <p:cNvSpPr/>
          <p:nvPr/>
        </p:nvSpPr>
        <p:spPr>
          <a:xfrm flipH="1" rot="-2700000">
            <a:off x="891672" y="422133"/>
            <a:ext cx="645306" cy="645306"/>
          </a:xfrm>
          <a:prstGeom prst="rect">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g317f7e936e3_0_61"/>
          <p:cNvSpPr/>
          <p:nvPr/>
        </p:nvSpPr>
        <p:spPr>
          <a:xfrm flipH="1" rot="-2700000">
            <a:off x="10043564" y="655106"/>
            <a:ext cx="687308" cy="687308"/>
          </a:xfrm>
          <a:prstGeom prst="rect">
            <a:avLst/>
          </a:pr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g317f7e936e3_0_61"/>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g317f7e936e3_0_61"/>
          <p:cNvSpPr/>
          <p:nvPr/>
        </p:nvSpPr>
        <p:spPr>
          <a:xfrm flipH="1">
            <a:off x="7976257" y="6115501"/>
            <a:ext cx="1494600" cy="7425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g317f7e936e3_0_61"/>
          <p:cNvSpPr/>
          <p:nvPr/>
        </p:nvSpPr>
        <p:spPr>
          <a:xfrm flipH="1">
            <a:off x="7604183" y="6453143"/>
            <a:ext cx="814800" cy="4050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51" name="Google Shape;551;g317f7e936e3_0_61"/>
          <p:cNvPicPr preferRelativeResize="0"/>
          <p:nvPr/>
        </p:nvPicPr>
        <p:blipFill>
          <a:blip r:embed="rId3">
            <a:alphaModFix/>
          </a:blip>
          <a:stretch>
            <a:fillRect/>
          </a:stretch>
        </p:blipFill>
        <p:spPr>
          <a:xfrm>
            <a:off x="693053" y="1552066"/>
            <a:ext cx="10805900" cy="37538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5" name="Shape 555"/>
        <p:cNvGrpSpPr/>
        <p:nvPr/>
      </p:nvGrpSpPr>
      <p:grpSpPr>
        <a:xfrm>
          <a:off x="0" y="0"/>
          <a:ext cx="0" cy="0"/>
          <a:chOff x="0" y="0"/>
          <a:chExt cx="0" cy="0"/>
        </a:xfrm>
      </p:grpSpPr>
      <p:sp>
        <p:nvSpPr>
          <p:cNvPr id="556" name="Google Shape;556;g317f7e936e3_0_7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g317f7e936e3_0_71"/>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g317f7e936e3_0_71"/>
          <p:cNvSpPr/>
          <p:nvPr/>
        </p:nvSpPr>
        <p:spPr>
          <a:xfrm flipH="1" rot="-2700000">
            <a:off x="891672" y="422133"/>
            <a:ext cx="645306" cy="645306"/>
          </a:xfrm>
          <a:prstGeom prst="rect">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g317f7e936e3_0_71"/>
          <p:cNvSpPr/>
          <p:nvPr/>
        </p:nvSpPr>
        <p:spPr>
          <a:xfrm flipH="1" rot="-2700000">
            <a:off x="10043564" y="655106"/>
            <a:ext cx="687308" cy="687308"/>
          </a:xfrm>
          <a:prstGeom prst="rect">
            <a:avLst/>
          </a:pr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g317f7e936e3_0_71"/>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g317f7e936e3_0_71"/>
          <p:cNvSpPr/>
          <p:nvPr/>
        </p:nvSpPr>
        <p:spPr>
          <a:xfrm flipH="1">
            <a:off x="7976257" y="6115501"/>
            <a:ext cx="1494600" cy="7425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g317f7e936e3_0_71"/>
          <p:cNvSpPr/>
          <p:nvPr/>
        </p:nvSpPr>
        <p:spPr>
          <a:xfrm flipH="1">
            <a:off x="7604183" y="6453143"/>
            <a:ext cx="814800" cy="4050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63" name="Google Shape;563;g317f7e936e3_0_71"/>
          <p:cNvPicPr preferRelativeResize="0"/>
          <p:nvPr/>
        </p:nvPicPr>
        <p:blipFill>
          <a:blip r:embed="rId3">
            <a:alphaModFix/>
          </a:blip>
          <a:stretch>
            <a:fillRect/>
          </a:stretch>
        </p:blipFill>
        <p:spPr>
          <a:xfrm>
            <a:off x="1896800" y="286775"/>
            <a:ext cx="8398401" cy="62844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7" name="Shape 567"/>
        <p:cNvGrpSpPr/>
        <p:nvPr/>
      </p:nvGrpSpPr>
      <p:grpSpPr>
        <a:xfrm>
          <a:off x="0" y="0"/>
          <a:ext cx="0" cy="0"/>
          <a:chOff x="0" y="0"/>
          <a:chExt cx="0" cy="0"/>
        </a:xfrm>
      </p:grpSpPr>
      <p:sp>
        <p:nvSpPr>
          <p:cNvPr id="568" name="Google Shape;568;g317f7e936e3_0_8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g317f7e936e3_0_81"/>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g317f7e936e3_0_81"/>
          <p:cNvSpPr/>
          <p:nvPr/>
        </p:nvSpPr>
        <p:spPr>
          <a:xfrm flipH="1" rot="-2700000">
            <a:off x="891672" y="422133"/>
            <a:ext cx="645306" cy="645306"/>
          </a:xfrm>
          <a:prstGeom prst="rect">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g317f7e936e3_0_81"/>
          <p:cNvSpPr/>
          <p:nvPr/>
        </p:nvSpPr>
        <p:spPr>
          <a:xfrm flipH="1" rot="-2700000">
            <a:off x="10043564" y="655106"/>
            <a:ext cx="687308" cy="687308"/>
          </a:xfrm>
          <a:prstGeom prst="rect">
            <a:avLst/>
          </a:pr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g317f7e936e3_0_81"/>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3" name="Google Shape;573;g317f7e936e3_0_81"/>
          <p:cNvSpPr/>
          <p:nvPr/>
        </p:nvSpPr>
        <p:spPr>
          <a:xfrm flipH="1">
            <a:off x="7976257" y="6115501"/>
            <a:ext cx="1494600" cy="7425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4" name="Google Shape;574;g317f7e936e3_0_81"/>
          <p:cNvSpPr/>
          <p:nvPr/>
        </p:nvSpPr>
        <p:spPr>
          <a:xfrm flipH="1">
            <a:off x="7604183" y="6453143"/>
            <a:ext cx="814800" cy="4050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5" name="Google Shape;575;g317f7e936e3_0_81"/>
          <p:cNvSpPr txBox="1"/>
          <p:nvPr/>
        </p:nvSpPr>
        <p:spPr>
          <a:xfrm>
            <a:off x="368850" y="1090950"/>
            <a:ext cx="11454300" cy="5362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CL" sz="1600">
                <a:solidFill>
                  <a:schemeClr val="dk1"/>
                </a:solidFill>
                <a:latin typeface="Calibri"/>
                <a:ea typeface="Calibri"/>
                <a:cs typeface="Calibri"/>
                <a:sym typeface="Calibri"/>
              </a:rPr>
              <a:t>Lea el siguiente texto:</a:t>
            </a:r>
            <a:endParaRPr sz="1600">
              <a:solidFill>
                <a:schemeClr val="dk1"/>
              </a:solidFill>
              <a:latin typeface="Calibri"/>
              <a:ea typeface="Calibri"/>
              <a:cs typeface="Calibri"/>
              <a:sym typeface="Calibri"/>
            </a:endParaRPr>
          </a:p>
          <a:p>
            <a:pPr indent="0" lvl="0" marL="0" rtl="0" algn="just">
              <a:spcBef>
                <a:spcPts val="0"/>
              </a:spcBef>
              <a:spcAft>
                <a:spcPts val="0"/>
              </a:spcAft>
              <a:buNone/>
            </a:pPr>
            <a:r>
              <a:t/>
            </a:r>
            <a:endParaRPr sz="1600">
              <a:solidFill>
                <a:schemeClr val="dk1"/>
              </a:solidFill>
              <a:latin typeface="Calibri"/>
              <a:ea typeface="Calibri"/>
              <a:cs typeface="Calibri"/>
              <a:sym typeface="Calibri"/>
            </a:endParaRPr>
          </a:p>
          <a:p>
            <a:pPr indent="0" lvl="0" marL="0" rtl="0" algn="just">
              <a:spcBef>
                <a:spcPts val="0"/>
              </a:spcBef>
              <a:spcAft>
                <a:spcPts val="0"/>
              </a:spcAft>
              <a:buNone/>
            </a:pPr>
            <a:r>
              <a:rPr lang="es-CL" sz="1600">
                <a:solidFill>
                  <a:schemeClr val="dk1"/>
                </a:solidFill>
                <a:latin typeface="Calibri"/>
                <a:ea typeface="Calibri"/>
                <a:cs typeface="Calibri"/>
                <a:sym typeface="Calibri"/>
              </a:rPr>
              <a:t>La forma de producción característica del sistema, es decir, la que juega el rol dominante imprimiendo a la economía sus ritmos de crecimiento, es la </a:t>
            </a:r>
            <a:r>
              <a:rPr b="1" lang="es-CL" sz="1600">
                <a:solidFill>
                  <a:schemeClr val="dk1"/>
                </a:solidFill>
                <a:latin typeface="Calibri"/>
                <a:ea typeface="Calibri"/>
                <a:cs typeface="Calibri"/>
                <a:sym typeface="Calibri"/>
              </a:rPr>
              <a:t>pequeña producción campesina</a:t>
            </a:r>
            <a:r>
              <a:rPr lang="es-CL" sz="1600">
                <a:solidFill>
                  <a:schemeClr val="dk1"/>
                </a:solidFill>
                <a:latin typeface="Calibri"/>
                <a:ea typeface="Calibri"/>
                <a:cs typeface="Calibri"/>
                <a:sym typeface="Calibri"/>
              </a:rPr>
              <a:t> [...] Ciertamente una parte desigual: en los antiguos centros de población, las reservas señoriales jugaron siempre un apreciable rol; pero la expansión agraria medieval aseguró a la explotación campesina una preponderancia económica abrumadora. De esta manera, </a:t>
            </a:r>
            <a:r>
              <a:rPr b="1" lang="es-CL" sz="1600">
                <a:solidFill>
                  <a:schemeClr val="dk1"/>
                </a:solidFill>
                <a:latin typeface="Calibri"/>
                <a:ea typeface="Calibri"/>
                <a:cs typeface="Calibri"/>
                <a:sym typeface="Calibri"/>
              </a:rPr>
              <a:t>las inversiones agrícolas (semillas, herramientas, mantenimiento de tierras de cultivo) reposan en primer lugar sobre las espaldas de los campesinos</a:t>
            </a:r>
            <a:r>
              <a:rPr lang="es-CL" sz="1600">
                <a:solidFill>
                  <a:schemeClr val="dk1"/>
                </a:solidFill>
                <a:latin typeface="Calibri"/>
                <a:ea typeface="Calibri"/>
                <a:cs typeface="Calibri"/>
                <a:sym typeface="Calibri"/>
              </a:rPr>
              <a:t>. Asimismo, el crecimiento se manifiesta para la multiplicación de estas unidades de producción y su extensión en el espacio, mientras que el decrecimiento se manifiesta en la disminución del número de las explotaciones. Finalmente, </a:t>
            </a:r>
            <a:r>
              <a:rPr b="1" lang="es-CL" sz="1600">
                <a:solidFill>
                  <a:schemeClr val="dk1"/>
                </a:solidFill>
                <a:latin typeface="Calibri"/>
                <a:ea typeface="Calibri"/>
                <a:cs typeface="Calibri"/>
                <a:sym typeface="Calibri"/>
              </a:rPr>
              <a:t>la tendencia de los precios agrícolas está en plena concordancia con la evolución de la productividad media de los campesinos</a:t>
            </a:r>
            <a:r>
              <a:rPr lang="es-CL" sz="1600">
                <a:solidFill>
                  <a:schemeClr val="dk1"/>
                </a:solidFill>
                <a:latin typeface="Calibri"/>
                <a:ea typeface="Calibri"/>
                <a:cs typeface="Calibri"/>
                <a:sym typeface="Calibri"/>
              </a:rPr>
              <a:t>: los precios suben cuando la producción progresa y bajan cuando la producción decae. La hegemonía de la pequeña producción hunde sus raíces en el estado de la tecnología agrícola. Repitamos que </a:t>
            </a:r>
            <a:r>
              <a:rPr b="1" lang="es-CL" sz="1600">
                <a:solidFill>
                  <a:schemeClr val="dk1"/>
                </a:solidFill>
                <a:latin typeface="Calibri"/>
                <a:ea typeface="Calibri"/>
                <a:cs typeface="Calibri"/>
                <a:sym typeface="Calibri"/>
              </a:rPr>
              <a:t>no hay organización del trabajo más eficiente que aquella que se enlaza alrededor de la utilización completa de una tendencia de trabajo</a:t>
            </a:r>
            <a:r>
              <a:rPr lang="es-CL" sz="1600">
                <a:solidFill>
                  <a:schemeClr val="dk1"/>
                </a:solidFill>
                <a:latin typeface="Calibri"/>
                <a:ea typeface="Calibri"/>
                <a:cs typeface="Calibri"/>
                <a:sym typeface="Calibri"/>
              </a:rPr>
              <a:t> y que, en esas condiciones, la gran explotación (cuya presencia es por regla general un legado del pasado dominial) debe resistir un hándicap. </a:t>
            </a:r>
            <a:endParaRPr sz="1600">
              <a:solidFill>
                <a:schemeClr val="dk1"/>
              </a:solidFill>
              <a:latin typeface="Calibri"/>
              <a:ea typeface="Calibri"/>
              <a:cs typeface="Calibri"/>
              <a:sym typeface="Calibri"/>
            </a:endParaRPr>
          </a:p>
          <a:p>
            <a:pPr indent="0" lvl="0" marL="0" rtl="0" algn="just">
              <a:spcBef>
                <a:spcPts val="0"/>
              </a:spcBef>
              <a:spcAft>
                <a:spcPts val="0"/>
              </a:spcAft>
              <a:buNone/>
            </a:pPr>
            <a:r>
              <a:t/>
            </a:r>
            <a:endParaRPr sz="1600">
              <a:solidFill>
                <a:schemeClr val="dk1"/>
              </a:solidFill>
              <a:latin typeface="Calibri"/>
              <a:ea typeface="Calibri"/>
              <a:cs typeface="Calibri"/>
              <a:sym typeface="Calibri"/>
            </a:endParaRPr>
          </a:p>
          <a:p>
            <a:pPr indent="0" lvl="0" marL="0" rtl="0" algn="r">
              <a:spcBef>
                <a:spcPts val="0"/>
              </a:spcBef>
              <a:spcAft>
                <a:spcPts val="0"/>
              </a:spcAft>
              <a:buNone/>
            </a:pPr>
            <a:r>
              <a:rPr lang="es-CL" sz="1600">
                <a:solidFill>
                  <a:schemeClr val="dk1"/>
                </a:solidFill>
                <a:latin typeface="Calibri"/>
                <a:ea typeface="Calibri"/>
                <a:cs typeface="Calibri"/>
                <a:sym typeface="Calibri"/>
              </a:rPr>
              <a:t>Boletín de Historia Social Europea, N°2, 1990</a:t>
            </a:r>
            <a:endParaRPr sz="1600">
              <a:solidFill>
                <a:schemeClr val="dk1"/>
              </a:solidFill>
              <a:latin typeface="Calibri"/>
              <a:ea typeface="Calibri"/>
              <a:cs typeface="Calibri"/>
              <a:sym typeface="Calibri"/>
            </a:endParaRPr>
          </a:p>
          <a:p>
            <a:pPr indent="0" lvl="0" marL="0" rtl="0" algn="just">
              <a:spcBef>
                <a:spcPts val="0"/>
              </a:spcBef>
              <a:spcAft>
                <a:spcPts val="0"/>
              </a:spcAft>
              <a:buNone/>
            </a:pPr>
            <a:r>
              <a:t/>
            </a:r>
            <a:endParaRPr sz="1600">
              <a:solidFill>
                <a:schemeClr val="dk1"/>
              </a:solidFill>
              <a:latin typeface="Calibri"/>
              <a:ea typeface="Calibri"/>
              <a:cs typeface="Calibri"/>
              <a:sym typeface="Calibri"/>
            </a:endParaRPr>
          </a:p>
          <a:p>
            <a:pPr indent="0" lvl="0" marL="0" rtl="0" algn="just">
              <a:spcBef>
                <a:spcPts val="0"/>
              </a:spcBef>
              <a:spcAft>
                <a:spcPts val="0"/>
              </a:spcAft>
              <a:buNone/>
            </a:pPr>
            <a:r>
              <a:rPr lang="es-CL" sz="1600">
                <a:solidFill>
                  <a:schemeClr val="dk1"/>
                </a:solidFill>
                <a:latin typeface="Calibri"/>
                <a:ea typeface="Calibri"/>
                <a:cs typeface="Calibri"/>
                <a:sym typeface="Calibri"/>
              </a:rPr>
              <a:t>Según el texto anterior, ¿qué factor productivo fue esencial para el funcionamiento de la economía feudal?</a:t>
            </a:r>
            <a:endParaRPr sz="1600">
              <a:solidFill>
                <a:schemeClr val="dk1"/>
              </a:solidFill>
              <a:latin typeface="Calibri"/>
              <a:ea typeface="Calibri"/>
              <a:cs typeface="Calibri"/>
              <a:sym typeface="Calibri"/>
            </a:endParaRPr>
          </a:p>
          <a:p>
            <a:pPr indent="0" lvl="0" marL="0" rtl="0" algn="just">
              <a:spcBef>
                <a:spcPts val="0"/>
              </a:spcBef>
              <a:spcAft>
                <a:spcPts val="0"/>
              </a:spcAft>
              <a:buNone/>
            </a:pPr>
            <a:r>
              <a:t/>
            </a:r>
            <a:endParaRPr sz="1600">
              <a:solidFill>
                <a:schemeClr val="dk1"/>
              </a:solidFill>
              <a:latin typeface="Calibri"/>
              <a:ea typeface="Calibri"/>
              <a:cs typeface="Calibri"/>
              <a:sym typeface="Calibri"/>
            </a:endParaRPr>
          </a:p>
          <a:p>
            <a:pPr indent="-330200" lvl="0" marL="457200" rtl="0" algn="just">
              <a:spcBef>
                <a:spcPts val="0"/>
              </a:spcBef>
              <a:spcAft>
                <a:spcPts val="0"/>
              </a:spcAft>
              <a:buClr>
                <a:schemeClr val="dk1"/>
              </a:buClr>
              <a:buSzPts val="1600"/>
              <a:buFont typeface="Calibri"/>
              <a:buAutoNum type="alphaLcPeriod"/>
            </a:pPr>
            <a:r>
              <a:rPr lang="es-CL" sz="1600">
                <a:solidFill>
                  <a:schemeClr val="dk1"/>
                </a:solidFill>
                <a:latin typeface="Calibri"/>
                <a:ea typeface="Calibri"/>
                <a:cs typeface="Calibri"/>
                <a:sym typeface="Calibri"/>
              </a:rPr>
              <a:t>El trabajo</a:t>
            </a:r>
            <a:endParaRPr sz="1600">
              <a:solidFill>
                <a:schemeClr val="dk1"/>
              </a:solidFill>
              <a:latin typeface="Calibri"/>
              <a:ea typeface="Calibri"/>
              <a:cs typeface="Calibri"/>
              <a:sym typeface="Calibri"/>
            </a:endParaRPr>
          </a:p>
          <a:p>
            <a:pPr indent="-330200" lvl="0" marL="457200" rtl="0" algn="just">
              <a:spcBef>
                <a:spcPts val="0"/>
              </a:spcBef>
              <a:spcAft>
                <a:spcPts val="0"/>
              </a:spcAft>
              <a:buClr>
                <a:schemeClr val="dk1"/>
              </a:buClr>
              <a:buSzPts val="1600"/>
              <a:buFont typeface="Calibri"/>
              <a:buAutoNum type="alphaLcPeriod"/>
            </a:pPr>
            <a:r>
              <a:rPr lang="es-CL" sz="1600">
                <a:solidFill>
                  <a:schemeClr val="dk1"/>
                </a:solidFill>
                <a:latin typeface="Calibri"/>
                <a:ea typeface="Calibri"/>
                <a:cs typeface="Calibri"/>
                <a:sym typeface="Calibri"/>
              </a:rPr>
              <a:t>La tecnología</a:t>
            </a:r>
            <a:endParaRPr sz="1600">
              <a:solidFill>
                <a:schemeClr val="dk1"/>
              </a:solidFill>
              <a:latin typeface="Calibri"/>
              <a:ea typeface="Calibri"/>
              <a:cs typeface="Calibri"/>
              <a:sym typeface="Calibri"/>
            </a:endParaRPr>
          </a:p>
          <a:p>
            <a:pPr indent="-330200" lvl="0" marL="457200" rtl="0" algn="just">
              <a:spcBef>
                <a:spcPts val="0"/>
              </a:spcBef>
              <a:spcAft>
                <a:spcPts val="0"/>
              </a:spcAft>
              <a:buClr>
                <a:schemeClr val="dk1"/>
              </a:buClr>
              <a:buSzPts val="1600"/>
              <a:buFont typeface="Calibri"/>
              <a:buAutoNum type="alphaLcPeriod"/>
            </a:pPr>
            <a:r>
              <a:rPr lang="es-CL" sz="1600">
                <a:solidFill>
                  <a:schemeClr val="dk1"/>
                </a:solidFill>
                <a:latin typeface="Calibri"/>
                <a:ea typeface="Calibri"/>
                <a:cs typeface="Calibri"/>
                <a:sym typeface="Calibri"/>
              </a:rPr>
              <a:t>El capital</a:t>
            </a:r>
            <a:endParaRPr sz="1600">
              <a:solidFill>
                <a:schemeClr val="dk1"/>
              </a:solidFill>
              <a:latin typeface="Calibri"/>
              <a:ea typeface="Calibri"/>
              <a:cs typeface="Calibri"/>
              <a:sym typeface="Calibri"/>
            </a:endParaRPr>
          </a:p>
          <a:p>
            <a:pPr indent="-330200" lvl="0" marL="457200" rtl="0" algn="just">
              <a:spcBef>
                <a:spcPts val="0"/>
              </a:spcBef>
              <a:spcAft>
                <a:spcPts val="0"/>
              </a:spcAft>
              <a:buClr>
                <a:schemeClr val="dk1"/>
              </a:buClr>
              <a:buSzPts val="1600"/>
              <a:buFont typeface="Calibri"/>
              <a:buAutoNum type="alphaLcPeriod"/>
            </a:pPr>
            <a:r>
              <a:rPr lang="es-CL" sz="1600">
                <a:solidFill>
                  <a:schemeClr val="dk1"/>
                </a:solidFill>
                <a:latin typeface="Calibri"/>
                <a:ea typeface="Calibri"/>
                <a:cs typeface="Calibri"/>
                <a:sym typeface="Calibri"/>
              </a:rPr>
              <a:t>La tierra</a:t>
            </a:r>
            <a:endParaRPr sz="16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b="1" sz="2000">
              <a:solidFill>
                <a:schemeClr val="dk1"/>
              </a:solidFill>
              <a:latin typeface="Calibri"/>
              <a:ea typeface="Calibri"/>
              <a:cs typeface="Calibri"/>
              <a:sym typeface="Calibri"/>
            </a:endParaRPr>
          </a:p>
          <a:p>
            <a:pPr indent="0" lvl="0" marL="0" rtl="0" algn="just">
              <a:spcBef>
                <a:spcPts val="0"/>
              </a:spcBef>
              <a:spcAft>
                <a:spcPts val="0"/>
              </a:spcAft>
              <a:buNone/>
            </a:pPr>
            <a:r>
              <a:t/>
            </a:r>
            <a:endParaRPr sz="1800">
              <a:solidFill>
                <a:schemeClr val="dk1"/>
              </a:solidFill>
              <a:latin typeface="Calibri"/>
              <a:ea typeface="Calibri"/>
              <a:cs typeface="Calibri"/>
              <a:sym typeface="Calibri"/>
            </a:endParaRPr>
          </a:p>
        </p:txBody>
      </p:sp>
      <p:sp>
        <p:nvSpPr>
          <p:cNvPr id="576" name="Google Shape;576;g317f7e936e3_0_81"/>
          <p:cNvSpPr txBox="1"/>
          <p:nvPr/>
        </p:nvSpPr>
        <p:spPr>
          <a:xfrm>
            <a:off x="1745689" y="6115500"/>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577" name="Google Shape;577;g317f7e936e3_0_81"/>
          <p:cNvSpPr txBox="1"/>
          <p:nvPr/>
        </p:nvSpPr>
        <p:spPr>
          <a:xfrm>
            <a:off x="2025764" y="5746200"/>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578" name="Google Shape;578;g317f7e936e3_0_81"/>
          <p:cNvSpPr txBox="1"/>
          <p:nvPr/>
        </p:nvSpPr>
        <p:spPr>
          <a:xfrm>
            <a:off x="1670621" y="6470999"/>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DISTRACTOR</a:t>
            </a:r>
            <a:endParaRPr/>
          </a:p>
        </p:txBody>
      </p:sp>
      <p:sp>
        <p:nvSpPr>
          <p:cNvPr id="579" name="Google Shape;579;g317f7e936e3_0_81"/>
          <p:cNvSpPr txBox="1"/>
          <p:nvPr/>
        </p:nvSpPr>
        <p:spPr>
          <a:xfrm>
            <a:off x="1847489" y="5508812"/>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CORRECTA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3" name="Shape 583"/>
        <p:cNvGrpSpPr/>
        <p:nvPr/>
      </p:nvGrpSpPr>
      <p:grpSpPr>
        <a:xfrm>
          <a:off x="0" y="0"/>
          <a:ext cx="0" cy="0"/>
          <a:chOff x="0" y="0"/>
          <a:chExt cx="0" cy="0"/>
        </a:xfrm>
      </p:grpSpPr>
      <p:sp>
        <p:nvSpPr>
          <p:cNvPr id="584" name="Google Shape;584;g317f7e936e3_0_9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5" name="Google Shape;585;g317f7e936e3_0_91"/>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6" name="Google Shape;586;g317f7e936e3_0_91"/>
          <p:cNvSpPr/>
          <p:nvPr/>
        </p:nvSpPr>
        <p:spPr>
          <a:xfrm flipH="1" rot="-2700000">
            <a:off x="891672" y="422133"/>
            <a:ext cx="645306" cy="645306"/>
          </a:xfrm>
          <a:prstGeom prst="rect">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7" name="Google Shape;587;g317f7e936e3_0_91"/>
          <p:cNvSpPr/>
          <p:nvPr/>
        </p:nvSpPr>
        <p:spPr>
          <a:xfrm flipH="1" rot="-2700000">
            <a:off x="10043564" y="655106"/>
            <a:ext cx="687308" cy="687308"/>
          </a:xfrm>
          <a:prstGeom prst="rect">
            <a:avLst/>
          </a:pr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8" name="Google Shape;588;g317f7e936e3_0_91"/>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9" name="Google Shape;589;g317f7e936e3_0_91"/>
          <p:cNvSpPr/>
          <p:nvPr/>
        </p:nvSpPr>
        <p:spPr>
          <a:xfrm flipH="1">
            <a:off x="7976257" y="6115501"/>
            <a:ext cx="1494600" cy="7425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0" name="Google Shape;590;g317f7e936e3_0_91"/>
          <p:cNvSpPr/>
          <p:nvPr/>
        </p:nvSpPr>
        <p:spPr>
          <a:xfrm flipH="1">
            <a:off x="7604183" y="6453143"/>
            <a:ext cx="814800" cy="4050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1" name="Google Shape;591;g317f7e936e3_0_91"/>
          <p:cNvSpPr txBox="1"/>
          <p:nvPr/>
        </p:nvSpPr>
        <p:spPr>
          <a:xfrm>
            <a:off x="368850" y="747900"/>
            <a:ext cx="11454300" cy="5362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CL" sz="1800">
                <a:solidFill>
                  <a:schemeClr val="dk1"/>
                </a:solidFill>
                <a:latin typeface="Calibri"/>
                <a:ea typeface="Calibri"/>
                <a:cs typeface="Calibri"/>
                <a:sym typeface="Calibri"/>
              </a:rPr>
              <a:t>Lea el siguiente texto:</a:t>
            </a:r>
            <a:endParaRPr sz="1800">
              <a:solidFill>
                <a:schemeClr val="dk1"/>
              </a:solidFill>
              <a:latin typeface="Calibri"/>
              <a:ea typeface="Calibri"/>
              <a:cs typeface="Calibri"/>
              <a:sym typeface="Calibri"/>
            </a:endParaRPr>
          </a:p>
          <a:p>
            <a:pPr indent="0" lvl="0" marL="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rtl="0" algn="just">
              <a:spcBef>
                <a:spcPts val="0"/>
              </a:spcBef>
              <a:spcAft>
                <a:spcPts val="0"/>
              </a:spcAft>
              <a:buNone/>
            </a:pPr>
            <a:r>
              <a:rPr b="1" lang="es-CL" sz="1800">
                <a:solidFill>
                  <a:schemeClr val="dk1"/>
                </a:solidFill>
                <a:latin typeface="Calibri"/>
                <a:ea typeface="Calibri"/>
                <a:cs typeface="Calibri"/>
                <a:sym typeface="Calibri"/>
              </a:rPr>
              <a:t>Homenaje y Fidelidad en el siglo XII</a:t>
            </a:r>
            <a:endParaRPr b="1" sz="1800">
              <a:solidFill>
                <a:schemeClr val="dk1"/>
              </a:solidFill>
              <a:latin typeface="Calibri"/>
              <a:ea typeface="Calibri"/>
              <a:cs typeface="Calibri"/>
              <a:sym typeface="Calibri"/>
            </a:endParaRPr>
          </a:p>
          <a:p>
            <a:pPr indent="0" lvl="0" marL="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rtl="0" algn="just">
              <a:spcBef>
                <a:spcPts val="0"/>
              </a:spcBef>
              <a:spcAft>
                <a:spcPts val="0"/>
              </a:spcAft>
              <a:buNone/>
            </a:pPr>
            <a:r>
              <a:rPr lang="es-CL" sz="1800">
                <a:solidFill>
                  <a:schemeClr val="dk1"/>
                </a:solidFill>
                <a:latin typeface="Calibri"/>
                <a:ea typeface="Calibri"/>
                <a:cs typeface="Calibri"/>
                <a:sym typeface="Calibri"/>
              </a:rPr>
              <a:t>En primer lugar, cumplieron los homenajes de la manera siguiente: el conde pidió (al futuro vasallo) si deseaba convertirse sin reservas en su hombre, y éste respondió: “así lo quiero”. Luego sus manos unidas a las del conde que las estrechó se aliaron mediante un beso. En segundo lugar, </a:t>
            </a:r>
            <a:r>
              <a:rPr b="1" lang="es-CL" sz="1800">
                <a:solidFill>
                  <a:schemeClr val="dk1"/>
                </a:solidFill>
                <a:latin typeface="Calibri"/>
                <a:ea typeface="Calibri"/>
                <a:cs typeface="Calibri"/>
                <a:sym typeface="Calibri"/>
              </a:rPr>
              <a:t>aquel que rindió un homenaje comprometió su fe en estos términos:</a:t>
            </a:r>
            <a:r>
              <a:rPr lang="es-CL" sz="1800">
                <a:solidFill>
                  <a:schemeClr val="dk1"/>
                </a:solidFill>
                <a:latin typeface="Calibri"/>
                <a:ea typeface="Calibri"/>
                <a:cs typeface="Calibri"/>
                <a:sym typeface="Calibri"/>
              </a:rPr>
              <a:t> “prometo por mí ser fiel, a partir de este instante, al conde Guillermo, y guardarle ante todos y totalmente mi homenaje de buena fe y malicia”. En tercer lugar, </a:t>
            </a:r>
            <a:r>
              <a:rPr b="1" lang="es-CL" sz="1800">
                <a:solidFill>
                  <a:schemeClr val="dk1"/>
                </a:solidFill>
                <a:latin typeface="Calibri"/>
                <a:ea typeface="Calibri"/>
                <a:cs typeface="Calibri"/>
                <a:sym typeface="Calibri"/>
              </a:rPr>
              <a:t>juró sobre reliquias de los santos</a:t>
            </a:r>
            <a:r>
              <a:rPr lang="es-CL" sz="1800">
                <a:solidFill>
                  <a:schemeClr val="dk1"/>
                </a:solidFill>
                <a:latin typeface="Calibri"/>
                <a:ea typeface="Calibri"/>
                <a:cs typeface="Calibri"/>
                <a:sym typeface="Calibri"/>
              </a:rPr>
              <a:t>. Enseguida, con la vara que tenía en la mano, el conde les dio la investidura a todos aquellos que mediante este pacto le habían prometido seguridad, hecho homenajes y prestado juramento.</a:t>
            </a:r>
            <a:endParaRPr sz="1800">
              <a:solidFill>
                <a:schemeClr val="dk1"/>
              </a:solidFill>
              <a:latin typeface="Calibri"/>
              <a:ea typeface="Calibri"/>
              <a:cs typeface="Calibri"/>
              <a:sym typeface="Calibri"/>
            </a:endParaRPr>
          </a:p>
          <a:p>
            <a:pPr indent="0" lvl="0" marL="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rtl="0" algn="r">
              <a:spcBef>
                <a:spcPts val="0"/>
              </a:spcBef>
              <a:spcAft>
                <a:spcPts val="0"/>
              </a:spcAft>
              <a:buNone/>
            </a:pPr>
            <a:r>
              <a:rPr lang="es-CL" sz="1800">
                <a:solidFill>
                  <a:schemeClr val="dk1"/>
                </a:solidFill>
                <a:latin typeface="Calibri"/>
                <a:ea typeface="Calibri"/>
                <a:cs typeface="Calibri"/>
                <a:sym typeface="Calibri"/>
              </a:rPr>
              <a:t>Documentos para el estudio de la Historia Universal, Olga Poblete</a:t>
            </a:r>
            <a:endParaRPr sz="1800">
              <a:solidFill>
                <a:schemeClr val="dk1"/>
              </a:solidFill>
              <a:latin typeface="Calibri"/>
              <a:ea typeface="Calibri"/>
              <a:cs typeface="Calibri"/>
              <a:sym typeface="Calibri"/>
            </a:endParaRPr>
          </a:p>
          <a:p>
            <a:pPr indent="0" lvl="0" marL="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rtl="0" algn="just">
              <a:spcBef>
                <a:spcPts val="0"/>
              </a:spcBef>
              <a:spcAft>
                <a:spcPts val="0"/>
              </a:spcAft>
              <a:buNone/>
            </a:pPr>
            <a:r>
              <a:rPr lang="es-CL" sz="1800">
                <a:solidFill>
                  <a:schemeClr val="dk1"/>
                </a:solidFill>
                <a:latin typeface="Calibri"/>
                <a:ea typeface="Calibri"/>
                <a:cs typeface="Calibri"/>
                <a:sym typeface="Calibri"/>
              </a:rPr>
              <a:t>¿Qué rasgo característico de la estructura social feudal está descrito en el texto anterior?</a:t>
            </a:r>
            <a:endParaRPr sz="1800">
              <a:solidFill>
                <a:schemeClr val="dk1"/>
              </a:solidFill>
              <a:latin typeface="Calibri"/>
              <a:ea typeface="Calibri"/>
              <a:cs typeface="Calibri"/>
              <a:sym typeface="Calibri"/>
            </a:endParaRPr>
          </a:p>
          <a:p>
            <a:pPr indent="0" lvl="0" marL="0" rtl="0" algn="just">
              <a:spcBef>
                <a:spcPts val="0"/>
              </a:spcBef>
              <a:spcAft>
                <a:spcPts val="0"/>
              </a:spcAft>
              <a:buNone/>
            </a:pPr>
            <a:r>
              <a:t/>
            </a:r>
            <a:endParaRPr sz="1800">
              <a:solidFill>
                <a:schemeClr val="dk1"/>
              </a:solidFill>
              <a:latin typeface="Calibri"/>
              <a:ea typeface="Calibri"/>
              <a:cs typeface="Calibri"/>
              <a:sym typeface="Calibri"/>
            </a:endParaRPr>
          </a:p>
          <a:p>
            <a:pPr indent="-342900" lvl="0" marL="457200" rtl="0" algn="just">
              <a:spcBef>
                <a:spcPts val="0"/>
              </a:spcBef>
              <a:spcAft>
                <a:spcPts val="0"/>
              </a:spcAft>
              <a:buClr>
                <a:schemeClr val="dk1"/>
              </a:buClr>
              <a:buSzPts val="1800"/>
              <a:buFont typeface="Calibri"/>
              <a:buAutoNum type="alphaLcPeriod"/>
            </a:pPr>
            <a:r>
              <a:rPr lang="es-CL" sz="1800">
                <a:solidFill>
                  <a:schemeClr val="dk1"/>
                </a:solidFill>
                <a:latin typeface="Calibri"/>
                <a:ea typeface="Calibri"/>
                <a:cs typeface="Calibri"/>
                <a:sym typeface="Calibri"/>
              </a:rPr>
              <a:t>La organización estamental de la sociedad</a:t>
            </a:r>
            <a:endParaRPr sz="1800">
              <a:solidFill>
                <a:schemeClr val="dk1"/>
              </a:solidFill>
              <a:latin typeface="Calibri"/>
              <a:ea typeface="Calibri"/>
              <a:cs typeface="Calibri"/>
              <a:sym typeface="Calibri"/>
            </a:endParaRPr>
          </a:p>
          <a:p>
            <a:pPr indent="-342900" lvl="0" marL="457200" rtl="0" algn="just">
              <a:spcBef>
                <a:spcPts val="0"/>
              </a:spcBef>
              <a:spcAft>
                <a:spcPts val="0"/>
              </a:spcAft>
              <a:buClr>
                <a:schemeClr val="dk1"/>
              </a:buClr>
              <a:buSzPts val="1800"/>
              <a:buFont typeface="Calibri"/>
              <a:buAutoNum type="alphaLcPeriod"/>
            </a:pPr>
            <a:r>
              <a:rPr lang="es-CL" sz="1800">
                <a:solidFill>
                  <a:schemeClr val="dk1"/>
                </a:solidFill>
                <a:latin typeface="Calibri"/>
                <a:ea typeface="Calibri"/>
                <a:cs typeface="Calibri"/>
                <a:sym typeface="Calibri"/>
              </a:rPr>
              <a:t>La dependencia económica entre estamentos</a:t>
            </a:r>
            <a:endParaRPr sz="1800">
              <a:solidFill>
                <a:schemeClr val="dk1"/>
              </a:solidFill>
              <a:latin typeface="Calibri"/>
              <a:ea typeface="Calibri"/>
              <a:cs typeface="Calibri"/>
              <a:sym typeface="Calibri"/>
            </a:endParaRPr>
          </a:p>
          <a:p>
            <a:pPr indent="-342900" lvl="0" marL="457200" rtl="0" algn="just">
              <a:spcBef>
                <a:spcPts val="0"/>
              </a:spcBef>
              <a:spcAft>
                <a:spcPts val="0"/>
              </a:spcAft>
              <a:buClr>
                <a:schemeClr val="dk1"/>
              </a:buClr>
              <a:buSzPts val="1800"/>
              <a:buFont typeface="Calibri"/>
              <a:buAutoNum type="alphaLcPeriod"/>
            </a:pPr>
            <a:r>
              <a:rPr lang="es-CL" sz="1800">
                <a:solidFill>
                  <a:schemeClr val="dk1"/>
                </a:solidFill>
                <a:latin typeface="Calibri"/>
                <a:ea typeface="Calibri"/>
                <a:cs typeface="Calibri"/>
                <a:sym typeface="Calibri"/>
              </a:rPr>
              <a:t>La sacralización de las relaciones sociales</a:t>
            </a:r>
            <a:endParaRPr sz="1800">
              <a:solidFill>
                <a:schemeClr val="dk1"/>
              </a:solidFill>
              <a:latin typeface="Calibri"/>
              <a:ea typeface="Calibri"/>
              <a:cs typeface="Calibri"/>
              <a:sym typeface="Calibri"/>
            </a:endParaRPr>
          </a:p>
          <a:p>
            <a:pPr indent="-342900" lvl="0" marL="457200" rtl="0" algn="just">
              <a:spcBef>
                <a:spcPts val="0"/>
              </a:spcBef>
              <a:spcAft>
                <a:spcPts val="0"/>
              </a:spcAft>
              <a:buClr>
                <a:schemeClr val="dk1"/>
              </a:buClr>
              <a:buSzPts val="1800"/>
              <a:buFont typeface="Calibri"/>
              <a:buAutoNum type="alphaLcPeriod"/>
            </a:pPr>
            <a:r>
              <a:rPr lang="es-CL" sz="1800">
                <a:solidFill>
                  <a:schemeClr val="dk1"/>
                </a:solidFill>
                <a:latin typeface="Calibri"/>
                <a:ea typeface="Calibri"/>
                <a:cs typeface="Calibri"/>
                <a:sym typeface="Calibri"/>
              </a:rPr>
              <a:t>La estructura autárquica de la sociedad</a:t>
            </a:r>
            <a:endParaRPr sz="18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b="1" sz="2000">
              <a:solidFill>
                <a:schemeClr val="dk1"/>
              </a:solidFill>
              <a:latin typeface="Calibri"/>
              <a:ea typeface="Calibri"/>
              <a:cs typeface="Calibri"/>
              <a:sym typeface="Calibri"/>
            </a:endParaRPr>
          </a:p>
          <a:p>
            <a:pPr indent="0" lvl="0" marL="0" rtl="0" algn="just">
              <a:spcBef>
                <a:spcPts val="0"/>
              </a:spcBef>
              <a:spcAft>
                <a:spcPts val="0"/>
              </a:spcAft>
              <a:buNone/>
            </a:pPr>
            <a:r>
              <a:t/>
            </a:r>
            <a:endParaRPr sz="1800">
              <a:solidFill>
                <a:schemeClr val="dk1"/>
              </a:solidFill>
              <a:latin typeface="Calibri"/>
              <a:ea typeface="Calibri"/>
              <a:cs typeface="Calibri"/>
              <a:sym typeface="Calibri"/>
            </a:endParaRPr>
          </a:p>
        </p:txBody>
      </p:sp>
      <p:sp>
        <p:nvSpPr>
          <p:cNvPr id="592" name="Google Shape;592;g317f7e936e3_0_91"/>
          <p:cNvSpPr txBox="1"/>
          <p:nvPr/>
        </p:nvSpPr>
        <p:spPr>
          <a:xfrm>
            <a:off x="5162939" y="5509075"/>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593" name="Google Shape;593;g317f7e936e3_0_91"/>
          <p:cNvSpPr txBox="1"/>
          <p:nvPr/>
        </p:nvSpPr>
        <p:spPr>
          <a:xfrm>
            <a:off x="4640464" y="6115500"/>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594" name="Google Shape;594;g317f7e936e3_0_91"/>
          <p:cNvSpPr txBox="1"/>
          <p:nvPr/>
        </p:nvSpPr>
        <p:spPr>
          <a:xfrm>
            <a:off x="4898996" y="5139774"/>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DISTRACTOR</a:t>
            </a:r>
            <a:endParaRPr/>
          </a:p>
        </p:txBody>
      </p:sp>
      <p:sp>
        <p:nvSpPr>
          <p:cNvPr id="595" name="Google Shape;595;g317f7e936e3_0_91"/>
          <p:cNvSpPr txBox="1"/>
          <p:nvPr/>
        </p:nvSpPr>
        <p:spPr>
          <a:xfrm>
            <a:off x="4747539" y="5746212"/>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CORRECTA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99" name="Shape 599"/>
        <p:cNvGrpSpPr/>
        <p:nvPr/>
      </p:nvGrpSpPr>
      <p:grpSpPr>
        <a:xfrm>
          <a:off x="0" y="0"/>
          <a:ext cx="0" cy="0"/>
          <a:chOff x="0" y="0"/>
          <a:chExt cx="0" cy="0"/>
        </a:xfrm>
      </p:grpSpPr>
      <p:sp>
        <p:nvSpPr>
          <p:cNvPr id="600" name="Google Shape;600;g317f7e936e3_0_10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1" name="Google Shape;601;g317f7e936e3_0_101"/>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2" name="Google Shape;602;g317f7e936e3_0_101"/>
          <p:cNvSpPr/>
          <p:nvPr/>
        </p:nvSpPr>
        <p:spPr>
          <a:xfrm flipH="1" rot="-2700000">
            <a:off x="891672" y="422133"/>
            <a:ext cx="645306" cy="645306"/>
          </a:xfrm>
          <a:prstGeom prst="rect">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3" name="Google Shape;603;g317f7e936e3_0_101"/>
          <p:cNvSpPr/>
          <p:nvPr/>
        </p:nvSpPr>
        <p:spPr>
          <a:xfrm flipH="1" rot="-2700000">
            <a:off x="10043564" y="655106"/>
            <a:ext cx="687308" cy="687308"/>
          </a:xfrm>
          <a:prstGeom prst="rect">
            <a:avLst/>
          </a:pr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4" name="Google Shape;604;g317f7e936e3_0_101"/>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5" name="Google Shape;605;g317f7e936e3_0_101"/>
          <p:cNvSpPr/>
          <p:nvPr/>
        </p:nvSpPr>
        <p:spPr>
          <a:xfrm flipH="1">
            <a:off x="7976257" y="6115501"/>
            <a:ext cx="1494600" cy="7425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6" name="Google Shape;606;g317f7e936e3_0_101"/>
          <p:cNvSpPr/>
          <p:nvPr/>
        </p:nvSpPr>
        <p:spPr>
          <a:xfrm flipH="1">
            <a:off x="7604183" y="6453143"/>
            <a:ext cx="814800" cy="4050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07" name="Google Shape;607;g317f7e936e3_0_101"/>
          <p:cNvPicPr preferRelativeResize="0"/>
          <p:nvPr/>
        </p:nvPicPr>
        <p:blipFill>
          <a:blip r:embed="rId3">
            <a:alphaModFix/>
          </a:blip>
          <a:stretch>
            <a:fillRect/>
          </a:stretch>
        </p:blipFill>
        <p:spPr>
          <a:xfrm>
            <a:off x="650828" y="1460863"/>
            <a:ext cx="10890351" cy="39362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1" name="Shape 611"/>
        <p:cNvGrpSpPr/>
        <p:nvPr/>
      </p:nvGrpSpPr>
      <p:grpSpPr>
        <a:xfrm>
          <a:off x="0" y="0"/>
          <a:ext cx="0" cy="0"/>
          <a:chOff x="0" y="0"/>
          <a:chExt cx="0" cy="0"/>
        </a:xfrm>
      </p:grpSpPr>
      <p:sp>
        <p:nvSpPr>
          <p:cNvPr id="612" name="Google Shape;612;g317f7e936e3_0_11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3" name="Google Shape;613;g317f7e936e3_0_111"/>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4" name="Google Shape;614;g317f7e936e3_0_111"/>
          <p:cNvSpPr/>
          <p:nvPr/>
        </p:nvSpPr>
        <p:spPr>
          <a:xfrm flipH="1" rot="-2700000">
            <a:off x="891672" y="422133"/>
            <a:ext cx="645306" cy="645306"/>
          </a:xfrm>
          <a:prstGeom prst="rect">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5" name="Google Shape;615;g317f7e936e3_0_111"/>
          <p:cNvSpPr/>
          <p:nvPr/>
        </p:nvSpPr>
        <p:spPr>
          <a:xfrm flipH="1" rot="-2700000">
            <a:off x="10043564" y="655106"/>
            <a:ext cx="687308" cy="687308"/>
          </a:xfrm>
          <a:prstGeom prst="rect">
            <a:avLst/>
          </a:pr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6" name="Google Shape;616;g317f7e936e3_0_111"/>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7" name="Google Shape;617;g317f7e936e3_0_111"/>
          <p:cNvSpPr/>
          <p:nvPr/>
        </p:nvSpPr>
        <p:spPr>
          <a:xfrm flipH="1">
            <a:off x="7976257" y="6115501"/>
            <a:ext cx="1494600" cy="7425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8" name="Google Shape;618;g317f7e936e3_0_111"/>
          <p:cNvSpPr/>
          <p:nvPr/>
        </p:nvSpPr>
        <p:spPr>
          <a:xfrm flipH="1">
            <a:off x="7604183" y="6453143"/>
            <a:ext cx="814800" cy="4050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19" name="Google Shape;619;g317f7e936e3_0_111"/>
          <p:cNvPicPr preferRelativeResize="0"/>
          <p:nvPr/>
        </p:nvPicPr>
        <p:blipFill>
          <a:blip r:embed="rId3">
            <a:alphaModFix/>
          </a:blip>
          <a:stretch>
            <a:fillRect/>
          </a:stretch>
        </p:blipFill>
        <p:spPr>
          <a:xfrm>
            <a:off x="614066" y="1597666"/>
            <a:ext cx="10963875" cy="36626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3" name="Shape 623"/>
        <p:cNvGrpSpPr/>
        <p:nvPr/>
      </p:nvGrpSpPr>
      <p:grpSpPr>
        <a:xfrm>
          <a:off x="0" y="0"/>
          <a:ext cx="0" cy="0"/>
          <a:chOff x="0" y="0"/>
          <a:chExt cx="0" cy="0"/>
        </a:xfrm>
      </p:grpSpPr>
      <p:sp>
        <p:nvSpPr>
          <p:cNvPr id="624" name="Google Shape;624;g317f7e936e3_0_12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5" name="Google Shape;625;g317f7e936e3_0_121"/>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6" name="Google Shape;626;g317f7e936e3_0_121"/>
          <p:cNvSpPr/>
          <p:nvPr/>
        </p:nvSpPr>
        <p:spPr>
          <a:xfrm flipH="1" rot="-2700000">
            <a:off x="891672" y="422133"/>
            <a:ext cx="645306" cy="645306"/>
          </a:xfrm>
          <a:prstGeom prst="rect">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7" name="Google Shape;627;g317f7e936e3_0_121"/>
          <p:cNvSpPr/>
          <p:nvPr/>
        </p:nvSpPr>
        <p:spPr>
          <a:xfrm flipH="1" rot="-2700000">
            <a:off x="10043564" y="655106"/>
            <a:ext cx="687308" cy="687308"/>
          </a:xfrm>
          <a:prstGeom prst="rect">
            <a:avLst/>
          </a:pr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8" name="Google Shape;628;g317f7e936e3_0_121"/>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9" name="Google Shape;629;g317f7e936e3_0_121"/>
          <p:cNvSpPr/>
          <p:nvPr/>
        </p:nvSpPr>
        <p:spPr>
          <a:xfrm flipH="1">
            <a:off x="7976257" y="6115501"/>
            <a:ext cx="1494600" cy="7425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0" name="Google Shape;630;g317f7e936e3_0_121"/>
          <p:cNvSpPr/>
          <p:nvPr/>
        </p:nvSpPr>
        <p:spPr>
          <a:xfrm flipH="1">
            <a:off x="7604183" y="6453143"/>
            <a:ext cx="814800" cy="4050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31" name="Google Shape;631;g317f7e936e3_0_121"/>
          <p:cNvPicPr preferRelativeResize="0"/>
          <p:nvPr/>
        </p:nvPicPr>
        <p:blipFill>
          <a:blip r:embed="rId3">
            <a:alphaModFix/>
          </a:blip>
          <a:stretch>
            <a:fillRect/>
          </a:stretch>
        </p:blipFill>
        <p:spPr>
          <a:xfrm>
            <a:off x="2557725" y="232587"/>
            <a:ext cx="7076550" cy="639283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sp>
        <p:nvSpPr>
          <p:cNvPr id="103" name="Google Shape;103;p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4" name="Google Shape;104;p7"/>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5" name="Google Shape;105;p7"/>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6" name="Google Shape;106;p7"/>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7" name="Google Shape;107;p7"/>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8" name="Google Shape;108;p7"/>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9" name="Google Shape;109;p7"/>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10" name="Google Shape;110;p7"/>
          <p:cNvPicPr preferRelativeResize="0"/>
          <p:nvPr/>
        </p:nvPicPr>
        <p:blipFill>
          <a:blip r:embed="rId3">
            <a:alphaModFix/>
          </a:blip>
          <a:stretch>
            <a:fillRect/>
          </a:stretch>
        </p:blipFill>
        <p:spPr>
          <a:xfrm>
            <a:off x="528950" y="1201175"/>
            <a:ext cx="11089526" cy="4582750"/>
          </a:xfrm>
          <a:prstGeom prst="rect">
            <a:avLst/>
          </a:prstGeom>
          <a:noFill/>
          <a:ln>
            <a:noFill/>
          </a:ln>
        </p:spPr>
      </p:pic>
      <p:cxnSp>
        <p:nvCxnSpPr>
          <p:cNvPr id="111" name="Google Shape;111;p7"/>
          <p:cNvCxnSpPr/>
          <p:nvPr/>
        </p:nvCxnSpPr>
        <p:spPr>
          <a:xfrm>
            <a:off x="1090373" y="2455476"/>
            <a:ext cx="1812000" cy="0"/>
          </a:xfrm>
          <a:prstGeom prst="straightConnector1">
            <a:avLst/>
          </a:prstGeom>
          <a:noFill/>
          <a:ln cap="flat" cmpd="sng" w="57150">
            <a:solidFill>
              <a:schemeClr val="dk1"/>
            </a:solidFill>
            <a:prstDash val="solid"/>
            <a:miter lim="800000"/>
            <a:headEnd len="sm" w="sm" type="none"/>
            <a:tailEnd len="sm" w="sm" type="none"/>
          </a:ln>
        </p:spPr>
      </p:cxnSp>
      <p:cxnSp>
        <p:nvCxnSpPr>
          <p:cNvPr id="112" name="Google Shape;112;p7"/>
          <p:cNvCxnSpPr/>
          <p:nvPr/>
        </p:nvCxnSpPr>
        <p:spPr>
          <a:xfrm flipH="1" rot="10800000">
            <a:off x="4778725" y="2452025"/>
            <a:ext cx="2015100" cy="6900"/>
          </a:xfrm>
          <a:prstGeom prst="straightConnector1">
            <a:avLst/>
          </a:prstGeom>
          <a:noFill/>
          <a:ln cap="flat" cmpd="sng" w="57150">
            <a:solidFill>
              <a:schemeClr val="dk1"/>
            </a:solidFill>
            <a:prstDash val="solid"/>
            <a:miter lim="800000"/>
            <a:headEnd len="sm" w="sm" type="none"/>
            <a:tailEnd len="sm" w="sm" type="none"/>
          </a:ln>
        </p:spPr>
      </p:cxnSp>
      <p:sp>
        <p:nvSpPr>
          <p:cNvPr id="113" name="Google Shape;113;p7"/>
          <p:cNvSpPr txBox="1"/>
          <p:nvPr/>
        </p:nvSpPr>
        <p:spPr>
          <a:xfrm>
            <a:off x="6719064" y="3009337"/>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114" name="Google Shape;114;p7"/>
          <p:cNvSpPr txBox="1"/>
          <p:nvPr/>
        </p:nvSpPr>
        <p:spPr>
          <a:xfrm>
            <a:off x="8015739" y="421961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115" name="Google Shape;115;p7"/>
          <p:cNvSpPr txBox="1"/>
          <p:nvPr/>
        </p:nvSpPr>
        <p:spPr>
          <a:xfrm>
            <a:off x="6398846" y="4861761"/>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DISTRACTOR</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5" name="Shape 635"/>
        <p:cNvGrpSpPr/>
        <p:nvPr/>
      </p:nvGrpSpPr>
      <p:grpSpPr>
        <a:xfrm>
          <a:off x="0" y="0"/>
          <a:ext cx="0" cy="0"/>
          <a:chOff x="0" y="0"/>
          <a:chExt cx="0" cy="0"/>
        </a:xfrm>
      </p:grpSpPr>
      <p:sp>
        <p:nvSpPr>
          <p:cNvPr id="636" name="Google Shape;636;g317f7e936e3_0_13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7" name="Google Shape;637;g317f7e936e3_0_131"/>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8" name="Google Shape;638;g317f7e936e3_0_131"/>
          <p:cNvSpPr/>
          <p:nvPr/>
        </p:nvSpPr>
        <p:spPr>
          <a:xfrm flipH="1" rot="-2700000">
            <a:off x="891672" y="422133"/>
            <a:ext cx="645306" cy="645306"/>
          </a:xfrm>
          <a:prstGeom prst="rect">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9" name="Google Shape;639;g317f7e936e3_0_131"/>
          <p:cNvSpPr/>
          <p:nvPr/>
        </p:nvSpPr>
        <p:spPr>
          <a:xfrm flipH="1" rot="-2700000">
            <a:off x="10043564" y="655106"/>
            <a:ext cx="687308" cy="687308"/>
          </a:xfrm>
          <a:prstGeom prst="rect">
            <a:avLst/>
          </a:pr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0" name="Google Shape;640;g317f7e936e3_0_131"/>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1" name="Google Shape;641;g317f7e936e3_0_131"/>
          <p:cNvSpPr/>
          <p:nvPr/>
        </p:nvSpPr>
        <p:spPr>
          <a:xfrm flipH="1">
            <a:off x="7976257" y="6115501"/>
            <a:ext cx="1494600" cy="7425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2" name="Google Shape;642;g317f7e936e3_0_131"/>
          <p:cNvSpPr/>
          <p:nvPr/>
        </p:nvSpPr>
        <p:spPr>
          <a:xfrm flipH="1">
            <a:off x="7604183" y="6453143"/>
            <a:ext cx="814800" cy="4050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43" name="Google Shape;643;g317f7e936e3_0_131"/>
          <p:cNvPicPr preferRelativeResize="0"/>
          <p:nvPr/>
        </p:nvPicPr>
        <p:blipFill>
          <a:blip r:embed="rId3">
            <a:alphaModFix/>
          </a:blip>
          <a:stretch>
            <a:fillRect/>
          </a:stretch>
        </p:blipFill>
        <p:spPr>
          <a:xfrm>
            <a:off x="1128964" y="708314"/>
            <a:ext cx="9934075" cy="54413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7" name="Shape 647"/>
        <p:cNvGrpSpPr/>
        <p:nvPr/>
      </p:nvGrpSpPr>
      <p:grpSpPr>
        <a:xfrm>
          <a:off x="0" y="0"/>
          <a:ext cx="0" cy="0"/>
          <a:chOff x="0" y="0"/>
          <a:chExt cx="0" cy="0"/>
        </a:xfrm>
      </p:grpSpPr>
      <p:sp>
        <p:nvSpPr>
          <p:cNvPr id="648" name="Google Shape;648;g317f7e936e3_0_14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9" name="Google Shape;649;g317f7e936e3_0_141"/>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0" name="Google Shape;650;g317f7e936e3_0_141"/>
          <p:cNvSpPr/>
          <p:nvPr/>
        </p:nvSpPr>
        <p:spPr>
          <a:xfrm flipH="1" rot="-2700000">
            <a:off x="891672" y="422133"/>
            <a:ext cx="645306" cy="645306"/>
          </a:xfrm>
          <a:prstGeom prst="rect">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1" name="Google Shape;651;g317f7e936e3_0_141"/>
          <p:cNvSpPr/>
          <p:nvPr/>
        </p:nvSpPr>
        <p:spPr>
          <a:xfrm flipH="1" rot="-2700000">
            <a:off x="10043564" y="655106"/>
            <a:ext cx="687308" cy="687308"/>
          </a:xfrm>
          <a:prstGeom prst="rect">
            <a:avLst/>
          </a:pr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2" name="Google Shape;652;g317f7e936e3_0_141"/>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3" name="Google Shape;653;g317f7e936e3_0_141"/>
          <p:cNvSpPr/>
          <p:nvPr/>
        </p:nvSpPr>
        <p:spPr>
          <a:xfrm flipH="1">
            <a:off x="7976257" y="6115501"/>
            <a:ext cx="1494600" cy="7425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4" name="Google Shape;654;g317f7e936e3_0_141"/>
          <p:cNvSpPr/>
          <p:nvPr/>
        </p:nvSpPr>
        <p:spPr>
          <a:xfrm flipH="1">
            <a:off x="7604183" y="6453143"/>
            <a:ext cx="814800" cy="4050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55" name="Google Shape;655;g317f7e936e3_0_141"/>
          <p:cNvPicPr preferRelativeResize="0"/>
          <p:nvPr/>
        </p:nvPicPr>
        <p:blipFill>
          <a:blip r:embed="rId3">
            <a:alphaModFix/>
          </a:blip>
          <a:stretch>
            <a:fillRect/>
          </a:stretch>
        </p:blipFill>
        <p:spPr>
          <a:xfrm>
            <a:off x="589104" y="1467975"/>
            <a:ext cx="11013800" cy="3922050"/>
          </a:xfrm>
          <a:prstGeom prst="rect">
            <a:avLst/>
          </a:prstGeom>
          <a:noFill/>
          <a:ln>
            <a:noFill/>
          </a:ln>
        </p:spPr>
      </p:pic>
      <p:sp>
        <p:nvSpPr>
          <p:cNvPr id="656" name="Google Shape;656;g317f7e936e3_0_141"/>
          <p:cNvSpPr txBox="1"/>
          <p:nvPr/>
        </p:nvSpPr>
        <p:spPr>
          <a:xfrm>
            <a:off x="8833164" y="4797762"/>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CORRECTA</a:t>
            </a:r>
            <a:endParaRPr/>
          </a:p>
        </p:txBody>
      </p:sp>
      <p:sp>
        <p:nvSpPr>
          <p:cNvPr id="657" name="Google Shape;657;g317f7e936e3_0_141"/>
          <p:cNvSpPr txBox="1"/>
          <p:nvPr/>
        </p:nvSpPr>
        <p:spPr>
          <a:xfrm>
            <a:off x="8833164" y="4287050"/>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658" name="Google Shape;658;g317f7e936e3_0_141"/>
          <p:cNvSpPr txBox="1"/>
          <p:nvPr/>
        </p:nvSpPr>
        <p:spPr>
          <a:xfrm>
            <a:off x="7604164" y="3480000"/>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659" name="Google Shape;659;g317f7e936e3_0_141"/>
          <p:cNvSpPr txBox="1"/>
          <p:nvPr/>
        </p:nvSpPr>
        <p:spPr>
          <a:xfrm>
            <a:off x="9167021" y="3849299"/>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DISTRACTOR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3" name="Shape 663"/>
        <p:cNvGrpSpPr/>
        <p:nvPr/>
      </p:nvGrpSpPr>
      <p:grpSpPr>
        <a:xfrm>
          <a:off x="0" y="0"/>
          <a:ext cx="0" cy="0"/>
          <a:chOff x="0" y="0"/>
          <a:chExt cx="0" cy="0"/>
        </a:xfrm>
      </p:grpSpPr>
      <p:sp>
        <p:nvSpPr>
          <p:cNvPr id="664" name="Google Shape;664;g317f7e936e3_0_275"/>
          <p:cNvSpPr txBox="1"/>
          <p:nvPr>
            <p:ph type="ctrTitle"/>
          </p:nvPr>
        </p:nvSpPr>
        <p:spPr>
          <a:xfrm>
            <a:off x="4200200" y="1663641"/>
            <a:ext cx="7735800" cy="3151500"/>
          </a:xfrm>
          <a:prstGeom prst="rect">
            <a:avLst/>
          </a:prstGeom>
          <a:noFill/>
          <a:ln>
            <a:noFill/>
          </a:ln>
        </p:spPr>
        <p:txBody>
          <a:bodyPr anchorCtr="0" anchor="b" bIns="45700" lIns="91425" spcFirstLastPara="1" rIns="91425" wrap="square" tIns="45700">
            <a:noAutofit/>
          </a:bodyPr>
          <a:lstStyle/>
          <a:p>
            <a:pPr indent="0" lvl="0" marL="0" rtl="0" algn="r">
              <a:lnSpc>
                <a:spcPct val="90000"/>
              </a:lnSpc>
              <a:spcBef>
                <a:spcPts val="0"/>
              </a:spcBef>
              <a:spcAft>
                <a:spcPts val="0"/>
              </a:spcAft>
              <a:buClr>
                <a:srgbClr val="88BFEC"/>
              </a:buClr>
              <a:buSzPts val="3600"/>
              <a:buFont typeface="Arial"/>
              <a:buNone/>
            </a:pPr>
            <a:r>
              <a:rPr b="1" lang="es-CL" sz="3600">
                <a:solidFill>
                  <a:srgbClr val="88BFEC"/>
                </a:solidFill>
                <a:latin typeface="Arial"/>
                <a:ea typeface="Arial"/>
                <a:cs typeface="Arial"/>
                <a:sym typeface="Arial"/>
              </a:rPr>
              <a:t>BONUS TRACK</a:t>
            </a:r>
            <a:endParaRPr b="1" sz="3600">
              <a:solidFill>
                <a:srgbClr val="88BFEC"/>
              </a:solidFill>
              <a:latin typeface="Arial"/>
              <a:ea typeface="Arial"/>
              <a:cs typeface="Arial"/>
              <a:sym typeface="Arial"/>
            </a:endParaRPr>
          </a:p>
          <a:p>
            <a:pPr indent="0" lvl="0" marL="0" rtl="0" algn="r">
              <a:lnSpc>
                <a:spcPct val="90000"/>
              </a:lnSpc>
              <a:spcBef>
                <a:spcPts val="0"/>
              </a:spcBef>
              <a:spcAft>
                <a:spcPts val="0"/>
              </a:spcAft>
              <a:buClr>
                <a:srgbClr val="88BFEC"/>
              </a:buClr>
              <a:buSzPts val="3600"/>
              <a:buFont typeface="Arial"/>
              <a:buNone/>
            </a:pPr>
            <a:r>
              <a:t/>
            </a:r>
            <a:endParaRPr b="1" sz="3600">
              <a:solidFill>
                <a:srgbClr val="88BFEC"/>
              </a:solidFill>
              <a:latin typeface="Arial"/>
              <a:ea typeface="Arial"/>
              <a:cs typeface="Arial"/>
              <a:sym typeface="Arial"/>
            </a:endParaRPr>
          </a:p>
          <a:p>
            <a:pPr indent="0" lvl="0" marL="0" rtl="0" algn="r">
              <a:lnSpc>
                <a:spcPct val="90000"/>
              </a:lnSpc>
              <a:spcBef>
                <a:spcPts val="0"/>
              </a:spcBef>
              <a:spcAft>
                <a:spcPts val="0"/>
              </a:spcAft>
              <a:buClr>
                <a:srgbClr val="88BFEC"/>
              </a:buClr>
              <a:buSzPts val="3600"/>
              <a:buFont typeface="Arial"/>
              <a:buNone/>
            </a:pPr>
            <a:r>
              <a:rPr b="1" lang="es-CL" sz="3600">
                <a:solidFill>
                  <a:srgbClr val="88BFEC"/>
                </a:solidFill>
                <a:latin typeface="Arial"/>
                <a:ea typeface="Arial"/>
                <a:cs typeface="Arial"/>
                <a:sym typeface="Arial"/>
              </a:rPr>
              <a:t>DOMINIO: ENSEÑANZA-APRENDIZAJE EN LA ASIGNATURA DE HISTORIA, GEOGRAFÍA Y CIENCIAS SOCIALES</a:t>
            </a:r>
            <a:endParaRPr b="1" sz="3600">
              <a:solidFill>
                <a:srgbClr val="88BFEC"/>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8" name="Shape 668"/>
        <p:cNvGrpSpPr/>
        <p:nvPr/>
      </p:nvGrpSpPr>
      <p:grpSpPr>
        <a:xfrm>
          <a:off x="0" y="0"/>
          <a:ext cx="0" cy="0"/>
          <a:chOff x="0" y="0"/>
          <a:chExt cx="0" cy="0"/>
        </a:xfrm>
      </p:grpSpPr>
      <p:sp>
        <p:nvSpPr>
          <p:cNvPr id="669" name="Google Shape;669;g317f7e936e3_0_3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0" name="Google Shape;670;g317f7e936e3_0_310"/>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1" name="Google Shape;671;g317f7e936e3_0_310"/>
          <p:cNvSpPr/>
          <p:nvPr/>
        </p:nvSpPr>
        <p:spPr>
          <a:xfrm flipH="1" rot="-2700000">
            <a:off x="891672" y="422133"/>
            <a:ext cx="645306" cy="645306"/>
          </a:xfrm>
          <a:prstGeom prst="rect">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2" name="Google Shape;672;g317f7e936e3_0_310"/>
          <p:cNvSpPr/>
          <p:nvPr/>
        </p:nvSpPr>
        <p:spPr>
          <a:xfrm flipH="1" rot="-2700000">
            <a:off x="10043564" y="655106"/>
            <a:ext cx="687308" cy="687308"/>
          </a:xfrm>
          <a:prstGeom prst="rect">
            <a:avLst/>
          </a:pr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3" name="Google Shape;673;g317f7e936e3_0_310"/>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4" name="Google Shape;674;g317f7e936e3_0_310"/>
          <p:cNvSpPr/>
          <p:nvPr/>
        </p:nvSpPr>
        <p:spPr>
          <a:xfrm flipH="1">
            <a:off x="7976257" y="6115501"/>
            <a:ext cx="1494600" cy="7425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5" name="Google Shape;675;g317f7e936e3_0_310"/>
          <p:cNvSpPr/>
          <p:nvPr/>
        </p:nvSpPr>
        <p:spPr>
          <a:xfrm flipH="1">
            <a:off x="7604183" y="6453143"/>
            <a:ext cx="814800" cy="4050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6" name="Google Shape;676;g317f7e936e3_0_310"/>
          <p:cNvSpPr txBox="1"/>
          <p:nvPr/>
        </p:nvSpPr>
        <p:spPr>
          <a:xfrm>
            <a:off x="744150" y="1339425"/>
            <a:ext cx="10703700" cy="3569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CL" sz="2400">
                <a:solidFill>
                  <a:schemeClr val="dk1"/>
                </a:solidFill>
                <a:latin typeface="Calibri"/>
                <a:ea typeface="Calibri"/>
                <a:cs typeface="Calibri"/>
                <a:sym typeface="Calibri"/>
              </a:rPr>
              <a:t>Un docente quiere evaluar mediante un ejercicio escrito si sus estudiantes </a:t>
            </a:r>
            <a:r>
              <a:rPr b="1" lang="es-CL" sz="2400">
                <a:solidFill>
                  <a:schemeClr val="dk1"/>
                </a:solidFill>
                <a:latin typeface="Calibri"/>
                <a:ea typeface="Calibri"/>
                <a:cs typeface="Calibri"/>
                <a:sym typeface="Calibri"/>
              </a:rPr>
              <a:t>comprenden</a:t>
            </a:r>
            <a:r>
              <a:rPr lang="es-CL" sz="2400">
                <a:solidFill>
                  <a:schemeClr val="dk1"/>
                </a:solidFill>
                <a:latin typeface="Calibri"/>
                <a:ea typeface="Calibri"/>
                <a:cs typeface="Calibri"/>
                <a:sym typeface="Calibri"/>
              </a:rPr>
              <a:t> las consecuencias del fin de la Guerra Fría. ¿Cuál de las siguientes tareas solicitadas evalúa este objetivo?</a:t>
            </a:r>
            <a:endParaRPr sz="2400">
              <a:solidFill>
                <a:schemeClr val="dk1"/>
              </a:solidFill>
              <a:latin typeface="Calibri"/>
              <a:ea typeface="Calibri"/>
              <a:cs typeface="Calibri"/>
              <a:sym typeface="Calibri"/>
            </a:endParaRPr>
          </a:p>
          <a:p>
            <a:pPr indent="0" lvl="0" marL="0" rtl="0" algn="just">
              <a:spcBef>
                <a:spcPts val="0"/>
              </a:spcBef>
              <a:spcAft>
                <a:spcPts val="0"/>
              </a:spcAft>
              <a:buNone/>
            </a:pPr>
            <a:r>
              <a:t/>
            </a:r>
            <a:endParaRPr sz="2400">
              <a:solidFill>
                <a:schemeClr val="dk1"/>
              </a:solidFill>
              <a:latin typeface="Calibri"/>
              <a:ea typeface="Calibri"/>
              <a:cs typeface="Calibri"/>
              <a:sym typeface="Calibri"/>
            </a:endParaRPr>
          </a:p>
          <a:p>
            <a:pPr indent="0" lvl="0" marL="0" rtl="0" algn="just">
              <a:spcBef>
                <a:spcPts val="0"/>
              </a:spcBef>
              <a:spcAft>
                <a:spcPts val="0"/>
              </a:spcAft>
              <a:buNone/>
            </a:pPr>
            <a:r>
              <a:t/>
            </a:r>
            <a:endParaRPr sz="2400">
              <a:solidFill>
                <a:schemeClr val="dk1"/>
              </a:solidFill>
              <a:latin typeface="Calibri"/>
              <a:ea typeface="Calibri"/>
              <a:cs typeface="Calibri"/>
              <a:sym typeface="Calibri"/>
            </a:endParaRPr>
          </a:p>
          <a:p>
            <a:pPr indent="-381000" lvl="0" marL="457200" rtl="0" algn="just">
              <a:spcBef>
                <a:spcPts val="0"/>
              </a:spcBef>
              <a:spcAft>
                <a:spcPts val="0"/>
              </a:spcAft>
              <a:buClr>
                <a:schemeClr val="dk1"/>
              </a:buClr>
              <a:buSzPts val="2400"/>
              <a:buFont typeface="Calibri"/>
              <a:buAutoNum type="alphaLcPeriod"/>
            </a:pPr>
            <a:r>
              <a:rPr lang="es-CL" sz="2400">
                <a:solidFill>
                  <a:schemeClr val="dk1"/>
                </a:solidFill>
                <a:latin typeface="Calibri"/>
                <a:ea typeface="Calibri"/>
                <a:cs typeface="Calibri"/>
                <a:sym typeface="Calibri"/>
              </a:rPr>
              <a:t>Explique cuál fue la distribución geopolítica del poder luego del fin de la Guerra Fría</a:t>
            </a:r>
            <a:endParaRPr sz="2400">
              <a:solidFill>
                <a:schemeClr val="dk1"/>
              </a:solidFill>
              <a:latin typeface="Calibri"/>
              <a:ea typeface="Calibri"/>
              <a:cs typeface="Calibri"/>
              <a:sym typeface="Calibri"/>
            </a:endParaRPr>
          </a:p>
          <a:p>
            <a:pPr indent="-381000" lvl="0" marL="457200" rtl="0" algn="just">
              <a:spcBef>
                <a:spcPts val="0"/>
              </a:spcBef>
              <a:spcAft>
                <a:spcPts val="0"/>
              </a:spcAft>
              <a:buClr>
                <a:schemeClr val="dk1"/>
              </a:buClr>
              <a:buSzPts val="2400"/>
              <a:buFont typeface="Calibri"/>
              <a:buAutoNum type="alphaLcPeriod"/>
            </a:pPr>
            <a:r>
              <a:rPr lang="es-CL" sz="2400">
                <a:solidFill>
                  <a:schemeClr val="dk1"/>
                </a:solidFill>
                <a:latin typeface="Calibri"/>
                <a:ea typeface="Calibri"/>
                <a:cs typeface="Calibri"/>
                <a:sym typeface="Calibri"/>
              </a:rPr>
              <a:t>Establezca una semejanza y una diferencia entre dos planteamientos historiográficos respecto del término de la Guerra Fría</a:t>
            </a:r>
            <a:endParaRPr sz="2400">
              <a:solidFill>
                <a:schemeClr val="dk1"/>
              </a:solidFill>
              <a:latin typeface="Calibri"/>
              <a:ea typeface="Calibri"/>
              <a:cs typeface="Calibri"/>
              <a:sym typeface="Calibri"/>
            </a:endParaRPr>
          </a:p>
          <a:p>
            <a:pPr indent="-381000" lvl="0" marL="457200" rtl="0" algn="just">
              <a:spcBef>
                <a:spcPts val="0"/>
              </a:spcBef>
              <a:spcAft>
                <a:spcPts val="0"/>
              </a:spcAft>
              <a:buClr>
                <a:schemeClr val="dk1"/>
              </a:buClr>
              <a:buSzPts val="2400"/>
              <a:buFont typeface="Calibri"/>
              <a:buAutoNum type="alphaLcPeriod"/>
            </a:pPr>
            <a:r>
              <a:rPr lang="es-CL" sz="2400">
                <a:solidFill>
                  <a:schemeClr val="dk1"/>
                </a:solidFill>
                <a:latin typeface="Calibri"/>
                <a:ea typeface="Calibri"/>
                <a:cs typeface="Calibri"/>
                <a:sym typeface="Calibri"/>
              </a:rPr>
              <a:t>Describa el rol que desempeñaron Reagan y Gorbachov para dar término a la Guerra Fría</a:t>
            </a:r>
            <a:endParaRPr sz="2400">
              <a:solidFill>
                <a:schemeClr val="dk1"/>
              </a:solidFill>
              <a:latin typeface="Calibri"/>
              <a:ea typeface="Calibri"/>
              <a:cs typeface="Calibri"/>
              <a:sym typeface="Calibri"/>
            </a:endParaRPr>
          </a:p>
          <a:p>
            <a:pPr indent="-381000" lvl="0" marL="457200" rtl="0" algn="just">
              <a:spcBef>
                <a:spcPts val="0"/>
              </a:spcBef>
              <a:spcAft>
                <a:spcPts val="0"/>
              </a:spcAft>
              <a:buClr>
                <a:schemeClr val="dk1"/>
              </a:buClr>
              <a:buSzPts val="2400"/>
              <a:buFont typeface="Calibri"/>
              <a:buAutoNum type="alphaLcPeriod"/>
            </a:pPr>
            <a:r>
              <a:rPr lang="es-CL" sz="2400">
                <a:solidFill>
                  <a:schemeClr val="dk1"/>
                </a:solidFill>
                <a:latin typeface="Calibri"/>
                <a:ea typeface="Calibri"/>
                <a:cs typeface="Calibri"/>
                <a:sym typeface="Calibri"/>
              </a:rPr>
              <a:t>Caracterice las transformaciones políticas que propone la Glasnot en la URSS como uno de los antecedentes del fin de la Guerra Fría</a:t>
            </a:r>
            <a:endParaRPr sz="24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b="1" sz="2000">
              <a:solidFill>
                <a:schemeClr val="dk1"/>
              </a:solidFill>
              <a:latin typeface="Calibri"/>
              <a:ea typeface="Calibri"/>
              <a:cs typeface="Calibri"/>
              <a:sym typeface="Calibri"/>
            </a:endParaRPr>
          </a:p>
          <a:p>
            <a:pPr indent="0" lvl="0" marL="0" rtl="0" algn="just">
              <a:spcBef>
                <a:spcPts val="0"/>
              </a:spcBef>
              <a:spcAft>
                <a:spcPts val="0"/>
              </a:spcAft>
              <a:buNone/>
            </a:pPr>
            <a:r>
              <a:t/>
            </a:r>
            <a:endParaRPr sz="1800">
              <a:solidFill>
                <a:schemeClr val="dk1"/>
              </a:solidFill>
              <a:latin typeface="Calibri"/>
              <a:ea typeface="Calibri"/>
              <a:cs typeface="Calibri"/>
              <a:sym typeface="Calibri"/>
            </a:endParaRPr>
          </a:p>
        </p:txBody>
      </p:sp>
      <p:sp>
        <p:nvSpPr>
          <p:cNvPr id="677" name="Google Shape;677;g317f7e936e3_0_310"/>
          <p:cNvSpPr txBox="1"/>
          <p:nvPr/>
        </p:nvSpPr>
        <p:spPr>
          <a:xfrm>
            <a:off x="8144989" y="5850900"/>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678" name="Google Shape;678;g317f7e936e3_0_310"/>
          <p:cNvSpPr txBox="1"/>
          <p:nvPr/>
        </p:nvSpPr>
        <p:spPr>
          <a:xfrm>
            <a:off x="2789564" y="4991900"/>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679" name="Google Shape;679;g317f7e936e3_0_310"/>
          <p:cNvSpPr txBox="1"/>
          <p:nvPr/>
        </p:nvSpPr>
        <p:spPr>
          <a:xfrm>
            <a:off x="8015696" y="4353999"/>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DISTRACTOR</a:t>
            </a:r>
            <a:endParaRPr/>
          </a:p>
        </p:txBody>
      </p:sp>
      <p:sp>
        <p:nvSpPr>
          <p:cNvPr id="680" name="Google Shape;680;g317f7e936e3_0_310"/>
          <p:cNvSpPr txBox="1"/>
          <p:nvPr/>
        </p:nvSpPr>
        <p:spPr>
          <a:xfrm>
            <a:off x="1912914" y="3613000"/>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CORRECTA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4" name="Shape 684"/>
        <p:cNvGrpSpPr/>
        <p:nvPr/>
      </p:nvGrpSpPr>
      <p:grpSpPr>
        <a:xfrm>
          <a:off x="0" y="0"/>
          <a:ext cx="0" cy="0"/>
          <a:chOff x="0" y="0"/>
          <a:chExt cx="0" cy="0"/>
        </a:xfrm>
      </p:grpSpPr>
      <p:sp>
        <p:nvSpPr>
          <p:cNvPr id="685" name="Google Shape;685;g317f7e936e3_0_325"/>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6" name="Google Shape;686;g317f7e936e3_0_325"/>
          <p:cNvSpPr/>
          <p:nvPr/>
        </p:nvSpPr>
        <p:spPr>
          <a:xfrm flipH="1" rot="-2700000">
            <a:off x="891672" y="422133"/>
            <a:ext cx="645306" cy="645306"/>
          </a:xfrm>
          <a:prstGeom prst="rect">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7" name="Google Shape;687;g317f7e936e3_0_325"/>
          <p:cNvSpPr/>
          <p:nvPr/>
        </p:nvSpPr>
        <p:spPr>
          <a:xfrm flipH="1" rot="-2700000">
            <a:off x="10043564" y="655106"/>
            <a:ext cx="687308" cy="687308"/>
          </a:xfrm>
          <a:prstGeom prst="rect">
            <a:avLst/>
          </a:pr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8" name="Google Shape;688;g317f7e936e3_0_325"/>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9" name="Google Shape;689;g317f7e936e3_0_325"/>
          <p:cNvSpPr/>
          <p:nvPr/>
        </p:nvSpPr>
        <p:spPr>
          <a:xfrm flipH="1">
            <a:off x="7976257" y="6115501"/>
            <a:ext cx="1494600" cy="7425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0" name="Google Shape;690;g317f7e936e3_0_325"/>
          <p:cNvSpPr/>
          <p:nvPr/>
        </p:nvSpPr>
        <p:spPr>
          <a:xfrm flipH="1">
            <a:off x="7604183" y="6453143"/>
            <a:ext cx="814800" cy="4050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1" name="Google Shape;691;g317f7e936e3_0_325"/>
          <p:cNvSpPr txBox="1"/>
          <p:nvPr/>
        </p:nvSpPr>
        <p:spPr>
          <a:xfrm>
            <a:off x="744150" y="1339425"/>
            <a:ext cx="10703700" cy="3569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CL" sz="2400">
                <a:solidFill>
                  <a:schemeClr val="dk1"/>
                </a:solidFill>
                <a:latin typeface="Calibri"/>
                <a:ea typeface="Calibri"/>
                <a:cs typeface="Calibri"/>
                <a:sym typeface="Calibri"/>
              </a:rPr>
              <a:t>Un docente tiene planificado como objetivo para su próxima clase en IV medio fomentar el trabajo de </a:t>
            </a:r>
            <a:r>
              <a:rPr b="1" lang="es-CL" sz="2400">
                <a:solidFill>
                  <a:schemeClr val="dk1"/>
                </a:solidFill>
                <a:latin typeface="Calibri"/>
                <a:ea typeface="Calibri"/>
                <a:cs typeface="Calibri"/>
                <a:sym typeface="Calibri"/>
              </a:rPr>
              <a:t>habilidades de investigación cualitativa</a:t>
            </a:r>
            <a:r>
              <a:rPr lang="es-CL" sz="2400">
                <a:solidFill>
                  <a:schemeClr val="dk1"/>
                </a:solidFill>
                <a:latin typeface="Calibri"/>
                <a:ea typeface="Calibri"/>
                <a:cs typeface="Calibri"/>
                <a:sym typeface="Calibri"/>
              </a:rPr>
              <a:t>, aplicándolas al </a:t>
            </a:r>
            <a:r>
              <a:rPr b="1" lang="es-CL" sz="2400">
                <a:solidFill>
                  <a:schemeClr val="dk1"/>
                </a:solidFill>
                <a:latin typeface="Calibri"/>
                <a:ea typeface="Calibri"/>
                <a:cs typeface="Calibri"/>
                <a:sym typeface="Calibri"/>
              </a:rPr>
              <a:t>análisis de economías locales</a:t>
            </a:r>
            <a:r>
              <a:rPr lang="es-CL" sz="2400">
                <a:solidFill>
                  <a:schemeClr val="dk1"/>
                </a:solidFill>
                <a:latin typeface="Calibri"/>
                <a:ea typeface="Calibri"/>
                <a:cs typeface="Calibri"/>
                <a:sym typeface="Calibri"/>
              </a:rPr>
              <a:t>. Por ello, diseñó distintas tareas para llevarlo a cabo. </a:t>
            </a:r>
            <a:endParaRPr sz="2400">
              <a:solidFill>
                <a:schemeClr val="dk1"/>
              </a:solidFill>
              <a:latin typeface="Calibri"/>
              <a:ea typeface="Calibri"/>
              <a:cs typeface="Calibri"/>
              <a:sym typeface="Calibri"/>
            </a:endParaRPr>
          </a:p>
          <a:p>
            <a:pPr indent="0" lvl="0" marL="0" rtl="0" algn="just">
              <a:spcBef>
                <a:spcPts val="0"/>
              </a:spcBef>
              <a:spcAft>
                <a:spcPts val="0"/>
              </a:spcAft>
              <a:buNone/>
            </a:pPr>
            <a:r>
              <a:t/>
            </a:r>
            <a:endParaRPr sz="2400">
              <a:solidFill>
                <a:schemeClr val="dk1"/>
              </a:solidFill>
              <a:latin typeface="Calibri"/>
              <a:ea typeface="Calibri"/>
              <a:cs typeface="Calibri"/>
              <a:sym typeface="Calibri"/>
            </a:endParaRPr>
          </a:p>
          <a:p>
            <a:pPr indent="0" lvl="0" marL="0" rtl="0" algn="just">
              <a:spcBef>
                <a:spcPts val="0"/>
              </a:spcBef>
              <a:spcAft>
                <a:spcPts val="0"/>
              </a:spcAft>
              <a:buNone/>
            </a:pPr>
            <a:r>
              <a:rPr lang="es-CL" sz="2400">
                <a:solidFill>
                  <a:schemeClr val="dk1"/>
                </a:solidFill>
                <a:latin typeface="Calibri"/>
                <a:ea typeface="Calibri"/>
                <a:cs typeface="Calibri"/>
                <a:sym typeface="Calibri"/>
              </a:rPr>
              <a:t>¿Cuál de las siguientes actividades se debe implementar para cumplir con el </a:t>
            </a:r>
            <a:r>
              <a:rPr lang="es-CL" sz="2400">
                <a:solidFill>
                  <a:schemeClr val="dk1"/>
                </a:solidFill>
                <a:latin typeface="Calibri"/>
                <a:ea typeface="Calibri"/>
                <a:cs typeface="Calibri"/>
                <a:sym typeface="Calibri"/>
              </a:rPr>
              <a:t>objetivo</a:t>
            </a:r>
            <a:r>
              <a:rPr lang="es-CL" sz="2400">
                <a:solidFill>
                  <a:schemeClr val="dk1"/>
                </a:solidFill>
                <a:latin typeface="Calibri"/>
                <a:ea typeface="Calibri"/>
                <a:cs typeface="Calibri"/>
                <a:sym typeface="Calibri"/>
              </a:rPr>
              <a:t> propuesto?</a:t>
            </a:r>
            <a:endParaRPr sz="2400">
              <a:solidFill>
                <a:schemeClr val="dk1"/>
              </a:solidFill>
              <a:latin typeface="Calibri"/>
              <a:ea typeface="Calibri"/>
              <a:cs typeface="Calibri"/>
              <a:sym typeface="Calibri"/>
            </a:endParaRPr>
          </a:p>
          <a:p>
            <a:pPr indent="0" lvl="0" marL="0" rtl="0" algn="just">
              <a:spcBef>
                <a:spcPts val="0"/>
              </a:spcBef>
              <a:spcAft>
                <a:spcPts val="0"/>
              </a:spcAft>
              <a:buNone/>
            </a:pPr>
            <a:r>
              <a:t/>
            </a:r>
            <a:endParaRPr sz="2400">
              <a:solidFill>
                <a:schemeClr val="dk1"/>
              </a:solidFill>
              <a:latin typeface="Calibri"/>
              <a:ea typeface="Calibri"/>
              <a:cs typeface="Calibri"/>
              <a:sym typeface="Calibri"/>
            </a:endParaRPr>
          </a:p>
          <a:p>
            <a:pPr indent="-381000" lvl="0" marL="457200" rtl="0" algn="just">
              <a:spcBef>
                <a:spcPts val="0"/>
              </a:spcBef>
              <a:spcAft>
                <a:spcPts val="0"/>
              </a:spcAft>
              <a:buClr>
                <a:schemeClr val="dk1"/>
              </a:buClr>
              <a:buSzPts val="2400"/>
              <a:buFont typeface="Calibri"/>
              <a:buAutoNum type="alphaLcPeriod"/>
            </a:pPr>
            <a:r>
              <a:rPr lang="es-CL" sz="2400">
                <a:solidFill>
                  <a:schemeClr val="dk1"/>
                </a:solidFill>
                <a:latin typeface="Calibri"/>
                <a:ea typeface="Calibri"/>
                <a:cs typeface="Calibri"/>
                <a:sym typeface="Calibri"/>
              </a:rPr>
              <a:t>La comparación de políticas económicas en los dos últimos gobiernos</a:t>
            </a:r>
            <a:endParaRPr sz="2400">
              <a:solidFill>
                <a:schemeClr val="dk1"/>
              </a:solidFill>
              <a:latin typeface="Calibri"/>
              <a:ea typeface="Calibri"/>
              <a:cs typeface="Calibri"/>
              <a:sym typeface="Calibri"/>
            </a:endParaRPr>
          </a:p>
          <a:p>
            <a:pPr indent="-381000" lvl="0" marL="457200" rtl="0" algn="just">
              <a:spcBef>
                <a:spcPts val="0"/>
              </a:spcBef>
              <a:spcAft>
                <a:spcPts val="0"/>
              </a:spcAft>
              <a:buClr>
                <a:schemeClr val="dk1"/>
              </a:buClr>
              <a:buSzPts val="2400"/>
              <a:buFont typeface="Calibri"/>
              <a:buAutoNum type="alphaLcPeriod"/>
            </a:pPr>
            <a:r>
              <a:rPr lang="es-CL" sz="2400">
                <a:solidFill>
                  <a:schemeClr val="dk1"/>
                </a:solidFill>
                <a:latin typeface="Calibri"/>
                <a:ea typeface="Calibri"/>
                <a:cs typeface="Calibri"/>
                <a:sym typeface="Calibri"/>
              </a:rPr>
              <a:t>La descripción de los principales indicadores macroeconómicos</a:t>
            </a:r>
            <a:endParaRPr sz="2400">
              <a:solidFill>
                <a:schemeClr val="dk1"/>
              </a:solidFill>
              <a:latin typeface="Calibri"/>
              <a:ea typeface="Calibri"/>
              <a:cs typeface="Calibri"/>
              <a:sym typeface="Calibri"/>
            </a:endParaRPr>
          </a:p>
          <a:p>
            <a:pPr indent="-381000" lvl="0" marL="457200" rtl="0" algn="just">
              <a:spcBef>
                <a:spcPts val="0"/>
              </a:spcBef>
              <a:spcAft>
                <a:spcPts val="0"/>
              </a:spcAft>
              <a:buClr>
                <a:schemeClr val="dk1"/>
              </a:buClr>
              <a:buSzPts val="2400"/>
              <a:buFont typeface="Calibri"/>
              <a:buAutoNum type="alphaLcPeriod"/>
            </a:pPr>
            <a:r>
              <a:rPr lang="es-CL" sz="2400">
                <a:solidFill>
                  <a:schemeClr val="dk1"/>
                </a:solidFill>
                <a:latin typeface="Calibri"/>
                <a:ea typeface="Calibri"/>
                <a:cs typeface="Calibri"/>
                <a:sym typeface="Calibri"/>
              </a:rPr>
              <a:t>El diseño de una entrevista destinada a conocer prioridades dentro del consumo familiar</a:t>
            </a:r>
            <a:endParaRPr sz="2400">
              <a:solidFill>
                <a:schemeClr val="dk1"/>
              </a:solidFill>
              <a:latin typeface="Calibri"/>
              <a:ea typeface="Calibri"/>
              <a:cs typeface="Calibri"/>
              <a:sym typeface="Calibri"/>
            </a:endParaRPr>
          </a:p>
          <a:p>
            <a:pPr indent="-381000" lvl="0" marL="457200" rtl="0" algn="just">
              <a:spcBef>
                <a:spcPts val="0"/>
              </a:spcBef>
              <a:spcAft>
                <a:spcPts val="0"/>
              </a:spcAft>
              <a:buClr>
                <a:schemeClr val="dk1"/>
              </a:buClr>
              <a:buSzPts val="2400"/>
              <a:buFont typeface="Calibri"/>
              <a:buAutoNum type="alphaLcPeriod"/>
            </a:pPr>
            <a:r>
              <a:rPr lang="es-CL" sz="2400">
                <a:solidFill>
                  <a:schemeClr val="dk1"/>
                </a:solidFill>
                <a:latin typeface="Calibri"/>
                <a:ea typeface="Calibri"/>
                <a:cs typeface="Calibri"/>
                <a:sym typeface="Calibri"/>
              </a:rPr>
              <a:t>La validación de una serie de datos de ingresos regionales</a:t>
            </a:r>
            <a:endParaRPr sz="24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b="1" sz="2000">
              <a:solidFill>
                <a:schemeClr val="dk1"/>
              </a:solidFill>
              <a:latin typeface="Calibri"/>
              <a:ea typeface="Calibri"/>
              <a:cs typeface="Calibri"/>
              <a:sym typeface="Calibri"/>
            </a:endParaRPr>
          </a:p>
          <a:p>
            <a:pPr indent="0" lvl="0" marL="0" rtl="0" algn="just">
              <a:spcBef>
                <a:spcPts val="0"/>
              </a:spcBef>
              <a:spcAft>
                <a:spcPts val="0"/>
              </a:spcAft>
              <a:buNone/>
            </a:pPr>
            <a:r>
              <a:t/>
            </a:r>
            <a:endParaRPr sz="1800">
              <a:solidFill>
                <a:schemeClr val="dk1"/>
              </a:solidFill>
              <a:latin typeface="Calibri"/>
              <a:ea typeface="Calibri"/>
              <a:cs typeface="Calibri"/>
              <a:sym typeface="Calibri"/>
            </a:endParaRPr>
          </a:p>
        </p:txBody>
      </p:sp>
      <p:sp>
        <p:nvSpPr>
          <p:cNvPr id="692" name="Google Shape;692;g317f7e936e3_0_325"/>
          <p:cNvSpPr txBox="1"/>
          <p:nvPr/>
        </p:nvSpPr>
        <p:spPr>
          <a:xfrm>
            <a:off x="10066464" y="3965400"/>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693" name="Google Shape;693;g317f7e936e3_0_325"/>
          <p:cNvSpPr txBox="1"/>
          <p:nvPr/>
        </p:nvSpPr>
        <p:spPr>
          <a:xfrm>
            <a:off x="9140614" y="4334700"/>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694" name="Google Shape;694;g317f7e936e3_0_325"/>
          <p:cNvSpPr txBox="1"/>
          <p:nvPr/>
        </p:nvSpPr>
        <p:spPr>
          <a:xfrm>
            <a:off x="8570296" y="5500099"/>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DISTRACTOR</a:t>
            </a:r>
            <a:endParaRPr/>
          </a:p>
        </p:txBody>
      </p:sp>
      <p:sp>
        <p:nvSpPr>
          <p:cNvPr id="695" name="Google Shape;695;g317f7e936e3_0_325"/>
          <p:cNvSpPr txBox="1"/>
          <p:nvPr/>
        </p:nvSpPr>
        <p:spPr>
          <a:xfrm>
            <a:off x="2356539" y="5036350"/>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CORRECTA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9" name="Shape 699"/>
        <p:cNvGrpSpPr/>
        <p:nvPr/>
      </p:nvGrpSpPr>
      <p:grpSpPr>
        <a:xfrm>
          <a:off x="0" y="0"/>
          <a:ext cx="0" cy="0"/>
          <a:chOff x="0" y="0"/>
          <a:chExt cx="0" cy="0"/>
        </a:xfrm>
      </p:grpSpPr>
      <p:sp>
        <p:nvSpPr>
          <p:cNvPr id="700" name="Google Shape;700;g317f7e936e3_0_340"/>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1" name="Google Shape;701;g317f7e936e3_0_340"/>
          <p:cNvSpPr/>
          <p:nvPr/>
        </p:nvSpPr>
        <p:spPr>
          <a:xfrm flipH="1" rot="-2700000">
            <a:off x="891672" y="422133"/>
            <a:ext cx="645306" cy="645306"/>
          </a:xfrm>
          <a:prstGeom prst="rect">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2" name="Google Shape;702;g317f7e936e3_0_340"/>
          <p:cNvSpPr/>
          <p:nvPr/>
        </p:nvSpPr>
        <p:spPr>
          <a:xfrm flipH="1" rot="-2700000">
            <a:off x="10043564" y="655106"/>
            <a:ext cx="687308" cy="687308"/>
          </a:xfrm>
          <a:prstGeom prst="rect">
            <a:avLst/>
          </a:pr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3" name="Google Shape;703;g317f7e936e3_0_340"/>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4" name="Google Shape;704;g317f7e936e3_0_340"/>
          <p:cNvSpPr/>
          <p:nvPr/>
        </p:nvSpPr>
        <p:spPr>
          <a:xfrm flipH="1">
            <a:off x="7976257" y="6115501"/>
            <a:ext cx="1494600" cy="7425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5" name="Google Shape;705;g317f7e936e3_0_340"/>
          <p:cNvSpPr/>
          <p:nvPr/>
        </p:nvSpPr>
        <p:spPr>
          <a:xfrm flipH="1">
            <a:off x="7604183" y="6453143"/>
            <a:ext cx="814800" cy="4050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6" name="Google Shape;706;g317f7e936e3_0_340"/>
          <p:cNvSpPr txBox="1"/>
          <p:nvPr/>
        </p:nvSpPr>
        <p:spPr>
          <a:xfrm>
            <a:off x="393000" y="1480825"/>
            <a:ext cx="10144800" cy="3569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CL" sz="2400">
                <a:solidFill>
                  <a:schemeClr val="dk1"/>
                </a:solidFill>
                <a:latin typeface="Calibri"/>
                <a:ea typeface="Calibri"/>
                <a:cs typeface="Calibri"/>
                <a:sym typeface="Calibri"/>
              </a:rPr>
              <a:t>Una profesora de I medio trabajó la unidad “El progreso indefinido”. Para evaluarla, solicitó a los estudiantes realizar un informe escrito basado en el siguiente tópico: </a:t>
            </a:r>
            <a:r>
              <a:rPr b="1" lang="es-CL" sz="2400">
                <a:solidFill>
                  <a:schemeClr val="dk1"/>
                </a:solidFill>
                <a:latin typeface="Calibri"/>
                <a:ea typeface="Calibri"/>
                <a:cs typeface="Calibri"/>
                <a:sym typeface="Calibri"/>
              </a:rPr>
              <a:t>¿De qué manera se manifestó el progreso indefinido en Europa y Chile en el siglo XIX?</a:t>
            </a:r>
            <a:endParaRPr b="1" sz="2400">
              <a:solidFill>
                <a:schemeClr val="dk1"/>
              </a:solidFill>
              <a:latin typeface="Calibri"/>
              <a:ea typeface="Calibri"/>
              <a:cs typeface="Calibri"/>
              <a:sym typeface="Calibri"/>
            </a:endParaRPr>
          </a:p>
          <a:p>
            <a:pPr indent="0" lvl="0" marL="0" rtl="0" algn="just">
              <a:spcBef>
                <a:spcPts val="0"/>
              </a:spcBef>
              <a:spcAft>
                <a:spcPts val="0"/>
              </a:spcAft>
              <a:buNone/>
            </a:pPr>
            <a:r>
              <a:t/>
            </a:r>
            <a:endParaRPr sz="2400">
              <a:solidFill>
                <a:schemeClr val="dk1"/>
              </a:solidFill>
              <a:latin typeface="Calibri"/>
              <a:ea typeface="Calibri"/>
              <a:cs typeface="Calibri"/>
              <a:sym typeface="Calibri"/>
            </a:endParaRPr>
          </a:p>
          <a:p>
            <a:pPr indent="0" lvl="0" marL="0" rtl="0" algn="just">
              <a:spcBef>
                <a:spcPts val="0"/>
              </a:spcBef>
              <a:spcAft>
                <a:spcPts val="0"/>
              </a:spcAft>
              <a:buNone/>
            </a:pPr>
            <a:r>
              <a:rPr lang="es-CL" sz="2400">
                <a:solidFill>
                  <a:schemeClr val="dk1"/>
                </a:solidFill>
                <a:latin typeface="Calibri"/>
                <a:ea typeface="Calibri"/>
                <a:cs typeface="Calibri"/>
                <a:sym typeface="Calibri"/>
              </a:rPr>
              <a:t>¿Qué aprendizaje es posible evaluar a través de esta tarea?</a:t>
            </a:r>
            <a:endParaRPr sz="2400">
              <a:solidFill>
                <a:schemeClr val="dk1"/>
              </a:solidFill>
              <a:latin typeface="Calibri"/>
              <a:ea typeface="Calibri"/>
              <a:cs typeface="Calibri"/>
              <a:sym typeface="Calibri"/>
            </a:endParaRPr>
          </a:p>
          <a:p>
            <a:pPr indent="0" lvl="0" marL="0" rtl="0" algn="just">
              <a:spcBef>
                <a:spcPts val="0"/>
              </a:spcBef>
              <a:spcAft>
                <a:spcPts val="0"/>
              </a:spcAft>
              <a:buNone/>
            </a:pPr>
            <a:r>
              <a:t/>
            </a:r>
            <a:endParaRPr sz="2400">
              <a:solidFill>
                <a:schemeClr val="dk1"/>
              </a:solidFill>
              <a:latin typeface="Calibri"/>
              <a:ea typeface="Calibri"/>
              <a:cs typeface="Calibri"/>
              <a:sym typeface="Calibri"/>
            </a:endParaRPr>
          </a:p>
          <a:p>
            <a:pPr indent="-381000" lvl="0" marL="457200" rtl="0" algn="just">
              <a:spcBef>
                <a:spcPts val="0"/>
              </a:spcBef>
              <a:spcAft>
                <a:spcPts val="0"/>
              </a:spcAft>
              <a:buClr>
                <a:schemeClr val="dk1"/>
              </a:buClr>
              <a:buSzPts val="2400"/>
              <a:buFont typeface="Calibri"/>
              <a:buAutoNum type="alphaLcPeriod"/>
            </a:pPr>
            <a:r>
              <a:rPr lang="es-CL" sz="2400">
                <a:solidFill>
                  <a:schemeClr val="dk1"/>
                </a:solidFill>
                <a:latin typeface="Calibri"/>
                <a:ea typeface="Calibri"/>
                <a:cs typeface="Calibri"/>
                <a:sym typeface="Calibri"/>
              </a:rPr>
              <a:t>Explicar la teoría del progreso indefinido a partir de la multicausalidad histórica</a:t>
            </a:r>
            <a:endParaRPr sz="2400">
              <a:solidFill>
                <a:schemeClr val="dk1"/>
              </a:solidFill>
              <a:latin typeface="Calibri"/>
              <a:ea typeface="Calibri"/>
              <a:cs typeface="Calibri"/>
              <a:sym typeface="Calibri"/>
            </a:endParaRPr>
          </a:p>
          <a:p>
            <a:pPr indent="-381000" lvl="0" marL="457200" rtl="0" algn="just">
              <a:spcBef>
                <a:spcPts val="0"/>
              </a:spcBef>
              <a:spcAft>
                <a:spcPts val="0"/>
              </a:spcAft>
              <a:buClr>
                <a:schemeClr val="dk1"/>
              </a:buClr>
              <a:buSzPts val="2400"/>
              <a:buFont typeface="Calibri"/>
              <a:buAutoNum type="alphaLcPeriod"/>
            </a:pPr>
            <a:r>
              <a:rPr lang="es-CL" sz="2400">
                <a:solidFill>
                  <a:schemeClr val="dk1"/>
                </a:solidFill>
                <a:latin typeface="Calibri"/>
                <a:ea typeface="Calibri"/>
                <a:cs typeface="Calibri"/>
                <a:sym typeface="Calibri"/>
              </a:rPr>
              <a:t>Describir el progreso indefinido en términos de simultaneidad</a:t>
            </a:r>
            <a:endParaRPr sz="2400">
              <a:solidFill>
                <a:schemeClr val="dk1"/>
              </a:solidFill>
              <a:latin typeface="Calibri"/>
              <a:ea typeface="Calibri"/>
              <a:cs typeface="Calibri"/>
              <a:sym typeface="Calibri"/>
            </a:endParaRPr>
          </a:p>
          <a:p>
            <a:pPr indent="-381000" lvl="0" marL="457200" rtl="0" algn="just">
              <a:spcBef>
                <a:spcPts val="0"/>
              </a:spcBef>
              <a:spcAft>
                <a:spcPts val="0"/>
              </a:spcAft>
              <a:buClr>
                <a:schemeClr val="dk1"/>
              </a:buClr>
              <a:buSzPts val="2400"/>
              <a:buFont typeface="Calibri"/>
              <a:buAutoNum type="alphaLcPeriod"/>
            </a:pPr>
            <a:r>
              <a:rPr lang="es-CL" sz="2400">
                <a:solidFill>
                  <a:schemeClr val="dk1"/>
                </a:solidFill>
                <a:latin typeface="Calibri"/>
                <a:ea typeface="Calibri"/>
                <a:cs typeface="Calibri"/>
                <a:sym typeface="Calibri"/>
              </a:rPr>
              <a:t>Distinguir diferentes versiones respecto del progreso indefinido como proceso histórico</a:t>
            </a:r>
            <a:endParaRPr sz="2400">
              <a:solidFill>
                <a:schemeClr val="dk1"/>
              </a:solidFill>
              <a:latin typeface="Calibri"/>
              <a:ea typeface="Calibri"/>
              <a:cs typeface="Calibri"/>
              <a:sym typeface="Calibri"/>
            </a:endParaRPr>
          </a:p>
          <a:p>
            <a:pPr indent="-381000" lvl="0" marL="457200" rtl="0" algn="just">
              <a:spcBef>
                <a:spcPts val="0"/>
              </a:spcBef>
              <a:spcAft>
                <a:spcPts val="0"/>
              </a:spcAft>
              <a:buClr>
                <a:schemeClr val="dk1"/>
              </a:buClr>
              <a:buSzPts val="2400"/>
              <a:buFont typeface="Calibri"/>
              <a:buAutoNum type="alphaLcPeriod"/>
            </a:pPr>
            <a:r>
              <a:rPr lang="es-CL" sz="2400">
                <a:solidFill>
                  <a:schemeClr val="dk1"/>
                </a:solidFill>
                <a:latin typeface="Calibri"/>
                <a:ea typeface="Calibri"/>
                <a:cs typeface="Calibri"/>
                <a:sym typeface="Calibri"/>
              </a:rPr>
              <a:t>Caracterizar el progreso indefinido como un continuo histórico permanente</a:t>
            </a:r>
            <a:endParaRPr sz="24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b="1" sz="2000">
              <a:solidFill>
                <a:schemeClr val="dk1"/>
              </a:solidFill>
              <a:latin typeface="Calibri"/>
              <a:ea typeface="Calibri"/>
              <a:cs typeface="Calibri"/>
              <a:sym typeface="Calibri"/>
            </a:endParaRPr>
          </a:p>
          <a:p>
            <a:pPr indent="0" lvl="0" marL="0" rtl="0" algn="just">
              <a:spcBef>
                <a:spcPts val="0"/>
              </a:spcBef>
              <a:spcAft>
                <a:spcPts val="0"/>
              </a:spcAft>
              <a:buNone/>
            </a:pPr>
            <a:r>
              <a:t/>
            </a:r>
            <a:endParaRPr sz="1800">
              <a:solidFill>
                <a:schemeClr val="dk1"/>
              </a:solidFill>
              <a:latin typeface="Calibri"/>
              <a:ea typeface="Calibri"/>
              <a:cs typeface="Calibri"/>
              <a:sym typeface="Calibri"/>
            </a:endParaRPr>
          </a:p>
        </p:txBody>
      </p:sp>
      <p:sp>
        <p:nvSpPr>
          <p:cNvPr id="707" name="Google Shape;707;g317f7e936e3_0_340"/>
          <p:cNvSpPr txBox="1"/>
          <p:nvPr/>
        </p:nvSpPr>
        <p:spPr>
          <a:xfrm>
            <a:off x="10537789" y="4113275"/>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708" name="Google Shape;708;g317f7e936e3_0_340"/>
          <p:cNvSpPr txBox="1"/>
          <p:nvPr/>
        </p:nvSpPr>
        <p:spPr>
          <a:xfrm>
            <a:off x="3171489" y="5645975"/>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709" name="Google Shape;709;g317f7e936e3_0_340"/>
          <p:cNvSpPr txBox="1"/>
          <p:nvPr/>
        </p:nvSpPr>
        <p:spPr>
          <a:xfrm>
            <a:off x="10381846" y="5886699"/>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DISTRACTOR</a:t>
            </a:r>
            <a:endParaRPr/>
          </a:p>
        </p:txBody>
      </p:sp>
      <p:sp>
        <p:nvSpPr>
          <p:cNvPr id="710" name="Google Shape;710;g317f7e936e3_0_340"/>
          <p:cNvSpPr txBox="1"/>
          <p:nvPr/>
        </p:nvSpPr>
        <p:spPr>
          <a:xfrm>
            <a:off x="8715439" y="4815325"/>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CORRECTA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4" name="Shape 714"/>
        <p:cNvGrpSpPr/>
        <p:nvPr/>
      </p:nvGrpSpPr>
      <p:grpSpPr>
        <a:xfrm>
          <a:off x="0" y="0"/>
          <a:ext cx="0" cy="0"/>
          <a:chOff x="0" y="0"/>
          <a:chExt cx="0" cy="0"/>
        </a:xfrm>
      </p:grpSpPr>
      <p:sp>
        <p:nvSpPr>
          <p:cNvPr id="715" name="Google Shape;715;g317f7e936e3_0_355"/>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6" name="Google Shape;716;g317f7e936e3_0_355"/>
          <p:cNvSpPr/>
          <p:nvPr/>
        </p:nvSpPr>
        <p:spPr>
          <a:xfrm flipH="1" rot="-2700000">
            <a:off x="891672" y="422133"/>
            <a:ext cx="645306" cy="645306"/>
          </a:xfrm>
          <a:prstGeom prst="rect">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7" name="Google Shape;717;g317f7e936e3_0_355"/>
          <p:cNvSpPr/>
          <p:nvPr/>
        </p:nvSpPr>
        <p:spPr>
          <a:xfrm flipH="1" rot="-2700000">
            <a:off x="10043564" y="655106"/>
            <a:ext cx="687308" cy="687308"/>
          </a:xfrm>
          <a:prstGeom prst="rect">
            <a:avLst/>
          </a:pr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8" name="Google Shape;718;g317f7e936e3_0_355"/>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9" name="Google Shape;719;g317f7e936e3_0_355"/>
          <p:cNvSpPr/>
          <p:nvPr/>
        </p:nvSpPr>
        <p:spPr>
          <a:xfrm flipH="1">
            <a:off x="7976257" y="6115501"/>
            <a:ext cx="1494600" cy="7425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0" name="Google Shape;720;g317f7e936e3_0_355"/>
          <p:cNvSpPr/>
          <p:nvPr/>
        </p:nvSpPr>
        <p:spPr>
          <a:xfrm flipH="1">
            <a:off x="7604183" y="6453143"/>
            <a:ext cx="814800" cy="4050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1" name="Google Shape;721;g317f7e936e3_0_355"/>
          <p:cNvSpPr txBox="1"/>
          <p:nvPr/>
        </p:nvSpPr>
        <p:spPr>
          <a:xfrm>
            <a:off x="443775" y="1478200"/>
            <a:ext cx="10144800" cy="3569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CL" sz="2000">
                <a:solidFill>
                  <a:schemeClr val="dk1"/>
                </a:solidFill>
                <a:latin typeface="Calibri"/>
                <a:ea typeface="Calibri"/>
                <a:cs typeface="Calibri"/>
                <a:sym typeface="Calibri"/>
              </a:rPr>
              <a:t>Lea la siguiente situación: </a:t>
            </a:r>
            <a:endParaRPr sz="2000">
              <a:solidFill>
                <a:schemeClr val="dk1"/>
              </a:solidFill>
              <a:latin typeface="Calibri"/>
              <a:ea typeface="Calibri"/>
              <a:cs typeface="Calibri"/>
              <a:sym typeface="Calibri"/>
            </a:endParaRPr>
          </a:p>
          <a:p>
            <a:pPr indent="0" lvl="0" marL="0" rtl="0" algn="just">
              <a:spcBef>
                <a:spcPts val="0"/>
              </a:spcBef>
              <a:spcAft>
                <a:spcPts val="0"/>
              </a:spcAft>
              <a:buNone/>
            </a:pPr>
            <a:r>
              <a:t/>
            </a:r>
            <a:endParaRPr sz="2000">
              <a:solidFill>
                <a:schemeClr val="dk1"/>
              </a:solidFill>
              <a:latin typeface="Calibri"/>
              <a:ea typeface="Calibri"/>
              <a:cs typeface="Calibri"/>
              <a:sym typeface="Calibri"/>
            </a:endParaRPr>
          </a:p>
          <a:p>
            <a:pPr indent="0" lvl="0" marL="0" rtl="0" algn="just">
              <a:spcBef>
                <a:spcPts val="0"/>
              </a:spcBef>
              <a:spcAft>
                <a:spcPts val="0"/>
              </a:spcAft>
              <a:buNone/>
            </a:pPr>
            <a:r>
              <a:rPr lang="es-CL" sz="2000">
                <a:solidFill>
                  <a:schemeClr val="dk1"/>
                </a:solidFill>
                <a:latin typeface="Calibri"/>
                <a:ea typeface="Calibri"/>
                <a:cs typeface="Calibri"/>
                <a:sym typeface="Calibri"/>
              </a:rPr>
              <a:t>Al término de la unidad “El ascenso de la burguesía”, uno de los objetivos que el docente evaluó fue la comprensión de las principales características de la cultura burguesa durante el siglo XIX. Para ello, solicitó a sus estudiantes la elaboración de un informe escrito. </a:t>
            </a:r>
            <a:endParaRPr sz="2000">
              <a:solidFill>
                <a:schemeClr val="dk1"/>
              </a:solidFill>
              <a:latin typeface="Calibri"/>
              <a:ea typeface="Calibri"/>
              <a:cs typeface="Calibri"/>
              <a:sym typeface="Calibri"/>
            </a:endParaRPr>
          </a:p>
          <a:p>
            <a:pPr indent="0" lvl="0" marL="0" rtl="0" algn="just">
              <a:spcBef>
                <a:spcPts val="0"/>
              </a:spcBef>
              <a:spcAft>
                <a:spcPts val="0"/>
              </a:spcAft>
              <a:buNone/>
            </a:pPr>
            <a:r>
              <a:t/>
            </a:r>
            <a:endParaRPr sz="2000">
              <a:solidFill>
                <a:schemeClr val="dk1"/>
              </a:solidFill>
              <a:latin typeface="Calibri"/>
              <a:ea typeface="Calibri"/>
              <a:cs typeface="Calibri"/>
              <a:sym typeface="Calibri"/>
            </a:endParaRPr>
          </a:p>
          <a:p>
            <a:pPr indent="0" lvl="0" marL="0" rtl="0" algn="just">
              <a:spcBef>
                <a:spcPts val="0"/>
              </a:spcBef>
              <a:spcAft>
                <a:spcPts val="0"/>
              </a:spcAft>
              <a:buNone/>
            </a:pPr>
            <a:r>
              <a:rPr lang="es-CL" sz="2000">
                <a:solidFill>
                  <a:schemeClr val="dk1"/>
                </a:solidFill>
                <a:latin typeface="Calibri"/>
                <a:ea typeface="Calibri"/>
                <a:cs typeface="Calibri"/>
                <a:sym typeface="Calibri"/>
              </a:rPr>
              <a:t>¿Cuál de los siguientes indicadores debería evaluarse para abordar el objetivo mencionado?</a:t>
            </a:r>
            <a:endParaRPr sz="2000">
              <a:solidFill>
                <a:schemeClr val="dk1"/>
              </a:solidFill>
              <a:latin typeface="Calibri"/>
              <a:ea typeface="Calibri"/>
              <a:cs typeface="Calibri"/>
              <a:sym typeface="Calibri"/>
            </a:endParaRPr>
          </a:p>
          <a:p>
            <a:pPr indent="0" lvl="0" marL="0" rtl="0" algn="just">
              <a:spcBef>
                <a:spcPts val="0"/>
              </a:spcBef>
              <a:spcAft>
                <a:spcPts val="0"/>
              </a:spcAft>
              <a:buNone/>
            </a:pPr>
            <a:r>
              <a:t/>
            </a:r>
            <a:endParaRPr sz="2000">
              <a:solidFill>
                <a:schemeClr val="dk1"/>
              </a:solidFill>
              <a:latin typeface="Calibri"/>
              <a:ea typeface="Calibri"/>
              <a:cs typeface="Calibri"/>
              <a:sym typeface="Calibri"/>
            </a:endParaRPr>
          </a:p>
          <a:p>
            <a:pPr indent="-355600" lvl="0" marL="457200" rtl="0" algn="just">
              <a:spcBef>
                <a:spcPts val="0"/>
              </a:spcBef>
              <a:spcAft>
                <a:spcPts val="0"/>
              </a:spcAft>
              <a:buClr>
                <a:schemeClr val="dk1"/>
              </a:buClr>
              <a:buSzPts val="2000"/>
              <a:buFont typeface="Calibri"/>
              <a:buAutoNum type="alphaLcPeriod"/>
            </a:pPr>
            <a:r>
              <a:rPr lang="es-CL" sz="2000">
                <a:solidFill>
                  <a:schemeClr val="dk1"/>
                </a:solidFill>
                <a:latin typeface="Calibri"/>
                <a:ea typeface="Calibri"/>
                <a:cs typeface="Calibri"/>
                <a:sym typeface="Calibri"/>
              </a:rPr>
              <a:t>Caracteriza a la burguesía como un actor político central en las transformaciones constituidas durante el siglo XIX</a:t>
            </a:r>
            <a:endParaRPr sz="2000">
              <a:solidFill>
                <a:schemeClr val="dk1"/>
              </a:solidFill>
              <a:latin typeface="Calibri"/>
              <a:ea typeface="Calibri"/>
              <a:cs typeface="Calibri"/>
              <a:sym typeface="Calibri"/>
            </a:endParaRPr>
          </a:p>
          <a:p>
            <a:pPr indent="-355600" lvl="0" marL="457200" rtl="0" algn="just">
              <a:spcBef>
                <a:spcPts val="0"/>
              </a:spcBef>
              <a:spcAft>
                <a:spcPts val="0"/>
              </a:spcAft>
              <a:buClr>
                <a:schemeClr val="dk1"/>
              </a:buClr>
              <a:buSzPts val="2000"/>
              <a:buFont typeface="Calibri"/>
              <a:buAutoNum type="alphaLcPeriod"/>
            </a:pPr>
            <a:r>
              <a:rPr lang="es-CL" sz="2000">
                <a:solidFill>
                  <a:schemeClr val="dk1"/>
                </a:solidFill>
                <a:latin typeface="Calibri"/>
                <a:ea typeface="Calibri"/>
                <a:cs typeface="Calibri"/>
                <a:sym typeface="Calibri"/>
              </a:rPr>
              <a:t>Describe el estilo de vida del burgués, su ideal de individuo y el concepto de vida privada</a:t>
            </a:r>
            <a:endParaRPr sz="2000">
              <a:solidFill>
                <a:schemeClr val="dk1"/>
              </a:solidFill>
              <a:latin typeface="Calibri"/>
              <a:ea typeface="Calibri"/>
              <a:cs typeface="Calibri"/>
              <a:sym typeface="Calibri"/>
            </a:endParaRPr>
          </a:p>
          <a:p>
            <a:pPr indent="-355600" lvl="0" marL="457200" rtl="0" algn="just">
              <a:spcBef>
                <a:spcPts val="0"/>
              </a:spcBef>
              <a:spcAft>
                <a:spcPts val="0"/>
              </a:spcAft>
              <a:buClr>
                <a:schemeClr val="dk1"/>
              </a:buClr>
              <a:buSzPts val="2000"/>
              <a:buFont typeface="Calibri"/>
              <a:buAutoNum type="alphaLcPeriod"/>
            </a:pPr>
            <a:r>
              <a:rPr lang="es-CL" sz="2000">
                <a:solidFill>
                  <a:schemeClr val="dk1"/>
                </a:solidFill>
                <a:latin typeface="Calibri"/>
                <a:ea typeface="Calibri"/>
                <a:cs typeface="Calibri"/>
                <a:sym typeface="Calibri"/>
              </a:rPr>
              <a:t>Analiza fuentes sobre la participación de la burguesía y su ideario liberal en el desarrollo y democratización del sistema de gobierno durante el siglo XIX</a:t>
            </a:r>
            <a:endParaRPr sz="2000">
              <a:solidFill>
                <a:schemeClr val="dk1"/>
              </a:solidFill>
              <a:latin typeface="Calibri"/>
              <a:ea typeface="Calibri"/>
              <a:cs typeface="Calibri"/>
              <a:sym typeface="Calibri"/>
            </a:endParaRPr>
          </a:p>
          <a:p>
            <a:pPr indent="-355600" lvl="0" marL="457200" rtl="0" algn="just">
              <a:spcBef>
                <a:spcPts val="0"/>
              </a:spcBef>
              <a:spcAft>
                <a:spcPts val="0"/>
              </a:spcAft>
              <a:buClr>
                <a:schemeClr val="dk1"/>
              </a:buClr>
              <a:buSzPts val="2000"/>
              <a:buFont typeface="Calibri"/>
              <a:buAutoNum type="alphaLcPeriod"/>
            </a:pPr>
            <a:r>
              <a:rPr lang="es-CL" sz="2000">
                <a:solidFill>
                  <a:schemeClr val="dk1"/>
                </a:solidFill>
                <a:latin typeface="Calibri"/>
                <a:ea typeface="Calibri"/>
                <a:cs typeface="Calibri"/>
                <a:sym typeface="Calibri"/>
              </a:rPr>
              <a:t>Compara las principales actividades económicas desarrolladas por la burguesía decimonónica, estableciendo cambios y continuidades con las que presenta en la actualidad</a:t>
            </a:r>
            <a:endParaRPr sz="20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b="1" sz="2000">
              <a:solidFill>
                <a:schemeClr val="dk1"/>
              </a:solidFill>
              <a:latin typeface="Calibri"/>
              <a:ea typeface="Calibri"/>
              <a:cs typeface="Calibri"/>
              <a:sym typeface="Calibri"/>
            </a:endParaRPr>
          </a:p>
          <a:p>
            <a:pPr indent="0" lvl="0" marL="0" rtl="0" algn="just">
              <a:spcBef>
                <a:spcPts val="0"/>
              </a:spcBef>
              <a:spcAft>
                <a:spcPts val="0"/>
              </a:spcAft>
              <a:buNone/>
            </a:pPr>
            <a:r>
              <a:t/>
            </a:r>
            <a:endParaRPr sz="1800">
              <a:solidFill>
                <a:schemeClr val="dk1"/>
              </a:solidFill>
              <a:latin typeface="Calibri"/>
              <a:ea typeface="Calibri"/>
              <a:cs typeface="Calibri"/>
              <a:sym typeface="Calibri"/>
            </a:endParaRPr>
          </a:p>
        </p:txBody>
      </p:sp>
      <p:sp>
        <p:nvSpPr>
          <p:cNvPr id="722" name="Google Shape;722;g317f7e936e3_0_355"/>
          <p:cNvSpPr txBox="1"/>
          <p:nvPr/>
        </p:nvSpPr>
        <p:spPr>
          <a:xfrm>
            <a:off x="10588564" y="5047300"/>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723" name="Google Shape;723;g317f7e936e3_0_355"/>
          <p:cNvSpPr txBox="1"/>
          <p:nvPr/>
        </p:nvSpPr>
        <p:spPr>
          <a:xfrm>
            <a:off x="10588564" y="5746200"/>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724" name="Google Shape;724;g317f7e936e3_0_355"/>
          <p:cNvSpPr txBox="1"/>
          <p:nvPr/>
        </p:nvSpPr>
        <p:spPr>
          <a:xfrm>
            <a:off x="10588571" y="4031724"/>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DISTRACTOR</a:t>
            </a:r>
            <a:endParaRPr/>
          </a:p>
        </p:txBody>
      </p:sp>
      <p:sp>
        <p:nvSpPr>
          <p:cNvPr id="725" name="Google Shape;725;g317f7e936e3_0_355"/>
          <p:cNvSpPr txBox="1"/>
          <p:nvPr/>
        </p:nvSpPr>
        <p:spPr>
          <a:xfrm>
            <a:off x="10588564" y="4539525"/>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CORRECTA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9" name="Shape 729"/>
        <p:cNvGrpSpPr/>
        <p:nvPr/>
      </p:nvGrpSpPr>
      <p:grpSpPr>
        <a:xfrm>
          <a:off x="0" y="0"/>
          <a:ext cx="0" cy="0"/>
          <a:chOff x="0" y="0"/>
          <a:chExt cx="0" cy="0"/>
        </a:xfrm>
      </p:grpSpPr>
      <p:sp>
        <p:nvSpPr>
          <p:cNvPr id="730" name="Google Shape;730;g317f7e936e3_0_370"/>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1" name="Google Shape;731;g317f7e936e3_0_370"/>
          <p:cNvSpPr/>
          <p:nvPr/>
        </p:nvSpPr>
        <p:spPr>
          <a:xfrm flipH="1" rot="-2700000">
            <a:off x="891672" y="422133"/>
            <a:ext cx="645306" cy="645306"/>
          </a:xfrm>
          <a:prstGeom prst="rect">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2" name="Google Shape;732;g317f7e936e3_0_370"/>
          <p:cNvSpPr/>
          <p:nvPr/>
        </p:nvSpPr>
        <p:spPr>
          <a:xfrm flipH="1" rot="-2700000">
            <a:off x="10043564" y="655106"/>
            <a:ext cx="687308" cy="687308"/>
          </a:xfrm>
          <a:prstGeom prst="rect">
            <a:avLst/>
          </a:pr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3" name="Google Shape;733;g317f7e936e3_0_370"/>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4" name="Google Shape;734;g317f7e936e3_0_370"/>
          <p:cNvSpPr/>
          <p:nvPr/>
        </p:nvSpPr>
        <p:spPr>
          <a:xfrm flipH="1">
            <a:off x="7976257" y="6115501"/>
            <a:ext cx="1494600" cy="7425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5" name="Google Shape;735;g317f7e936e3_0_370"/>
          <p:cNvSpPr/>
          <p:nvPr/>
        </p:nvSpPr>
        <p:spPr>
          <a:xfrm flipH="1">
            <a:off x="7604183" y="6453143"/>
            <a:ext cx="814800" cy="4050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6" name="Google Shape;736;g317f7e936e3_0_370"/>
          <p:cNvSpPr txBox="1"/>
          <p:nvPr/>
        </p:nvSpPr>
        <p:spPr>
          <a:xfrm>
            <a:off x="443775" y="970425"/>
            <a:ext cx="11016900" cy="6858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CL" sz="1800">
                <a:solidFill>
                  <a:schemeClr val="dk1"/>
                </a:solidFill>
                <a:latin typeface="Calibri"/>
                <a:ea typeface="Calibri"/>
                <a:cs typeface="Calibri"/>
                <a:sym typeface="Calibri"/>
              </a:rPr>
              <a:t>Al comenzar a explicar la Revolución Rusa, un profesor presenta a sus estudiantes el concepto de revolución a través de la siguiente fuente:</a:t>
            </a:r>
            <a:endParaRPr sz="1800">
              <a:solidFill>
                <a:schemeClr val="dk1"/>
              </a:solidFill>
              <a:latin typeface="Calibri"/>
              <a:ea typeface="Calibri"/>
              <a:cs typeface="Calibri"/>
              <a:sym typeface="Calibri"/>
            </a:endParaRPr>
          </a:p>
          <a:p>
            <a:pPr indent="0" lvl="0" marL="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rtl="0" algn="just">
              <a:spcBef>
                <a:spcPts val="0"/>
              </a:spcBef>
              <a:spcAft>
                <a:spcPts val="0"/>
              </a:spcAft>
              <a:buNone/>
            </a:pPr>
            <a:r>
              <a:rPr b="1" lang="es-CL" sz="1800">
                <a:solidFill>
                  <a:schemeClr val="dk1"/>
                </a:solidFill>
                <a:latin typeface="Calibri"/>
                <a:ea typeface="Calibri"/>
                <a:cs typeface="Calibri"/>
                <a:sym typeface="Calibri"/>
              </a:rPr>
              <a:t>Las revoluciones involucran un nuevo origen, no son simples cambios</a:t>
            </a:r>
            <a:r>
              <a:rPr lang="es-CL" sz="1800">
                <a:solidFill>
                  <a:schemeClr val="dk1"/>
                </a:solidFill>
                <a:latin typeface="Calibri"/>
                <a:ea typeface="Calibri"/>
                <a:cs typeface="Calibri"/>
                <a:sym typeface="Calibri"/>
              </a:rPr>
              <a:t>. Las revoluciones modernas apenas tienen nada en común con los eventos de cambio de la historia romana o la lucha civil que perturbaba la vida de las polis griegas. La </a:t>
            </a:r>
            <a:r>
              <a:rPr lang="es-CL" sz="1800">
                <a:solidFill>
                  <a:schemeClr val="dk1"/>
                </a:solidFill>
                <a:latin typeface="Calibri"/>
                <a:ea typeface="Calibri"/>
                <a:cs typeface="Calibri"/>
                <a:sym typeface="Calibri"/>
              </a:rPr>
              <a:t>Antigüedad</a:t>
            </a:r>
            <a:r>
              <a:rPr lang="es-CL" sz="1800">
                <a:solidFill>
                  <a:schemeClr val="dk1"/>
                </a:solidFill>
                <a:latin typeface="Calibri"/>
                <a:ea typeface="Calibri"/>
                <a:cs typeface="Calibri"/>
                <a:sym typeface="Calibri"/>
              </a:rPr>
              <a:t> estuvo muy familiarizada con el cambio político y con la violencia que resulta de éste pero, a su juicio, ninguno de ellos daba nacimiento a una realidad enteramente nueva. Los cambios no interrumpían el curso histórico, el cual, lejos de iniciar un nuevo origen, fue concebido como la vuelta a una etapa diferente. </a:t>
            </a:r>
            <a:r>
              <a:rPr i="1" lang="es-CL" sz="1800">
                <a:solidFill>
                  <a:schemeClr val="dk1"/>
                </a:solidFill>
                <a:latin typeface="Calibri"/>
                <a:ea typeface="Calibri"/>
                <a:cs typeface="Calibri"/>
                <a:sym typeface="Calibri"/>
              </a:rPr>
              <a:t>Sobre la Revolución, Hannah Arendt (Adaptación) </a:t>
            </a:r>
            <a:endParaRPr i="1" sz="1800">
              <a:solidFill>
                <a:schemeClr val="dk1"/>
              </a:solidFill>
              <a:latin typeface="Calibri"/>
              <a:ea typeface="Calibri"/>
              <a:cs typeface="Calibri"/>
              <a:sym typeface="Calibri"/>
            </a:endParaRPr>
          </a:p>
          <a:p>
            <a:pPr indent="0" lvl="0" marL="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rtl="0" algn="just">
              <a:spcBef>
                <a:spcPts val="0"/>
              </a:spcBef>
              <a:spcAft>
                <a:spcPts val="0"/>
              </a:spcAft>
              <a:buNone/>
            </a:pPr>
            <a:r>
              <a:rPr lang="es-CL" sz="1800">
                <a:solidFill>
                  <a:schemeClr val="dk1"/>
                </a:solidFill>
                <a:latin typeface="Calibri"/>
                <a:ea typeface="Calibri"/>
                <a:cs typeface="Calibri"/>
                <a:sym typeface="Calibri"/>
              </a:rPr>
              <a:t>Luego formuló la siguiente pregunta:</a:t>
            </a:r>
            <a:r>
              <a:rPr b="1" lang="es-CL" sz="1800">
                <a:solidFill>
                  <a:schemeClr val="dk1"/>
                </a:solidFill>
                <a:latin typeface="Calibri"/>
                <a:ea typeface="Calibri"/>
                <a:cs typeface="Calibri"/>
                <a:sym typeface="Calibri"/>
              </a:rPr>
              <a:t> ¿por qué la definición de Revolución planteada por Hannah Arendt puede ser aplicada a la segunda etapa de este proceso? </a:t>
            </a:r>
            <a:endParaRPr b="1" sz="1800">
              <a:solidFill>
                <a:schemeClr val="dk1"/>
              </a:solidFill>
              <a:latin typeface="Calibri"/>
              <a:ea typeface="Calibri"/>
              <a:cs typeface="Calibri"/>
              <a:sym typeface="Calibri"/>
            </a:endParaRPr>
          </a:p>
          <a:p>
            <a:pPr indent="0" lvl="0" marL="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rtl="0" algn="just">
              <a:spcBef>
                <a:spcPts val="0"/>
              </a:spcBef>
              <a:spcAft>
                <a:spcPts val="0"/>
              </a:spcAft>
              <a:buNone/>
            </a:pPr>
            <a:r>
              <a:rPr lang="es-CL" sz="1800">
                <a:solidFill>
                  <a:schemeClr val="dk1"/>
                </a:solidFill>
                <a:latin typeface="Calibri"/>
                <a:ea typeface="Calibri"/>
                <a:cs typeface="Calibri"/>
                <a:sym typeface="Calibri"/>
              </a:rPr>
              <a:t>En la situación anterior, ¿cuál de las siguientes respuestas proporcionadas por los estudiantes es correcta? </a:t>
            </a:r>
            <a:endParaRPr sz="1800">
              <a:solidFill>
                <a:schemeClr val="dk1"/>
              </a:solidFill>
              <a:latin typeface="Calibri"/>
              <a:ea typeface="Calibri"/>
              <a:cs typeface="Calibri"/>
              <a:sym typeface="Calibri"/>
            </a:endParaRPr>
          </a:p>
          <a:p>
            <a:pPr indent="0" lvl="0" marL="0" rtl="0" algn="just">
              <a:spcBef>
                <a:spcPts val="0"/>
              </a:spcBef>
              <a:spcAft>
                <a:spcPts val="0"/>
              </a:spcAft>
              <a:buNone/>
            </a:pPr>
            <a:r>
              <a:t/>
            </a:r>
            <a:endParaRPr sz="1800">
              <a:solidFill>
                <a:schemeClr val="dk1"/>
              </a:solidFill>
              <a:latin typeface="Calibri"/>
              <a:ea typeface="Calibri"/>
              <a:cs typeface="Calibri"/>
              <a:sym typeface="Calibri"/>
            </a:endParaRPr>
          </a:p>
          <a:p>
            <a:pPr indent="-342900" lvl="0" marL="457200" rtl="0" algn="just">
              <a:spcBef>
                <a:spcPts val="0"/>
              </a:spcBef>
              <a:spcAft>
                <a:spcPts val="0"/>
              </a:spcAft>
              <a:buClr>
                <a:schemeClr val="dk1"/>
              </a:buClr>
              <a:buSzPts val="1800"/>
              <a:buFont typeface="Calibri"/>
              <a:buAutoNum type="alphaLcPeriod"/>
            </a:pPr>
            <a:r>
              <a:rPr lang="es-CL" sz="1800">
                <a:solidFill>
                  <a:schemeClr val="dk1"/>
                </a:solidFill>
                <a:latin typeface="Calibri"/>
                <a:ea typeface="Calibri"/>
                <a:cs typeface="Calibri"/>
                <a:sym typeface="Calibri"/>
              </a:rPr>
              <a:t>Porque dio cuenta de los múltiples factores que condujeron a un cambio en la sociedad rusa</a:t>
            </a:r>
            <a:endParaRPr sz="1800">
              <a:solidFill>
                <a:schemeClr val="dk1"/>
              </a:solidFill>
              <a:latin typeface="Calibri"/>
              <a:ea typeface="Calibri"/>
              <a:cs typeface="Calibri"/>
              <a:sym typeface="Calibri"/>
            </a:endParaRPr>
          </a:p>
          <a:p>
            <a:pPr indent="-342900" lvl="0" marL="457200" rtl="0" algn="just">
              <a:spcBef>
                <a:spcPts val="0"/>
              </a:spcBef>
              <a:spcAft>
                <a:spcPts val="0"/>
              </a:spcAft>
              <a:buClr>
                <a:schemeClr val="dk1"/>
              </a:buClr>
              <a:buSzPts val="1800"/>
              <a:buFont typeface="Calibri"/>
              <a:buAutoNum type="alphaLcPeriod"/>
            </a:pPr>
            <a:r>
              <a:rPr lang="es-CL" sz="1800">
                <a:solidFill>
                  <a:schemeClr val="dk1"/>
                </a:solidFill>
                <a:latin typeface="Calibri"/>
                <a:ea typeface="Calibri"/>
                <a:cs typeface="Calibri"/>
                <a:sym typeface="Calibri"/>
              </a:rPr>
              <a:t>Porque constituyó un hito en la historia del pueblo ruso</a:t>
            </a:r>
            <a:endParaRPr sz="1800">
              <a:solidFill>
                <a:schemeClr val="dk1"/>
              </a:solidFill>
              <a:latin typeface="Calibri"/>
              <a:ea typeface="Calibri"/>
              <a:cs typeface="Calibri"/>
              <a:sym typeface="Calibri"/>
            </a:endParaRPr>
          </a:p>
          <a:p>
            <a:pPr indent="-342900" lvl="0" marL="457200" rtl="0" algn="just">
              <a:spcBef>
                <a:spcPts val="0"/>
              </a:spcBef>
              <a:spcAft>
                <a:spcPts val="0"/>
              </a:spcAft>
              <a:buClr>
                <a:schemeClr val="dk1"/>
              </a:buClr>
              <a:buSzPts val="1800"/>
              <a:buFont typeface="Calibri"/>
              <a:buAutoNum type="alphaLcPeriod"/>
            </a:pPr>
            <a:r>
              <a:rPr lang="es-CL" sz="1800">
                <a:solidFill>
                  <a:schemeClr val="dk1"/>
                </a:solidFill>
                <a:latin typeface="Calibri"/>
                <a:ea typeface="Calibri"/>
                <a:cs typeface="Calibri"/>
                <a:sym typeface="Calibri"/>
              </a:rPr>
              <a:t>Porque conformó un proceso organizado por una sucesión de hechos que afectaron a la sociedad rusa</a:t>
            </a:r>
            <a:endParaRPr sz="1800">
              <a:solidFill>
                <a:schemeClr val="dk1"/>
              </a:solidFill>
              <a:latin typeface="Calibri"/>
              <a:ea typeface="Calibri"/>
              <a:cs typeface="Calibri"/>
              <a:sym typeface="Calibri"/>
            </a:endParaRPr>
          </a:p>
          <a:p>
            <a:pPr indent="-342900" lvl="0" marL="457200" rtl="0" algn="just">
              <a:spcBef>
                <a:spcPts val="0"/>
              </a:spcBef>
              <a:spcAft>
                <a:spcPts val="0"/>
              </a:spcAft>
              <a:buClr>
                <a:schemeClr val="dk1"/>
              </a:buClr>
              <a:buSzPts val="1800"/>
              <a:buFont typeface="Calibri"/>
              <a:buAutoNum type="alphaLcPeriod"/>
            </a:pPr>
            <a:r>
              <a:rPr lang="es-CL" sz="1800">
                <a:solidFill>
                  <a:schemeClr val="dk1"/>
                </a:solidFill>
                <a:latin typeface="Calibri"/>
                <a:ea typeface="Calibri"/>
                <a:cs typeface="Calibri"/>
                <a:sym typeface="Calibri"/>
              </a:rPr>
              <a:t>Porque fue el comienzo de un nuevo ciclo para el pueblo ruso</a:t>
            </a:r>
            <a:endParaRPr sz="1600">
              <a:solidFill>
                <a:schemeClr val="dk1"/>
              </a:solidFill>
              <a:latin typeface="Calibri"/>
              <a:ea typeface="Calibri"/>
              <a:cs typeface="Calibri"/>
              <a:sym typeface="Calibri"/>
            </a:endParaRPr>
          </a:p>
        </p:txBody>
      </p:sp>
      <p:sp>
        <p:nvSpPr>
          <p:cNvPr id="737" name="Google Shape;737;g317f7e936e3_0_370"/>
          <p:cNvSpPr txBox="1"/>
          <p:nvPr/>
        </p:nvSpPr>
        <p:spPr>
          <a:xfrm>
            <a:off x="9679364" y="5102750"/>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738" name="Google Shape;738;g317f7e936e3_0_370"/>
          <p:cNvSpPr txBox="1"/>
          <p:nvPr/>
        </p:nvSpPr>
        <p:spPr>
          <a:xfrm>
            <a:off x="10496139" y="5746200"/>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739" name="Google Shape;739;g317f7e936e3_0_370"/>
          <p:cNvSpPr txBox="1"/>
          <p:nvPr/>
        </p:nvSpPr>
        <p:spPr>
          <a:xfrm>
            <a:off x="6373946" y="5472049"/>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DISTRACTOR</a:t>
            </a:r>
            <a:endParaRPr/>
          </a:p>
        </p:txBody>
      </p:sp>
      <p:sp>
        <p:nvSpPr>
          <p:cNvPr id="740" name="Google Shape;740;g317f7e936e3_0_370"/>
          <p:cNvSpPr txBox="1"/>
          <p:nvPr/>
        </p:nvSpPr>
        <p:spPr>
          <a:xfrm>
            <a:off x="6854539" y="6115500"/>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CORRECTA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4" name="Shape 744"/>
        <p:cNvGrpSpPr/>
        <p:nvPr/>
      </p:nvGrpSpPr>
      <p:grpSpPr>
        <a:xfrm>
          <a:off x="0" y="0"/>
          <a:ext cx="0" cy="0"/>
          <a:chOff x="0" y="0"/>
          <a:chExt cx="0" cy="0"/>
        </a:xfrm>
      </p:grpSpPr>
      <p:sp>
        <p:nvSpPr>
          <p:cNvPr id="745" name="Google Shape;745;g317f7e936e3_0_385"/>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6" name="Google Shape;746;g317f7e936e3_0_385"/>
          <p:cNvSpPr/>
          <p:nvPr/>
        </p:nvSpPr>
        <p:spPr>
          <a:xfrm flipH="1" rot="-2700000">
            <a:off x="891672" y="422133"/>
            <a:ext cx="645306" cy="645306"/>
          </a:xfrm>
          <a:prstGeom prst="rect">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7" name="Google Shape;747;g317f7e936e3_0_385"/>
          <p:cNvSpPr/>
          <p:nvPr/>
        </p:nvSpPr>
        <p:spPr>
          <a:xfrm flipH="1" rot="-2700000">
            <a:off x="10043564" y="655106"/>
            <a:ext cx="687308" cy="687308"/>
          </a:xfrm>
          <a:prstGeom prst="rect">
            <a:avLst/>
          </a:pr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8" name="Google Shape;748;g317f7e936e3_0_385"/>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9" name="Google Shape;749;g317f7e936e3_0_385"/>
          <p:cNvSpPr/>
          <p:nvPr/>
        </p:nvSpPr>
        <p:spPr>
          <a:xfrm flipH="1">
            <a:off x="7976257" y="6115501"/>
            <a:ext cx="1494600" cy="7425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0" name="Google Shape;750;g317f7e936e3_0_385"/>
          <p:cNvSpPr/>
          <p:nvPr/>
        </p:nvSpPr>
        <p:spPr>
          <a:xfrm flipH="1">
            <a:off x="7604183" y="6453143"/>
            <a:ext cx="814800" cy="4050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1" name="Google Shape;751;g317f7e936e3_0_385"/>
          <p:cNvSpPr txBox="1"/>
          <p:nvPr/>
        </p:nvSpPr>
        <p:spPr>
          <a:xfrm>
            <a:off x="587550" y="1363963"/>
            <a:ext cx="11016900" cy="4926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CL" sz="2400">
                <a:solidFill>
                  <a:schemeClr val="dk1"/>
                </a:solidFill>
                <a:latin typeface="Calibri"/>
                <a:ea typeface="Calibri"/>
                <a:cs typeface="Calibri"/>
                <a:sym typeface="Calibri"/>
              </a:rPr>
              <a:t>Un docente desea recordar a sus estudiantes de I medio el significado de tiempo cronológico, por lo que decide plantear una pregunta para que ellos </a:t>
            </a:r>
            <a:r>
              <a:rPr b="1" lang="es-CL" sz="2400">
                <a:solidFill>
                  <a:schemeClr val="dk1"/>
                </a:solidFill>
                <a:latin typeface="Calibri"/>
                <a:ea typeface="Calibri"/>
                <a:cs typeface="Calibri"/>
                <a:sym typeface="Calibri"/>
              </a:rPr>
              <a:t>infieran la diferencia central entre tiempo cronológico y tiempo histórico</a:t>
            </a:r>
            <a:r>
              <a:rPr lang="es-CL"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indent="0" lvl="0" marL="0" rtl="0" algn="just">
              <a:spcBef>
                <a:spcPts val="0"/>
              </a:spcBef>
              <a:spcAft>
                <a:spcPts val="0"/>
              </a:spcAft>
              <a:buNone/>
            </a:pPr>
            <a:r>
              <a:t/>
            </a:r>
            <a:endParaRPr sz="2400">
              <a:solidFill>
                <a:schemeClr val="dk1"/>
              </a:solidFill>
              <a:latin typeface="Calibri"/>
              <a:ea typeface="Calibri"/>
              <a:cs typeface="Calibri"/>
              <a:sym typeface="Calibri"/>
            </a:endParaRPr>
          </a:p>
          <a:p>
            <a:pPr indent="0" lvl="0" marL="0" rtl="0" algn="just">
              <a:spcBef>
                <a:spcPts val="0"/>
              </a:spcBef>
              <a:spcAft>
                <a:spcPts val="0"/>
              </a:spcAft>
              <a:buNone/>
            </a:pPr>
            <a:r>
              <a:rPr lang="es-CL" sz="2400">
                <a:solidFill>
                  <a:schemeClr val="dk1"/>
                </a:solidFill>
                <a:latin typeface="Calibri"/>
                <a:ea typeface="Calibri"/>
                <a:cs typeface="Calibri"/>
                <a:sym typeface="Calibri"/>
              </a:rPr>
              <a:t>¿Cuál de las siguientes preguntas podría usarse para iniciar un diálogo que permita reconocer la diferencia entre ambos conceptos?</a:t>
            </a:r>
            <a:endParaRPr sz="2400">
              <a:solidFill>
                <a:schemeClr val="dk1"/>
              </a:solidFill>
              <a:latin typeface="Calibri"/>
              <a:ea typeface="Calibri"/>
              <a:cs typeface="Calibri"/>
              <a:sym typeface="Calibri"/>
            </a:endParaRPr>
          </a:p>
          <a:p>
            <a:pPr indent="0" lvl="0" marL="0" rtl="0" algn="just">
              <a:spcBef>
                <a:spcPts val="0"/>
              </a:spcBef>
              <a:spcAft>
                <a:spcPts val="0"/>
              </a:spcAft>
              <a:buNone/>
            </a:pPr>
            <a:r>
              <a:t/>
            </a:r>
            <a:endParaRPr sz="2400">
              <a:solidFill>
                <a:schemeClr val="dk1"/>
              </a:solidFill>
              <a:latin typeface="Calibri"/>
              <a:ea typeface="Calibri"/>
              <a:cs typeface="Calibri"/>
              <a:sym typeface="Calibri"/>
            </a:endParaRPr>
          </a:p>
          <a:p>
            <a:pPr indent="-381000" lvl="0" marL="457200" rtl="0" algn="just">
              <a:spcBef>
                <a:spcPts val="0"/>
              </a:spcBef>
              <a:spcAft>
                <a:spcPts val="0"/>
              </a:spcAft>
              <a:buClr>
                <a:schemeClr val="dk1"/>
              </a:buClr>
              <a:buSzPts val="2400"/>
              <a:buFont typeface="Calibri"/>
              <a:buAutoNum type="alphaLcPeriod"/>
            </a:pPr>
            <a:r>
              <a:rPr lang="es-CL" sz="2400">
                <a:solidFill>
                  <a:schemeClr val="dk1"/>
                </a:solidFill>
                <a:latin typeface="Calibri"/>
                <a:ea typeface="Calibri"/>
                <a:cs typeface="Calibri"/>
                <a:sym typeface="Calibri"/>
              </a:rPr>
              <a:t>¿Qué creen que pueden estar haciendo los  compañeros del otro curso en este momento?</a:t>
            </a:r>
            <a:endParaRPr sz="2400">
              <a:solidFill>
                <a:schemeClr val="dk1"/>
              </a:solidFill>
              <a:latin typeface="Calibri"/>
              <a:ea typeface="Calibri"/>
              <a:cs typeface="Calibri"/>
              <a:sym typeface="Calibri"/>
            </a:endParaRPr>
          </a:p>
          <a:p>
            <a:pPr indent="-381000" lvl="0" marL="457200" rtl="0" algn="just">
              <a:spcBef>
                <a:spcPts val="0"/>
              </a:spcBef>
              <a:spcAft>
                <a:spcPts val="0"/>
              </a:spcAft>
              <a:buClr>
                <a:schemeClr val="dk1"/>
              </a:buClr>
              <a:buSzPts val="2400"/>
              <a:buFont typeface="Calibri"/>
              <a:buAutoNum type="alphaLcPeriod"/>
            </a:pPr>
            <a:r>
              <a:rPr lang="es-CL" sz="2400">
                <a:solidFill>
                  <a:schemeClr val="dk1"/>
                </a:solidFill>
                <a:latin typeface="Calibri"/>
                <a:ea typeface="Calibri"/>
                <a:cs typeface="Calibri"/>
                <a:sym typeface="Calibri"/>
              </a:rPr>
              <a:t>¿Cuál es el acontecimiento más importante que les ha pasado?</a:t>
            </a:r>
            <a:endParaRPr sz="2400">
              <a:solidFill>
                <a:schemeClr val="dk1"/>
              </a:solidFill>
              <a:latin typeface="Calibri"/>
              <a:ea typeface="Calibri"/>
              <a:cs typeface="Calibri"/>
              <a:sym typeface="Calibri"/>
            </a:endParaRPr>
          </a:p>
          <a:p>
            <a:pPr indent="-381000" lvl="0" marL="457200" rtl="0" algn="just">
              <a:spcBef>
                <a:spcPts val="0"/>
              </a:spcBef>
              <a:spcAft>
                <a:spcPts val="0"/>
              </a:spcAft>
              <a:buClr>
                <a:schemeClr val="dk1"/>
              </a:buClr>
              <a:buSzPts val="2400"/>
              <a:buFont typeface="Calibri"/>
              <a:buAutoNum type="alphaLcPeriod"/>
            </a:pPr>
            <a:r>
              <a:rPr lang="es-CL" sz="2400">
                <a:solidFill>
                  <a:schemeClr val="dk1"/>
                </a:solidFill>
                <a:latin typeface="Calibri"/>
                <a:ea typeface="Calibri"/>
                <a:cs typeface="Calibri"/>
                <a:sym typeface="Calibri"/>
              </a:rPr>
              <a:t>¿En qué cosas se dan cuenta de que han crecido?</a:t>
            </a:r>
            <a:endParaRPr sz="2400">
              <a:solidFill>
                <a:schemeClr val="dk1"/>
              </a:solidFill>
              <a:latin typeface="Calibri"/>
              <a:ea typeface="Calibri"/>
              <a:cs typeface="Calibri"/>
              <a:sym typeface="Calibri"/>
            </a:endParaRPr>
          </a:p>
          <a:p>
            <a:pPr indent="-381000" lvl="0" marL="457200" rtl="0" algn="just">
              <a:spcBef>
                <a:spcPts val="0"/>
              </a:spcBef>
              <a:spcAft>
                <a:spcPts val="0"/>
              </a:spcAft>
              <a:buClr>
                <a:schemeClr val="dk1"/>
              </a:buClr>
              <a:buSzPts val="2400"/>
              <a:buFont typeface="Calibri"/>
              <a:buAutoNum type="alphaLcPeriod"/>
            </a:pPr>
            <a:r>
              <a:rPr lang="es-CL" sz="2400">
                <a:solidFill>
                  <a:schemeClr val="dk1"/>
                </a:solidFill>
                <a:latin typeface="Calibri"/>
                <a:ea typeface="Calibri"/>
                <a:cs typeface="Calibri"/>
                <a:sym typeface="Calibri"/>
              </a:rPr>
              <a:t>¿Qué mes les parece más corto, diciembre o marzo?</a:t>
            </a:r>
            <a:endParaRPr sz="2400">
              <a:solidFill>
                <a:schemeClr val="dk1"/>
              </a:solidFill>
              <a:latin typeface="Calibri"/>
              <a:ea typeface="Calibri"/>
              <a:cs typeface="Calibri"/>
              <a:sym typeface="Calibri"/>
            </a:endParaRPr>
          </a:p>
        </p:txBody>
      </p:sp>
      <p:sp>
        <p:nvSpPr>
          <p:cNvPr id="752" name="Google Shape;752;g317f7e936e3_0_385"/>
          <p:cNvSpPr txBox="1"/>
          <p:nvPr/>
        </p:nvSpPr>
        <p:spPr>
          <a:xfrm>
            <a:off x="8976939" y="4732250"/>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753" name="Google Shape;753;g317f7e936e3_0_385"/>
          <p:cNvSpPr txBox="1"/>
          <p:nvPr/>
        </p:nvSpPr>
        <p:spPr>
          <a:xfrm>
            <a:off x="7427589" y="5101550"/>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754" name="Google Shape;754;g317f7e936e3_0_385"/>
          <p:cNvSpPr txBox="1"/>
          <p:nvPr/>
        </p:nvSpPr>
        <p:spPr>
          <a:xfrm>
            <a:off x="2713896" y="4362949"/>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DISTRACTOR</a:t>
            </a:r>
            <a:endParaRPr/>
          </a:p>
        </p:txBody>
      </p:sp>
      <p:sp>
        <p:nvSpPr>
          <p:cNvPr id="755" name="Google Shape;755;g317f7e936e3_0_385"/>
          <p:cNvSpPr txBox="1"/>
          <p:nvPr/>
        </p:nvSpPr>
        <p:spPr>
          <a:xfrm>
            <a:off x="7741814" y="5608525"/>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CORRECTA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59" name="Shape 759"/>
        <p:cNvGrpSpPr/>
        <p:nvPr/>
      </p:nvGrpSpPr>
      <p:grpSpPr>
        <a:xfrm>
          <a:off x="0" y="0"/>
          <a:ext cx="0" cy="0"/>
          <a:chOff x="0" y="0"/>
          <a:chExt cx="0" cy="0"/>
        </a:xfrm>
      </p:grpSpPr>
      <p:sp>
        <p:nvSpPr>
          <p:cNvPr id="760" name="Google Shape;760;g317f7e936e3_0_399"/>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1" name="Google Shape;761;g317f7e936e3_0_399"/>
          <p:cNvSpPr/>
          <p:nvPr/>
        </p:nvSpPr>
        <p:spPr>
          <a:xfrm flipH="1" rot="-2700000">
            <a:off x="891672" y="422133"/>
            <a:ext cx="645306" cy="645306"/>
          </a:xfrm>
          <a:prstGeom prst="rect">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2" name="Google Shape;762;g317f7e936e3_0_399"/>
          <p:cNvSpPr/>
          <p:nvPr/>
        </p:nvSpPr>
        <p:spPr>
          <a:xfrm flipH="1" rot="-2700000">
            <a:off x="10043564" y="655106"/>
            <a:ext cx="687308" cy="687308"/>
          </a:xfrm>
          <a:prstGeom prst="rect">
            <a:avLst/>
          </a:pr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3" name="Google Shape;763;g317f7e936e3_0_399"/>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4" name="Google Shape;764;g317f7e936e3_0_399"/>
          <p:cNvSpPr/>
          <p:nvPr/>
        </p:nvSpPr>
        <p:spPr>
          <a:xfrm flipH="1">
            <a:off x="7976257" y="6115501"/>
            <a:ext cx="1494600" cy="7425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5" name="Google Shape;765;g317f7e936e3_0_399"/>
          <p:cNvSpPr/>
          <p:nvPr/>
        </p:nvSpPr>
        <p:spPr>
          <a:xfrm flipH="1">
            <a:off x="7604183" y="6453143"/>
            <a:ext cx="814800" cy="4050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6" name="Google Shape;766;g317f7e936e3_0_399"/>
          <p:cNvSpPr txBox="1"/>
          <p:nvPr/>
        </p:nvSpPr>
        <p:spPr>
          <a:xfrm>
            <a:off x="587550" y="803352"/>
            <a:ext cx="11016900" cy="57774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CL" sz="2000">
                <a:solidFill>
                  <a:schemeClr val="dk1"/>
                </a:solidFill>
                <a:latin typeface="Calibri"/>
                <a:ea typeface="Calibri"/>
                <a:cs typeface="Calibri"/>
                <a:sym typeface="Calibri"/>
              </a:rPr>
              <a:t>Una docente comenzará a trabajar en la unidad “Los modelos económicos y su impacto sobre el territorio”, teniendo como objetivo que sus estudiantes de III medio </a:t>
            </a:r>
            <a:r>
              <a:rPr b="1" lang="es-CL" sz="2000">
                <a:solidFill>
                  <a:schemeClr val="dk1"/>
                </a:solidFill>
                <a:latin typeface="Calibri"/>
                <a:ea typeface="Calibri"/>
                <a:cs typeface="Calibri"/>
                <a:sym typeface="Calibri"/>
              </a:rPr>
              <a:t>analicen las transformaciones experimentadas por el espacio geográfico producto de las relaciones entre los procesos económicos, demográficos y espaciales</a:t>
            </a:r>
            <a:r>
              <a:rPr lang="es-CL" sz="2000">
                <a:solidFill>
                  <a:schemeClr val="dk1"/>
                </a:solidFill>
                <a:latin typeface="Calibri"/>
                <a:ea typeface="Calibri"/>
                <a:cs typeface="Calibri"/>
                <a:sym typeface="Calibri"/>
              </a:rPr>
              <a:t>. Es por ello que ha decidido iniciar la clase recordando el significado del término </a:t>
            </a:r>
            <a:r>
              <a:rPr b="1" lang="es-CL" sz="2000">
                <a:solidFill>
                  <a:schemeClr val="dk1"/>
                </a:solidFill>
                <a:latin typeface="Calibri"/>
                <a:ea typeface="Calibri"/>
                <a:cs typeface="Calibri"/>
                <a:sym typeface="Calibri"/>
              </a:rPr>
              <a:t>espacio geográfico</a:t>
            </a:r>
            <a:r>
              <a:rPr lang="es-CL" sz="2000">
                <a:solidFill>
                  <a:schemeClr val="dk1"/>
                </a:solidFill>
                <a:latin typeface="Calibri"/>
                <a:ea typeface="Calibri"/>
                <a:cs typeface="Calibri"/>
                <a:sym typeface="Calibri"/>
              </a:rPr>
              <a:t>, mediante una lluvia de ideas grupal. </a:t>
            </a:r>
            <a:endParaRPr sz="2000">
              <a:solidFill>
                <a:schemeClr val="dk1"/>
              </a:solidFill>
              <a:latin typeface="Calibri"/>
              <a:ea typeface="Calibri"/>
              <a:cs typeface="Calibri"/>
              <a:sym typeface="Calibri"/>
            </a:endParaRPr>
          </a:p>
          <a:p>
            <a:pPr indent="0" lvl="0" marL="0" rtl="0" algn="just">
              <a:spcBef>
                <a:spcPts val="0"/>
              </a:spcBef>
              <a:spcAft>
                <a:spcPts val="0"/>
              </a:spcAft>
              <a:buNone/>
            </a:pPr>
            <a:r>
              <a:t/>
            </a:r>
            <a:endParaRPr sz="2000">
              <a:solidFill>
                <a:schemeClr val="dk1"/>
              </a:solidFill>
              <a:latin typeface="Calibri"/>
              <a:ea typeface="Calibri"/>
              <a:cs typeface="Calibri"/>
              <a:sym typeface="Calibri"/>
            </a:endParaRPr>
          </a:p>
          <a:p>
            <a:pPr indent="0" lvl="0" marL="0" rtl="0" algn="just">
              <a:spcBef>
                <a:spcPts val="0"/>
              </a:spcBef>
              <a:spcAft>
                <a:spcPts val="0"/>
              </a:spcAft>
              <a:buNone/>
            </a:pPr>
            <a:r>
              <a:rPr lang="es-CL" sz="2000">
                <a:solidFill>
                  <a:schemeClr val="dk1"/>
                </a:solidFill>
                <a:latin typeface="Calibri"/>
                <a:ea typeface="Calibri"/>
                <a:cs typeface="Calibri"/>
                <a:sym typeface="Calibri"/>
              </a:rPr>
              <a:t>En las respuestas dadas por los estudiantes, prevalecieron aquellas que caracterizaban el espacio geográfico </a:t>
            </a:r>
            <a:r>
              <a:rPr b="1" lang="es-CL" sz="2000">
                <a:solidFill>
                  <a:schemeClr val="dk1"/>
                </a:solidFill>
                <a:latin typeface="Calibri"/>
                <a:ea typeface="Calibri"/>
                <a:cs typeface="Calibri"/>
                <a:sym typeface="Calibri"/>
              </a:rPr>
              <a:t>exclusivamente desde su componente físico o natural</a:t>
            </a:r>
            <a:r>
              <a:rPr lang="es-CL" sz="2000">
                <a:solidFill>
                  <a:schemeClr val="dk1"/>
                </a:solidFill>
                <a:latin typeface="Calibri"/>
                <a:ea typeface="Calibri"/>
                <a:cs typeface="Calibri"/>
                <a:sym typeface="Calibri"/>
              </a:rPr>
              <a:t>, otorgándole a este un atributo de estabilidad en el mediano y largo plazo.</a:t>
            </a:r>
            <a:endParaRPr sz="2000">
              <a:solidFill>
                <a:schemeClr val="dk1"/>
              </a:solidFill>
              <a:latin typeface="Calibri"/>
              <a:ea typeface="Calibri"/>
              <a:cs typeface="Calibri"/>
              <a:sym typeface="Calibri"/>
            </a:endParaRPr>
          </a:p>
          <a:p>
            <a:pPr indent="0" lvl="0" marL="0" rtl="0" algn="just">
              <a:spcBef>
                <a:spcPts val="0"/>
              </a:spcBef>
              <a:spcAft>
                <a:spcPts val="0"/>
              </a:spcAft>
              <a:buNone/>
            </a:pPr>
            <a:r>
              <a:t/>
            </a:r>
            <a:endParaRPr sz="2000">
              <a:solidFill>
                <a:schemeClr val="dk1"/>
              </a:solidFill>
              <a:latin typeface="Calibri"/>
              <a:ea typeface="Calibri"/>
              <a:cs typeface="Calibri"/>
              <a:sym typeface="Calibri"/>
            </a:endParaRPr>
          </a:p>
          <a:p>
            <a:pPr indent="0" lvl="0" marL="0" rtl="0" algn="just">
              <a:spcBef>
                <a:spcPts val="0"/>
              </a:spcBef>
              <a:spcAft>
                <a:spcPts val="0"/>
              </a:spcAft>
              <a:buNone/>
            </a:pPr>
            <a:r>
              <a:rPr lang="es-CL" sz="2000">
                <a:solidFill>
                  <a:schemeClr val="dk1"/>
                </a:solidFill>
                <a:latin typeface="Calibri"/>
                <a:ea typeface="Calibri"/>
                <a:cs typeface="Calibri"/>
                <a:sym typeface="Calibri"/>
              </a:rPr>
              <a:t>Considerando los </a:t>
            </a:r>
            <a:r>
              <a:rPr lang="es-CL" sz="2000">
                <a:solidFill>
                  <a:schemeClr val="dk1"/>
                </a:solidFill>
                <a:latin typeface="Calibri"/>
                <a:ea typeface="Calibri"/>
                <a:cs typeface="Calibri"/>
                <a:sym typeface="Calibri"/>
              </a:rPr>
              <a:t>principios</a:t>
            </a:r>
            <a:r>
              <a:rPr lang="es-CL" sz="2000">
                <a:solidFill>
                  <a:schemeClr val="dk1"/>
                </a:solidFill>
                <a:latin typeface="Calibri"/>
                <a:ea typeface="Calibri"/>
                <a:cs typeface="Calibri"/>
                <a:sym typeface="Calibri"/>
              </a:rPr>
              <a:t> didácticos que orientan la enseñanza de la geografía, ¿cuál de ellos resulta imprescindible de trabajar para ampliar el concepto de espacio que posee este grupo de estudiantes?</a:t>
            </a:r>
            <a:endParaRPr sz="2000">
              <a:solidFill>
                <a:schemeClr val="dk1"/>
              </a:solidFill>
              <a:latin typeface="Calibri"/>
              <a:ea typeface="Calibri"/>
              <a:cs typeface="Calibri"/>
              <a:sym typeface="Calibri"/>
            </a:endParaRPr>
          </a:p>
          <a:p>
            <a:pPr indent="0" lvl="0" marL="0" rtl="0" algn="just">
              <a:spcBef>
                <a:spcPts val="0"/>
              </a:spcBef>
              <a:spcAft>
                <a:spcPts val="0"/>
              </a:spcAft>
              <a:buNone/>
            </a:pPr>
            <a:r>
              <a:t/>
            </a:r>
            <a:endParaRPr sz="2000">
              <a:solidFill>
                <a:schemeClr val="dk1"/>
              </a:solidFill>
              <a:latin typeface="Calibri"/>
              <a:ea typeface="Calibri"/>
              <a:cs typeface="Calibri"/>
              <a:sym typeface="Calibri"/>
            </a:endParaRPr>
          </a:p>
          <a:p>
            <a:pPr indent="0" lvl="0" marL="0" rtl="0" algn="just">
              <a:spcBef>
                <a:spcPts val="0"/>
              </a:spcBef>
              <a:spcAft>
                <a:spcPts val="0"/>
              </a:spcAft>
              <a:buNone/>
            </a:pPr>
            <a:r>
              <a:t/>
            </a:r>
            <a:endParaRPr sz="2000">
              <a:solidFill>
                <a:schemeClr val="dk1"/>
              </a:solidFill>
              <a:latin typeface="Calibri"/>
              <a:ea typeface="Calibri"/>
              <a:cs typeface="Calibri"/>
              <a:sym typeface="Calibri"/>
            </a:endParaRPr>
          </a:p>
          <a:p>
            <a:pPr indent="-355600" lvl="0" marL="457200" rtl="0" algn="just">
              <a:spcBef>
                <a:spcPts val="0"/>
              </a:spcBef>
              <a:spcAft>
                <a:spcPts val="0"/>
              </a:spcAft>
              <a:buClr>
                <a:schemeClr val="dk1"/>
              </a:buClr>
              <a:buSzPts val="2000"/>
              <a:buFont typeface="Calibri"/>
              <a:buAutoNum type="alphaLcPeriod"/>
            </a:pPr>
            <a:r>
              <a:rPr lang="es-CL" sz="2000">
                <a:solidFill>
                  <a:schemeClr val="dk1"/>
                </a:solidFill>
                <a:latin typeface="Calibri"/>
                <a:ea typeface="Calibri"/>
                <a:cs typeface="Calibri"/>
                <a:sym typeface="Calibri"/>
              </a:rPr>
              <a:t>Causalidad</a:t>
            </a:r>
            <a:endParaRPr sz="2000">
              <a:solidFill>
                <a:schemeClr val="dk1"/>
              </a:solidFill>
              <a:latin typeface="Calibri"/>
              <a:ea typeface="Calibri"/>
              <a:cs typeface="Calibri"/>
              <a:sym typeface="Calibri"/>
            </a:endParaRPr>
          </a:p>
          <a:p>
            <a:pPr indent="-355600" lvl="0" marL="457200" rtl="0" algn="just">
              <a:spcBef>
                <a:spcPts val="0"/>
              </a:spcBef>
              <a:spcAft>
                <a:spcPts val="0"/>
              </a:spcAft>
              <a:buClr>
                <a:schemeClr val="dk1"/>
              </a:buClr>
              <a:buSzPts val="2000"/>
              <a:buFont typeface="Calibri"/>
              <a:buAutoNum type="alphaLcPeriod"/>
            </a:pPr>
            <a:r>
              <a:rPr lang="es-CL" sz="2000">
                <a:solidFill>
                  <a:schemeClr val="dk1"/>
                </a:solidFill>
                <a:latin typeface="Calibri"/>
                <a:ea typeface="Calibri"/>
                <a:cs typeface="Calibri"/>
                <a:sym typeface="Calibri"/>
              </a:rPr>
              <a:t>Conexión</a:t>
            </a:r>
            <a:endParaRPr sz="2000">
              <a:solidFill>
                <a:schemeClr val="dk1"/>
              </a:solidFill>
              <a:latin typeface="Calibri"/>
              <a:ea typeface="Calibri"/>
              <a:cs typeface="Calibri"/>
              <a:sym typeface="Calibri"/>
            </a:endParaRPr>
          </a:p>
          <a:p>
            <a:pPr indent="-355600" lvl="0" marL="457200" rtl="0" algn="just">
              <a:spcBef>
                <a:spcPts val="0"/>
              </a:spcBef>
              <a:spcAft>
                <a:spcPts val="0"/>
              </a:spcAft>
              <a:buClr>
                <a:schemeClr val="dk1"/>
              </a:buClr>
              <a:buSzPts val="2000"/>
              <a:buFont typeface="Calibri"/>
              <a:buAutoNum type="alphaLcPeriod"/>
            </a:pPr>
            <a:r>
              <a:rPr lang="es-CL" sz="2000">
                <a:solidFill>
                  <a:schemeClr val="dk1"/>
                </a:solidFill>
                <a:latin typeface="Calibri"/>
                <a:ea typeface="Calibri"/>
                <a:cs typeface="Calibri"/>
                <a:sym typeface="Calibri"/>
              </a:rPr>
              <a:t>Localización</a:t>
            </a:r>
            <a:endParaRPr sz="2000">
              <a:solidFill>
                <a:schemeClr val="dk1"/>
              </a:solidFill>
              <a:latin typeface="Calibri"/>
              <a:ea typeface="Calibri"/>
              <a:cs typeface="Calibri"/>
              <a:sym typeface="Calibri"/>
            </a:endParaRPr>
          </a:p>
          <a:p>
            <a:pPr indent="-355600" lvl="0" marL="457200" rtl="0" algn="just">
              <a:spcBef>
                <a:spcPts val="0"/>
              </a:spcBef>
              <a:spcAft>
                <a:spcPts val="0"/>
              </a:spcAft>
              <a:buClr>
                <a:schemeClr val="dk1"/>
              </a:buClr>
              <a:buSzPts val="2000"/>
              <a:buFont typeface="Calibri"/>
              <a:buAutoNum type="alphaLcPeriod"/>
            </a:pPr>
            <a:r>
              <a:rPr lang="es-CL" sz="2000">
                <a:solidFill>
                  <a:schemeClr val="dk1"/>
                </a:solidFill>
                <a:latin typeface="Calibri"/>
                <a:ea typeface="Calibri"/>
                <a:cs typeface="Calibri"/>
                <a:sym typeface="Calibri"/>
              </a:rPr>
              <a:t>Interdependencia</a:t>
            </a:r>
            <a:endParaRPr sz="2000">
              <a:solidFill>
                <a:schemeClr val="dk1"/>
              </a:solidFill>
              <a:latin typeface="Calibri"/>
              <a:ea typeface="Calibri"/>
              <a:cs typeface="Calibri"/>
              <a:sym typeface="Calibri"/>
            </a:endParaRPr>
          </a:p>
        </p:txBody>
      </p:sp>
      <p:sp>
        <p:nvSpPr>
          <p:cNvPr id="767" name="Google Shape;767;g317f7e936e3_0_399"/>
          <p:cNvSpPr txBox="1"/>
          <p:nvPr/>
        </p:nvSpPr>
        <p:spPr>
          <a:xfrm>
            <a:off x="3046564" y="5840150"/>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768" name="Google Shape;768;g317f7e936e3_0_399"/>
          <p:cNvSpPr txBox="1"/>
          <p:nvPr/>
        </p:nvSpPr>
        <p:spPr>
          <a:xfrm>
            <a:off x="3046564" y="5009100"/>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769" name="Google Shape;769;g317f7e936e3_0_399"/>
          <p:cNvSpPr txBox="1"/>
          <p:nvPr/>
        </p:nvSpPr>
        <p:spPr>
          <a:xfrm>
            <a:off x="3046571" y="5470849"/>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DISTRACTOR</a:t>
            </a:r>
            <a:endParaRPr/>
          </a:p>
        </p:txBody>
      </p:sp>
      <p:sp>
        <p:nvSpPr>
          <p:cNvPr id="770" name="Google Shape;770;g317f7e936e3_0_399"/>
          <p:cNvSpPr txBox="1"/>
          <p:nvPr/>
        </p:nvSpPr>
        <p:spPr>
          <a:xfrm>
            <a:off x="3046564" y="6302100"/>
            <a:ext cx="1415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CORRECTA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 name="Shape 119"/>
        <p:cNvGrpSpPr/>
        <p:nvPr/>
      </p:nvGrpSpPr>
      <p:grpSpPr>
        <a:xfrm>
          <a:off x="0" y="0"/>
          <a:ext cx="0" cy="0"/>
          <a:chOff x="0" y="0"/>
          <a:chExt cx="0" cy="0"/>
        </a:xfrm>
      </p:grpSpPr>
      <p:sp>
        <p:nvSpPr>
          <p:cNvPr id="120" name="Google Shape;120;p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8"/>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8"/>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8"/>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8"/>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8"/>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8"/>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7" name="Google Shape;127;p8"/>
          <p:cNvPicPr preferRelativeResize="0"/>
          <p:nvPr/>
        </p:nvPicPr>
        <p:blipFill>
          <a:blip r:embed="rId3">
            <a:alphaModFix/>
          </a:blip>
          <a:stretch>
            <a:fillRect/>
          </a:stretch>
        </p:blipFill>
        <p:spPr>
          <a:xfrm>
            <a:off x="541363" y="1313250"/>
            <a:ext cx="11109274" cy="4377450"/>
          </a:xfrm>
          <a:prstGeom prst="rect">
            <a:avLst/>
          </a:prstGeom>
          <a:noFill/>
          <a:ln>
            <a:noFill/>
          </a:ln>
        </p:spPr>
      </p:pic>
      <p:sp>
        <p:nvSpPr>
          <p:cNvPr id="128" name="Google Shape;128;p8"/>
          <p:cNvSpPr txBox="1"/>
          <p:nvPr/>
        </p:nvSpPr>
        <p:spPr>
          <a:xfrm>
            <a:off x="7776939" y="357476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129" name="Google Shape;129;p8"/>
          <p:cNvSpPr txBox="1"/>
          <p:nvPr/>
        </p:nvSpPr>
        <p:spPr>
          <a:xfrm>
            <a:off x="8804839" y="4845137"/>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130" name="Google Shape;130;p8"/>
          <p:cNvSpPr txBox="1"/>
          <p:nvPr/>
        </p:nvSpPr>
        <p:spPr>
          <a:xfrm>
            <a:off x="8897646" y="4209949"/>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DISTRACTOR</a:t>
            </a:r>
            <a:endParaRPr/>
          </a:p>
        </p:txBody>
      </p:sp>
      <p:cxnSp>
        <p:nvCxnSpPr>
          <p:cNvPr id="131" name="Google Shape;131;p8"/>
          <p:cNvCxnSpPr/>
          <p:nvPr/>
        </p:nvCxnSpPr>
        <p:spPr>
          <a:xfrm flipH="1" rot="10800000">
            <a:off x="3283100" y="2480400"/>
            <a:ext cx="4104000" cy="15000"/>
          </a:xfrm>
          <a:prstGeom prst="straightConnector1">
            <a:avLst/>
          </a:prstGeom>
          <a:noFill/>
          <a:ln cap="flat" cmpd="sng" w="57150">
            <a:solidFill>
              <a:schemeClr val="dk1"/>
            </a:solidFill>
            <a:prstDash val="solid"/>
            <a:miter lim="800000"/>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 name="Shape 135"/>
        <p:cNvGrpSpPr/>
        <p:nvPr/>
      </p:nvGrpSpPr>
      <p:grpSpPr>
        <a:xfrm>
          <a:off x="0" y="0"/>
          <a:ext cx="0" cy="0"/>
          <a:chOff x="0" y="0"/>
          <a:chExt cx="0" cy="0"/>
        </a:xfrm>
      </p:grpSpPr>
      <p:sp>
        <p:nvSpPr>
          <p:cNvPr id="136" name="Google Shape;136;p2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24"/>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24"/>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24"/>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24"/>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24"/>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24"/>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43" name="Google Shape;143;p24"/>
          <p:cNvPicPr preferRelativeResize="0"/>
          <p:nvPr/>
        </p:nvPicPr>
        <p:blipFill>
          <a:blip r:embed="rId3">
            <a:alphaModFix/>
          </a:blip>
          <a:stretch>
            <a:fillRect/>
          </a:stretch>
        </p:blipFill>
        <p:spPr>
          <a:xfrm>
            <a:off x="681275" y="1480825"/>
            <a:ext cx="10829450" cy="4224900"/>
          </a:xfrm>
          <a:prstGeom prst="rect">
            <a:avLst/>
          </a:prstGeom>
          <a:noFill/>
          <a:ln>
            <a:noFill/>
          </a:ln>
        </p:spPr>
      </p:pic>
      <p:sp>
        <p:nvSpPr>
          <p:cNvPr id="144" name="Google Shape;144;p24"/>
          <p:cNvSpPr txBox="1"/>
          <p:nvPr/>
        </p:nvSpPr>
        <p:spPr>
          <a:xfrm>
            <a:off x="8585964" y="4261487"/>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145" name="Google Shape;145;p24"/>
          <p:cNvSpPr txBox="1"/>
          <p:nvPr/>
        </p:nvSpPr>
        <p:spPr>
          <a:xfrm>
            <a:off x="7516339" y="3155362"/>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146" name="Google Shape;146;p24"/>
          <p:cNvSpPr txBox="1"/>
          <p:nvPr/>
        </p:nvSpPr>
        <p:spPr>
          <a:xfrm>
            <a:off x="7748571" y="2586649"/>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DISTRACTOR</a:t>
            </a:r>
            <a:endParaRPr/>
          </a:p>
        </p:txBody>
      </p:sp>
      <p:cxnSp>
        <p:nvCxnSpPr>
          <p:cNvPr id="147" name="Google Shape;147;p24"/>
          <p:cNvCxnSpPr/>
          <p:nvPr/>
        </p:nvCxnSpPr>
        <p:spPr>
          <a:xfrm>
            <a:off x="7976350" y="2115775"/>
            <a:ext cx="3320400" cy="18000"/>
          </a:xfrm>
          <a:prstGeom prst="straightConnector1">
            <a:avLst/>
          </a:prstGeom>
          <a:noFill/>
          <a:ln cap="flat" cmpd="sng" w="57150">
            <a:solidFill>
              <a:schemeClr val="dk1"/>
            </a:solidFill>
            <a:prstDash val="solid"/>
            <a:miter lim="800000"/>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1" name="Shape 151"/>
        <p:cNvGrpSpPr/>
        <p:nvPr/>
      </p:nvGrpSpPr>
      <p:grpSpPr>
        <a:xfrm>
          <a:off x="0" y="0"/>
          <a:ext cx="0" cy="0"/>
          <a:chOff x="0" y="0"/>
          <a:chExt cx="0" cy="0"/>
        </a:xfrm>
      </p:grpSpPr>
      <p:sp>
        <p:nvSpPr>
          <p:cNvPr id="152" name="Google Shape;152;g317d2dd2312_0_5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g317d2dd2312_0_55"/>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g317d2dd2312_0_55"/>
          <p:cNvSpPr/>
          <p:nvPr/>
        </p:nvSpPr>
        <p:spPr>
          <a:xfrm flipH="1" rot="-2700000">
            <a:off x="891672" y="422133"/>
            <a:ext cx="645306" cy="645306"/>
          </a:xfrm>
          <a:prstGeom prst="rect">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g317d2dd2312_0_55"/>
          <p:cNvSpPr/>
          <p:nvPr/>
        </p:nvSpPr>
        <p:spPr>
          <a:xfrm flipH="1" rot="-2700000">
            <a:off x="10043564" y="655106"/>
            <a:ext cx="687308" cy="687308"/>
          </a:xfrm>
          <a:prstGeom prst="rect">
            <a:avLst/>
          </a:pr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g317d2dd2312_0_55"/>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g317d2dd2312_0_55"/>
          <p:cNvSpPr/>
          <p:nvPr/>
        </p:nvSpPr>
        <p:spPr>
          <a:xfrm flipH="1">
            <a:off x="7976257" y="6115501"/>
            <a:ext cx="1494600" cy="7425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g317d2dd2312_0_55"/>
          <p:cNvSpPr/>
          <p:nvPr/>
        </p:nvSpPr>
        <p:spPr>
          <a:xfrm flipH="1">
            <a:off x="7604183" y="6453143"/>
            <a:ext cx="814800" cy="4050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59" name="Google Shape;159;g317d2dd2312_0_55"/>
          <p:cNvPicPr preferRelativeResize="0"/>
          <p:nvPr/>
        </p:nvPicPr>
        <p:blipFill>
          <a:blip r:embed="rId3">
            <a:alphaModFix/>
          </a:blip>
          <a:stretch>
            <a:fillRect/>
          </a:stretch>
        </p:blipFill>
        <p:spPr>
          <a:xfrm>
            <a:off x="601900" y="1480825"/>
            <a:ext cx="11034825" cy="4195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 name="Shape 163"/>
        <p:cNvGrpSpPr/>
        <p:nvPr/>
      </p:nvGrpSpPr>
      <p:grpSpPr>
        <a:xfrm>
          <a:off x="0" y="0"/>
          <a:ext cx="0" cy="0"/>
          <a:chOff x="0" y="0"/>
          <a:chExt cx="0" cy="0"/>
        </a:xfrm>
      </p:grpSpPr>
      <p:sp>
        <p:nvSpPr>
          <p:cNvPr id="164" name="Google Shape;164;g317d2dd2312_0_4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g317d2dd2312_0_45"/>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g317d2dd2312_0_45"/>
          <p:cNvSpPr/>
          <p:nvPr/>
        </p:nvSpPr>
        <p:spPr>
          <a:xfrm flipH="1" rot="-2700000">
            <a:off x="891672" y="422133"/>
            <a:ext cx="645306" cy="645306"/>
          </a:xfrm>
          <a:prstGeom prst="rect">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g317d2dd2312_0_45"/>
          <p:cNvSpPr/>
          <p:nvPr/>
        </p:nvSpPr>
        <p:spPr>
          <a:xfrm flipH="1" rot="-2700000">
            <a:off x="10043564" y="655106"/>
            <a:ext cx="687308" cy="687308"/>
          </a:xfrm>
          <a:prstGeom prst="rect">
            <a:avLst/>
          </a:pr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g317d2dd2312_0_45"/>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g317d2dd2312_0_45"/>
          <p:cNvSpPr/>
          <p:nvPr/>
        </p:nvSpPr>
        <p:spPr>
          <a:xfrm flipH="1">
            <a:off x="7976257" y="6115501"/>
            <a:ext cx="1494600" cy="7425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g317d2dd2312_0_45"/>
          <p:cNvSpPr/>
          <p:nvPr/>
        </p:nvSpPr>
        <p:spPr>
          <a:xfrm flipH="1">
            <a:off x="7604183" y="6453143"/>
            <a:ext cx="814800" cy="4050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1" name="Google Shape;171;g317d2dd2312_0_45"/>
          <p:cNvPicPr preferRelativeResize="0"/>
          <p:nvPr/>
        </p:nvPicPr>
        <p:blipFill>
          <a:blip r:embed="rId3">
            <a:alphaModFix/>
          </a:blip>
          <a:stretch>
            <a:fillRect/>
          </a:stretch>
        </p:blipFill>
        <p:spPr>
          <a:xfrm>
            <a:off x="411475" y="1480825"/>
            <a:ext cx="11195150" cy="4063950"/>
          </a:xfrm>
          <a:prstGeom prst="rect">
            <a:avLst/>
          </a:prstGeom>
          <a:noFill/>
          <a:ln>
            <a:noFill/>
          </a:ln>
        </p:spPr>
      </p:pic>
      <p:cxnSp>
        <p:nvCxnSpPr>
          <p:cNvPr id="172" name="Google Shape;172;g317d2dd2312_0_45"/>
          <p:cNvCxnSpPr/>
          <p:nvPr/>
        </p:nvCxnSpPr>
        <p:spPr>
          <a:xfrm flipH="1" rot="10800000">
            <a:off x="7824675" y="2061175"/>
            <a:ext cx="2827200" cy="14700"/>
          </a:xfrm>
          <a:prstGeom prst="straightConnector1">
            <a:avLst/>
          </a:prstGeom>
          <a:noFill/>
          <a:ln cap="flat" cmpd="sng" w="57150">
            <a:solidFill>
              <a:schemeClr val="dk1"/>
            </a:solidFill>
            <a:prstDash val="solid"/>
            <a:miter lim="800000"/>
            <a:headEnd len="sm" w="sm" type="none"/>
            <a:tailEnd len="sm" w="sm" type="none"/>
          </a:ln>
        </p:spPr>
      </p:cxnSp>
      <p:cxnSp>
        <p:nvCxnSpPr>
          <p:cNvPr id="173" name="Google Shape;173;g317d2dd2312_0_45"/>
          <p:cNvCxnSpPr/>
          <p:nvPr/>
        </p:nvCxnSpPr>
        <p:spPr>
          <a:xfrm flipH="1" rot="10800000">
            <a:off x="1228525" y="3720925"/>
            <a:ext cx="869100" cy="3000"/>
          </a:xfrm>
          <a:prstGeom prst="straightConnector1">
            <a:avLst/>
          </a:prstGeom>
          <a:noFill/>
          <a:ln cap="flat" cmpd="sng" w="57150">
            <a:solidFill>
              <a:schemeClr val="dk1"/>
            </a:solidFill>
            <a:prstDash val="solid"/>
            <a:miter lim="800000"/>
            <a:headEnd len="sm" w="sm" type="none"/>
            <a:tailEnd len="sm" w="sm" type="none"/>
          </a:ln>
        </p:spPr>
      </p:cxnSp>
      <p:sp>
        <p:nvSpPr>
          <p:cNvPr id="174" name="Google Shape;174;g317d2dd2312_0_45"/>
          <p:cNvSpPr txBox="1"/>
          <p:nvPr/>
        </p:nvSpPr>
        <p:spPr>
          <a:xfrm>
            <a:off x="7976239" y="2954737"/>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175" name="Google Shape;175;g317d2dd2312_0_45"/>
          <p:cNvSpPr txBox="1"/>
          <p:nvPr/>
        </p:nvSpPr>
        <p:spPr>
          <a:xfrm>
            <a:off x="8945489" y="3911050"/>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176" name="Google Shape;176;g317d2dd2312_0_45"/>
          <p:cNvSpPr txBox="1"/>
          <p:nvPr/>
        </p:nvSpPr>
        <p:spPr>
          <a:xfrm>
            <a:off x="9025321" y="4410599"/>
            <a:ext cx="14157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DISTRACTOR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0" name="Shape 180"/>
        <p:cNvGrpSpPr/>
        <p:nvPr/>
      </p:nvGrpSpPr>
      <p:grpSpPr>
        <a:xfrm>
          <a:off x="0" y="0"/>
          <a:ext cx="0" cy="0"/>
          <a:chOff x="0" y="0"/>
          <a:chExt cx="0" cy="0"/>
        </a:xfrm>
      </p:grpSpPr>
      <p:sp>
        <p:nvSpPr>
          <p:cNvPr id="181" name="Google Shape;181;g317d2dd2312_0_3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g317d2dd2312_0_35"/>
          <p:cNvSpPr/>
          <p:nvPr/>
        </p:nvSpPr>
        <p:spPr>
          <a:xfrm flipH="1" rot="-2700000">
            <a:off x="-376753" y="-253423"/>
            <a:ext cx="1828654" cy="1377755"/>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g317d2dd2312_0_35"/>
          <p:cNvSpPr/>
          <p:nvPr/>
        </p:nvSpPr>
        <p:spPr>
          <a:xfrm flipH="1" rot="-2700000">
            <a:off x="891672" y="422133"/>
            <a:ext cx="645306" cy="645306"/>
          </a:xfrm>
          <a:prstGeom prst="rect">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g317d2dd2312_0_35"/>
          <p:cNvSpPr/>
          <p:nvPr/>
        </p:nvSpPr>
        <p:spPr>
          <a:xfrm flipH="1" rot="-2700000">
            <a:off x="10043564" y="655106"/>
            <a:ext cx="687308" cy="687308"/>
          </a:xfrm>
          <a:prstGeom prst="rect">
            <a:avLst/>
          </a:pr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g317d2dd2312_0_35"/>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g317d2dd2312_0_35"/>
          <p:cNvSpPr/>
          <p:nvPr/>
        </p:nvSpPr>
        <p:spPr>
          <a:xfrm flipH="1">
            <a:off x="7976257" y="6115501"/>
            <a:ext cx="1494600" cy="7425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g317d2dd2312_0_35"/>
          <p:cNvSpPr/>
          <p:nvPr/>
        </p:nvSpPr>
        <p:spPr>
          <a:xfrm flipH="1">
            <a:off x="7604183" y="6453143"/>
            <a:ext cx="814800" cy="405000"/>
          </a:xfrm>
          <a:prstGeom prst="triangle">
            <a:avLst>
              <a:gd fmla="val 50000" name="adj"/>
            </a:avLst>
          </a:prstGeom>
          <a:solidFill>
            <a:schemeClr val="accen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88" name="Google Shape;188;g317d2dd2312_0_35"/>
          <p:cNvPicPr preferRelativeResize="0"/>
          <p:nvPr/>
        </p:nvPicPr>
        <p:blipFill>
          <a:blip r:embed="rId3">
            <a:alphaModFix/>
          </a:blip>
          <a:stretch>
            <a:fillRect/>
          </a:stretch>
        </p:blipFill>
        <p:spPr>
          <a:xfrm>
            <a:off x="564200" y="1356125"/>
            <a:ext cx="11063625" cy="4389275"/>
          </a:xfrm>
          <a:prstGeom prst="rect">
            <a:avLst/>
          </a:prstGeom>
          <a:noFill/>
          <a:ln>
            <a:noFill/>
          </a:ln>
        </p:spPr>
      </p:pic>
      <p:sp>
        <p:nvSpPr>
          <p:cNvPr id="189" name="Google Shape;189;g317d2dd2312_0_35"/>
          <p:cNvSpPr txBox="1"/>
          <p:nvPr/>
        </p:nvSpPr>
        <p:spPr>
          <a:xfrm>
            <a:off x="2267314" y="3483687"/>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190" name="Google Shape;190;g317d2dd2312_0_35"/>
          <p:cNvSpPr txBox="1"/>
          <p:nvPr/>
        </p:nvSpPr>
        <p:spPr>
          <a:xfrm>
            <a:off x="10499764" y="4675737"/>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
        <p:nvSpPr>
          <p:cNvPr id="191" name="Google Shape;191;g317d2dd2312_0_35"/>
          <p:cNvSpPr txBox="1"/>
          <p:nvPr/>
        </p:nvSpPr>
        <p:spPr>
          <a:xfrm>
            <a:off x="10499764" y="5174687"/>
            <a:ext cx="1415700" cy="3693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INCORRECTA</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Tema d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2023-01-25T22:06:01Z</dcterms:created>
  <dc:creator>Microsoft Office User</dc:creator>
</cp:coreProperties>
</file>